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4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1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  <p:sldMasterId id="2147484083" r:id="rId2"/>
    <p:sldMasterId id="2147484066" r:id="rId3"/>
    <p:sldMasterId id="2147484100" r:id="rId4"/>
    <p:sldMasterId id="2147484117" r:id="rId5"/>
  </p:sldMasterIdLst>
  <p:notesMasterIdLst>
    <p:notesMasterId r:id="rId17"/>
  </p:notesMasterIdLst>
  <p:handoutMasterIdLst>
    <p:handoutMasterId r:id="rId18"/>
  </p:handoutMasterIdLst>
  <p:sldIdLst>
    <p:sldId id="256" r:id="rId6"/>
    <p:sldId id="372" r:id="rId7"/>
    <p:sldId id="367" r:id="rId8"/>
    <p:sldId id="363" r:id="rId9"/>
    <p:sldId id="368" r:id="rId10"/>
    <p:sldId id="341" r:id="rId11"/>
    <p:sldId id="361" r:id="rId12"/>
    <p:sldId id="364" r:id="rId13"/>
    <p:sldId id="362" r:id="rId14"/>
    <p:sldId id="365" r:id="rId15"/>
    <p:sldId id="370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BE00"/>
    <a:srgbClr val="FF6400"/>
    <a:srgbClr val="989898"/>
    <a:srgbClr val="BE0000"/>
    <a:srgbClr val="FF0066"/>
    <a:srgbClr val="000000"/>
    <a:srgbClr val="FFBE00"/>
    <a:srgbClr val="C0C0C0"/>
    <a:srgbClr val="717171"/>
    <a:srgbClr val="DC8C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Világos stílus 1 – 2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Közepesen sötét stílus 1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7CE84F3-28C3-443E-9E96-99CF82512B78}" styleName="Sötét stílus 1 – 2. jelölőszín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0A15C55-8517-42AA-B614-E9B94910E393}" styleName="Közepesen sötét stílus 2 – 4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63" autoAdjust="0"/>
    <p:restoredTop sz="99205" autoAdjust="0"/>
  </p:normalViewPr>
  <p:slideViewPr>
    <p:cSldViewPr snapToGrid="0" showGuides="1">
      <p:cViewPr>
        <p:scale>
          <a:sx n="100" d="100"/>
          <a:sy n="100" d="100"/>
        </p:scale>
        <p:origin x="-834" y="504"/>
      </p:cViewPr>
      <p:guideLst>
        <p:guide orient="horz" pos="912"/>
        <p:guide orient="horz" pos="1026"/>
        <p:guide orient="horz" pos="4008"/>
        <p:guide orient="horz" pos="4230"/>
        <p:guide orient="horz" pos="4158"/>
        <p:guide orient="horz" pos="3714"/>
        <p:guide orient="horz" pos="3312"/>
        <p:guide orient="horz" pos="1386"/>
        <p:guide pos="2778"/>
        <p:guide pos="354"/>
        <p:guide pos="5406"/>
        <p:guide pos="29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63" d="100"/>
          <a:sy n="63" d="100"/>
        </p:scale>
        <p:origin x="-249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ihalszki\Documents\Magyar_Media2012\FMCG\FMCG_2010-2011.01-10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ihalszki\Documents\Magyar_Media2012\FMCG\FMCG_2010-2011.01-10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Magyar_Media2012\FMCG\hiper-szuper_hirdeto_2010-2011.01-10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Magyar_Media2012\FMCG\hiper-szuper_medtip_2010-2011.01-10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Magyar_Media2012\Gyogyszer\otc_szegmens_2010-2011.01-1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Magyar_Media2012\Gyogyszer\otc_medtip_2008-2011.01-10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ihalszki\Documents\Magyar_Media2012\Bank\penzintezet_kateg_medtip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Mihalszki\Documents\Magyar_Media2012\Bank\bank.zs.1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ihalszki\Documents\Magyar_Media2012\Telekom\telekom_kateg_2010--2011.01-10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Magyar_Media2012\Telekom\telekom_kateg_medtip_2010--2011.01-10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623550446303479"/>
          <c:y val="0.12356064584270776"/>
          <c:w val="0.58834023808198754"/>
          <c:h val="0.75806418784462226"/>
        </c:manualLayout>
      </c:layout>
      <c:doughnutChart>
        <c:varyColors val="1"/>
        <c:ser>
          <c:idx val="0"/>
          <c:order val="0"/>
          <c:spPr>
            <a:solidFill>
              <a:srgbClr val="BE0000"/>
            </a:solidFill>
          </c:spPr>
          <c:dPt>
            <c:idx val="0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dPt>
            <c:idx val="1"/>
            <c:bubble3D val="0"/>
            <c:spPr>
              <a:solidFill>
                <a:srgbClr val="FFBE00"/>
              </a:solidFill>
            </c:spPr>
          </c:dPt>
          <c:dPt>
            <c:idx val="2"/>
            <c:bubble3D val="0"/>
            <c:spPr>
              <a:solidFill>
                <a:srgbClr val="6EBE00"/>
              </a:solidFill>
            </c:spPr>
          </c:dPt>
          <c:dPt>
            <c:idx val="3"/>
            <c:bubble3D val="0"/>
            <c:spPr>
              <a:solidFill>
                <a:srgbClr val="FF6E00"/>
              </a:solidFill>
            </c:spPr>
          </c:dPt>
          <c:dLbls>
            <c:dLbl>
              <c:idx val="0"/>
              <c:layout>
                <c:manualLayout>
                  <c:x val="7.2611044859763633E-3"/>
                  <c:y val="1.953165976365362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815076327046021E-3"/>
                  <c:y val="1.085012100760133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6.973297103605133E-3"/>
                  <c:y val="-2.5367283635000181E-3"/>
                </c:manualLayout>
              </c:layout>
              <c:tx>
                <c:rich>
                  <a:bodyPr/>
                  <a:lstStyle/>
                  <a:p>
                    <a:pPr>
                      <a:defRPr sz="900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hu-HU" sz="900" b="1" i="0" u="none" strike="noStrike" baseline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SZÉPSÉG-</a:t>
                    </a:r>
                  </a:p>
                  <a:p>
                    <a:pPr>
                      <a:defRPr sz="900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hu-HU" sz="900" b="1" i="0" u="none" strike="noStrike" baseline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ÁPOLÁS</a:t>
                    </a:r>
                  </a:p>
                  <a:p>
                    <a:pPr>
                      <a:defRPr sz="900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hu-HU" sz="900" b="1" i="0" u="none" strike="noStrike" baseline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33%</a:t>
                    </a:r>
                    <a:endParaRPr lang="hu-HU" sz="800" b="1" i="0" u="none" strike="noStrike" baseline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7.5580811805965907E-5"/>
                  <c:y val="4.624095007003213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hu-H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'szektor Grafikon'!$A$6:$A$9</c:f>
              <c:strCache>
                <c:ptCount val="4"/>
                <c:pt idx="0">
                  <c:v>HÁZTARTÁSI CIKK</c:v>
                </c:pt>
                <c:pt idx="1">
                  <c:v>ITAL</c:v>
                </c:pt>
                <c:pt idx="2">
                  <c:v>SZÉPSÉGÁPOLÁS</c:v>
                </c:pt>
                <c:pt idx="3">
                  <c:v>ÉLELMISZER</c:v>
                </c:pt>
              </c:strCache>
            </c:strRef>
          </c:cat>
          <c:val>
            <c:numRef>
              <c:f>'szektor Grafikon'!$F$6:$F$9</c:f>
              <c:numCache>
                <c:formatCode>0%</c:formatCode>
                <c:ptCount val="4"/>
                <c:pt idx="0">
                  <c:v>0.14580633530544146</c:v>
                </c:pt>
                <c:pt idx="1">
                  <c:v>0.13576155335459111</c:v>
                </c:pt>
                <c:pt idx="2">
                  <c:v>0.33067929933338447</c:v>
                </c:pt>
                <c:pt idx="3">
                  <c:v>0.38775281200658335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37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hu-H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6716514977720147E-2"/>
          <c:y val="5.9029249465538496E-2"/>
          <c:w val="0.96274859850440775"/>
          <c:h val="0.7701096978784279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'szektor Grafikon'!$A$24</c:f>
              <c:strCache>
                <c:ptCount val="1"/>
                <c:pt idx="0">
                  <c:v>FMCG</c:v>
                </c:pt>
              </c:strCache>
            </c:strRef>
          </c:tx>
          <c:spPr>
            <a:solidFill>
              <a:srgbClr val="BE0000"/>
            </a:solidFill>
          </c:spPr>
          <c:invertIfNegative val="0"/>
          <c:dLbls>
            <c:dLbl>
              <c:idx val="1"/>
              <c:layout>
                <c:manualLayout>
                  <c:x val="0"/>
                  <c:y val="0.1593102910299362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1.231973227810697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 pitchFamily="34" charset="0"/>
                    <a:ea typeface="Calibri"/>
                    <a:cs typeface="Arial" pitchFamily="34" charset="0"/>
                  </a:defRPr>
                </a:pPr>
                <a:endParaRPr lang="hu-H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'szektor Grafikon'!$B$19:$E$19</c:f>
              <c:strCache>
                <c:ptCount val="4"/>
                <c:pt idx="0">
                  <c:v>2008/2007</c:v>
                </c:pt>
                <c:pt idx="1">
                  <c:v>2009/2008</c:v>
                </c:pt>
                <c:pt idx="2">
                  <c:v>2010/2009</c:v>
                </c:pt>
                <c:pt idx="3">
                  <c:v>2011/2010*</c:v>
                </c:pt>
              </c:strCache>
            </c:strRef>
          </c:cat>
          <c:val>
            <c:numRef>
              <c:f>'szektor Grafikon'!$B$24:$E$24</c:f>
              <c:numCache>
                <c:formatCode>0.0%</c:formatCode>
                <c:ptCount val="4"/>
                <c:pt idx="0">
                  <c:v>2.1850984945817938E-2</c:v>
                </c:pt>
                <c:pt idx="1">
                  <c:v>-6.4657752738621413E-2</c:v>
                </c:pt>
                <c:pt idx="2">
                  <c:v>1.8267827295916708E-2</c:v>
                </c:pt>
                <c:pt idx="3">
                  <c:v>-2.9619380686266485E-2</c:v>
                </c:pt>
              </c:numCache>
            </c:numRef>
          </c:val>
        </c:ser>
        <c:ser>
          <c:idx val="1"/>
          <c:order val="1"/>
          <c:tx>
            <c:strRef>
              <c:f>'szektor Grafikon'!$A$25</c:f>
              <c:strCache>
                <c:ptCount val="1"/>
                <c:pt idx="0">
                  <c:v>Teljes piac</c:v>
                </c:pt>
              </c:strCache>
            </c:strRef>
          </c:tx>
          <c:spPr>
            <a:solidFill>
              <a:srgbClr val="C0C0C0"/>
            </a:solidFill>
          </c:spPr>
          <c:invertIfNegative val="0"/>
          <c:dLbls>
            <c:dLbl>
              <c:idx val="0"/>
              <c:layout>
                <c:manualLayout>
                  <c:x val="3.5413895018157377E-3"/>
                  <c:y val="8.255933952528410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7676375079317529E-3"/>
                  <c:y val="0.163608005028362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1.651186790505676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1.23839009287925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 pitchFamily="34" charset="0"/>
                    <a:ea typeface="Calibri"/>
                    <a:cs typeface="Arial" pitchFamily="34" charset="0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'szektor Grafikon'!$B$19:$E$19</c:f>
              <c:strCache>
                <c:ptCount val="4"/>
                <c:pt idx="0">
                  <c:v>2008/2007</c:v>
                </c:pt>
                <c:pt idx="1">
                  <c:v>2009/2008</c:v>
                </c:pt>
                <c:pt idx="2">
                  <c:v>2010/2009</c:v>
                </c:pt>
                <c:pt idx="3">
                  <c:v>2011/2010*</c:v>
                </c:pt>
              </c:strCache>
            </c:strRef>
          </c:cat>
          <c:val>
            <c:numRef>
              <c:f>'szektor Grafikon'!$B$25:$E$25</c:f>
              <c:numCache>
                <c:formatCode>0.0%</c:formatCode>
                <c:ptCount val="4"/>
                <c:pt idx="0">
                  <c:v>9.0099679891562326E-2</c:v>
                </c:pt>
                <c:pt idx="1">
                  <c:v>-6.6557281909981378E-2</c:v>
                </c:pt>
                <c:pt idx="2">
                  <c:v>3.0265673161739892E-2</c:v>
                </c:pt>
                <c:pt idx="3">
                  <c:v>2.9416974582861206E-2</c:v>
                </c:pt>
              </c:numCache>
            </c:numRef>
          </c:val>
        </c:ser>
        <c:ser>
          <c:idx val="2"/>
          <c:order val="2"/>
          <c:tx>
            <c:strRef>
              <c:f>'szektor Grafikon'!$A$26</c:f>
              <c:strCache>
                <c:ptCount val="1"/>
                <c:pt idx="0">
                  <c:v>Élelmiszerüzlet, diszkont, hipermarket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1.29670644730613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1.296706447306133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7.7802386838367868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 pitchFamily="34" charset="0"/>
                    <a:ea typeface="Calibri"/>
                    <a:cs typeface="Arial" pitchFamily="34" charset="0"/>
                  </a:defRPr>
                </a:pPr>
                <a:endParaRPr lang="hu-H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'szektor Grafikon'!$B$19:$E$19</c:f>
              <c:strCache>
                <c:ptCount val="4"/>
                <c:pt idx="0">
                  <c:v>2008/2007</c:v>
                </c:pt>
                <c:pt idx="1">
                  <c:v>2009/2008</c:v>
                </c:pt>
                <c:pt idx="2">
                  <c:v>2010/2009</c:v>
                </c:pt>
                <c:pt idx="3">
                  <c:v>2011/2010*</c:v>
                </c:pt>
              </c:strCache>
            </c:strRef>
          </c:cat>
          <c:val>
            <c:numRef>
              <c:f>'szektor Grafikon'!$B$26:$E$26</c:f>
              <c:numCache>
                <c:formatCode>0.0%</c:formatCode>
                <c:ptCount val="4"/>
                <c:pt idx="0">
                  <c:v>0.56941014329118367</c:v>
                </c:pt>
                <c:pt idx="1">
                  <c:v>0.22279158198649024</c:v>
                </c:pt>
                <c:pt idx="2">
                  <c:v>-2.2334495099195488E-2</c:v>
                </c:pt>
                <c:pt idx="3" formatCode="0%">
                  <c:v>0.21258009755186583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axId val="120830976"/>
        <c:axId val="120849152"/>
      </c:barChart>
      <c:catAx>
        <c:axId val="120830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>
            <a:solidFill>
              <a:schemeClr val="bg1">
                <a:lumMod val="65000"/>
                <a:alpha val="0"/>
              </a:schemeClr>
            </a:solidFill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defRPr>
            </a:pPr>
            <a:endParaRPr lang="hu-HU"/>
          </a:p>
        </c:txPr>
        <c:crossAx val="120849152"/>
        <c:crosses val="autoZero"/>
        <c:auto val="1"/>
        <c:lblAlgn val="ctr"/>
        <c:lblOffset val="100"/>
        <c:noMultiLvlLbl val="0"/>
      </c:catAx>
      <c:valAx>
        <c:axId val="120849152"/>
        <c:scaling>
          <c:orientation val="minMax"/>
          <c:max val="0.60000000000000064"/>
        </c:scaling>
        <c:delete val="0"/>
        <c:axPos val="l"/>
        <c:numFmt formatCode="0.0%" sourceLinked="1"/>
        <c:majorTickMark val="out"/>
        <c:minorTickMark val="none"/>
        <c:tickLblPos val="none"/>
        <c:spPr>
          <a:ln>
            <a:solidFill>
              <a:schemeClr val="bg1">
                <a:lumMod val="65000"/>
                <a:alpha val="0"/>
              </a:schemeClr>
            </a:solidFill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hu-HU"/>
          </a:p>
        </c:txPr>
        <c:crossAx val="120830976"/>
        <c:crosses val="autoZero"/>
        <c:crossBetween val="between"/>
      </c:valAx>
    </c:plotArea>
    <c:legend>
      <c:legendPos val="r"/>
      <c:legendEntry>
        <c:idx val="2"/>
        <c:txPr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 pitchFamily="34" charset="0"/>
                <a:ea typeface="Calibri"/>
                <a:cs typeface="Arial" pitchFamily="34" charset="0"/>
              </a:defRPr>
            </a:pPr>
            <a:endParaRPr lang="hu-HU"/>
          </a:p>
        </c:txPr>
      </c:legendEntry>
      <c:layout>
        <c:manualLayout>
          <c:xMode val="edge"/>
          <c:yMode val="edge"/>
          <c:x val="0.45159296847717745"/>
          <c:y val="0.10332034448691477"/>
          <c:w val="0.5285325121339407"/>
          <c:h val="0.30066477136512793"/>
        </c:manualLayout>
      </c:layout>
      <c:overlay val="0"/>
      <c:txPr>
        <a:bodyPr/>
        <a:lstStyle/>
        <a:p>
          <a:pPr>
            <a:defRPr sz="1100" b="1" i="0" u="none" strike="noStrike" baseline="0">
              <a:solidFill>
                <a:srgbClr val="000000"/>
              </a:solidFill>
              <a:latin typeface="Arial" pitchFamily="34" charset="0"/>
              <a:ea typeface="Calibri"/>
              <a:cs typeface="Arial" pitchFamily="34" charset="0"/>
            </a:defRPr>
          </a:pPr>
          <a:endParaRPr lang="hu-HU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7448265836798286E-2"/>
          <c:y val="7.0781369720089332E-2"/>
          <c:w val="0.67023983871475989"/>
          <c:h val="0.82531096656396208"/>
        </c:manualLayout>
      </c:layout>
      <c:doughnutChart>
        <c:varyColors val="1"/>
        <c:ser>
          <c:idx val="0"/>
          <c:order val="0"/>
          <c:dPt>
            <c:idx val="1"/>
            <c:bubble3D val="0"/>
            <c:spPr>
              <a:solidFill>
                <a:srgbClr val="6EBE00"/>
              </a:solidFill>
            </c:spPr>
          </c:dPt>
          <c:dPt>
            <c:idx val="2"/>
            <c:bubble3D val="0"/>
            <c:spPr>
              <a:solidFill>
                <a:srgbClr val="FFBE00"/>
              </a:solidFill>
            </c:spPr>
          </c:dPt>
          <c:dLbls>
            <c:dLbl>
              <c:idx val="0"/>
              <c:layout>
                <c:manualLayout>
                  <c:x val="-8.080806366911877E-3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lang="en-US" sz="900" b="1" noProof="1" dirty="0"/>
                    </a:pPr>
                    <a:r>
                      <a:rPr lang="en-US" sz="900" cap="all" baseline="0" noProof="1"/>
                      <a:t>D</a:t>
                    </a:r>
                    <a:r>
                      <a:rPr lang="en-US" cap="all" baseline="0" noProof="1"/>
                      <a:t>iszkont 36%</a:t>
                    </a:r>
                  </a:p>
                </c:rich>
              </c:tx>
              <c:spPr/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1"/>
              <c:layout>
                <c:manualLayout>
                  <c:x val="7.0300156513832478E-4"/>
                  <c:y val="0"/>
                </c:manualLayout>
              </c:layout>
              <c:tx>
                <c:rich>
                  <a:bodyPr/>
                  <a:lstStyle/>
                  <a:p>
                    <a:pPr>
                      <a:defRPr sz="900" b="1" cap="all" baseline="0"/>
                    </a:pPr>
                    <a:r>
                      <a:rPr lang="hu-HU" sz="900" b="1" cap="all" baseline="0" noProof="1" smtClean="0"/>
                      <a:t>H</a:t>
                    </a:r>
                    <a:r>
                      <a:rPr lang="hu-HU" cap="all" baseline="0" noProof="1" smtClean="0"/>
                      <a:t>iper-</a:t>
                    </a:r>
                  </a:p>
                  <a:p>
                    <a:pPr>
                      <a:defRPr sz="900" b="1" cap="all" baseline="0"/>
                    </a:pPr>
                    <a:r>
                      <a:rPr lang="hu-HU" cap="all" baseline="0" noProof="1" smtClean="0"/>
                      <a:t>market </a:t>
                    </a:r>
                    <a:r>
                      <a:rPr lang="en-US" cap="all" baseline="0" dirty="0" smtClean="0"/>
                      <a:t>49</a:t>
                    </a:r>
                    <a:r>
                      <a:rPr lang="en-US" cap="all" baseline="0" dirty="0"/>
                      <a:t>%</a:t>
                    </a:r>
                  </a:p>
                </c:rich>
              </c:tx>
              <c:spPr/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2"/>
              <c:layout>
                <c:manualLayout>
                  <c:x val="-1.4840349800869181E-2"/>
                  <c:y val="-8.2815734989648056E-3"/>
                </c:manualLayout>
              </c:layout>
              <c:spPr/>
              <c:txPr>
                <a:bodyPr/>
                <a:lstStyle/>
                <a:p>
                  <a:pPr>
                    <a:defRPr sz="900" b="1" cap="all" baseline="0"/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3"/>
              <c:layout>
                <c:manualLayout>
                  <c:x val="0.24839573983699381"/>
                  <c:y val="-5.38302277432713E-2"/>
                </c:manualLayout>
              </c:layout>
              <c:spPr/>
              <c:txPr>
                <a:bodyPr/>
                <a:lstStyle/>
                <a:p>
                  <a:pPr>
                    <a:defRPr sz="900" b="1" cap="all" baseline="0"/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txPr>
              <a:bodyPr/>
              <a:lstStyle/>
              <a:p>
                <a:pPr>
                  <a:defRPr sz="900" b="1"/>
                </a:pPr>
                <a:endParaRPr lang="hu-HU"/>
              </a:p>
            </c:txPr>
            <c:showLegendKey val="1"/>
            <c:showVal val="0"/>
            <c:showCatName val="1"/>
            <c:showSerName val="0"/>
            <c:showPercent val="1"/>
            <c:showBubbleSize val="0"/>
            <c:separator> </c:separator>
            <c:showLeaderLines val="1"/>
          </c:dLbls>
          <c:cat>
            <c:strRef>
              <c:f>'hiper-szuper_hirdeto_2010-2011.'!$C$51:$C$54</c:f>
              <c:strCache>
                <c:ptCount val="4"/>
                <c:pt idx="0">
                  <c:v>Diszkont</c:v>
                </c:pt>
                <c:pt idx="1">
                  <c:v>Hipermarket</c:v>
                </c:pt>
                <c:pt idx="2">
                  <c:v>Magyar lánc</c:v>
                </c:pt>
                <c:pt idx="3">
                  <c:v>Egyéb</c:v>
                </c:pt>
              </c:strCache>
            </c:strRef>
          </c:cat>
          <c:val>
            <c:numRef>
              <c:f>'hiper-szuper_hirdeto_2010-2011.'!$E$51:$E$54</c:f>
              <c:numCache>
                <c:formatCode>#,##0;[Red]#,##0</c:formatCode>
                <c:ptCount val="4"/>
                <c:pt idx="0">
                  <c:v>9481812</c:v>
                </c:pt>
                <c:pt idx="1">
                  <c:v>12887620</c:v>
                </c:pt>
                <c:pt idx="2">
                  <c:v>4112370</c:v>
                </c:pt>
                <c:pt idx="3">
                  <c:v>55867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63"/>
        <c:holeSize val="39"/>
      </c:doughnut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561859476445056"/>
          <c:y val="8.1481481481481433E-2"/>
          <c:w val="0.46891701390541946"/>
          <c:h val="0.83703703703703702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'hiper-szuper_medtip_2010-2011.0'!$A$20</c:f>
              <c:strCache>
                <c:ptCount val="1"/>
                <c:pt idx="0">
                  <c:v>Televízió</c:v>
                </c:pt>
              </c:strCache>
            </c:strRef>
          </c:tx>
          <c:spPr>
            <a:solidFill>
              <a:srgbClr val="6EBE00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'hiper-szuper_medtip_2010-2011.0'!$D$20:$E$20</c:f>
              <c:numCache>
                <c:formatCode>0%</c:formatCode>
                <c:ptCount val="2"/>
                <c:pt idx="0">
                  <c:v>0.34338607509197605</c:v>
                </c:pt>
                <c:pt idx="1">
                  <c:v>0.46361457277353718</c:v>
                </c:pt>
              </c:numCache>
            </c:numRef>
          </c:val>
        </c:ser>
        <c:ser>
          <c:idx val="1"/>
          <c:order val="1"/>
          <c:tx>
            <c:strRef>
              <c:f>'hiper-szuper_medtip_2010-2011.0'!$A$21</c:f>
              <c:strCache>
                <c:ptCount val="1"/>
                <c:pt idx="0">
                  <c:v>Kábeltelevízió</c:v>
                </c:pt>
              </c:strCache>
            </c:strRef>
          </c:tx>
          <c:spPr>
            <a:solidFill>
              <a:srgbClr val="FF6400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'hiper-szuper_medtip_2010-2011.0'!$D$21:$E$21</c:f>
              <c:numCache>
                <c:formatCode>0%</c:formatCode>
                <c:ptCount val="2"/>
                <c:pt idx="0">
                  <c:v>0.19775738404152987</c:v>
                </c:pt>
                <c:pt idx="1">
                  <c:v>0.45518399316927444</c:v>
                </c:pt>
              </c:numCache>
            </c:numRef>
          </c:val>
        </c:ser>
        <c:ser>
          <c:idx val="2"/>
          <c:order val="2"/>
          <c:tx>
            <c:strRef>
              <c:f>'hiper-szuper_medtip_2010-2011.0'!$A$22</c:f>
              <c:strCache>
                <c:ptCount val="1"/>
                <c:pt idx="0">
                  <c:v>Köztér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'hiper-szuper_medtip_2010-2011.0'!$D$22:$E$22</c:f>
              <c:numCache>
                <c:formatCode>0%</c:formatCode>
                <c:ptCount val="2"/>
                <c:pt idx="0">
                  <c:v>0.19723043497151169</c:v>
                </c:pt>
                <c:pt idx="1">
                  <c:v>1.5570073752102167E-2</c:v>
                </c:pt>
              </c:numCache>
            </c:numRef>
          </c:val>
        </c:ser>
        <c:ser>
          <c:idx val="3"/>
          <c:order val="3"/>
          <c:tx>
            <c:strRef>
              <c:f>'hiper-szuper_medtip_2010-2011.0'!$A$23</c:f>
              <c:strCache>
                <c:ptCount val="1"/>
                <c:pt idx="0">
                  <c:v>Napilap</c:v>
                </c:pt>
              </c:strCache>
            </c:strRef>
          </c:tx>
          <c:spPr>
            <a:solidFill>
              <a:srgbClr val="989898"/>
            </a:solidFill>
          </c:spPr>
          <c:invertIfNegative val="0"/>
          <c:dLbls>
            <c:dLbl>
              <c:idx val="1"/>
              <c:delete val="1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'hiper-szuper_medtip_2010-2011.0'!$D$23:$E$23</c:f>
              <c:numCache>
                <c:formatCode>0%</c:formatCode>
                <c:ptCount val="2"/>
                <c:pt idx="0">
                  <c:v>0.17354900311704097</c:v>
                </c:pt>
                <c:pt idx="1">
                  <c:v>3.665505554185712E-3</c:v>
                </c:pt>
              </c:numCache>
            </c:numRef>
          </c:val>
        </c:ser>
        <c:ser>
          <c:idx val="4"/>
          <c:order val="4"/>
          <c:tx>
            <c:strRef>
              <c:f>'hiper-szuper_medtip_2010-2011.0'!$A$24</c:f>
              <c:strCache>
                <c:ptCount val="1"/>
                <c:pt idx="0">
                  <c:v>Rádió</c:v>
                </c:pt>
              </c:strCache>
            </c:strRef>
          </c:tx>
          <c:spPr>
            <a:solidFill>
              <a:srgbClr val="FFBE00"/>
            </a:solidFill>
          </c:spPr>
          <c:invertIfNegative val="0"/>
          <c:dLbls>
            <c:dLbl>
              <c:idx val="1"/>
              <c:delete val="1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'hiper-szuper_medtip_2010-2011.0'!$D$24:$E$24</c:f>
              <c:numCache>
                <c:formatCode>0%</c:formatCode>
                <c:ptCount val="2"/>
                <c:pt idx="0">
                  <c:v>6.7909054107201383E-2</c:v>
                </c:pt>
                <c:pt idx="1">
                  <c:v>1.1448713307564699E-2</c:v>
                </c:pt>
              </c:numCache>
            </c:numRef>
          </c:val>
        </c:ser>
        <c:ser>
          <c:idx val="5"/>
          <c:order val="5"/>
          <c:tx>
            <c:strRef>
              <c:f>'hiper-szuper_medtip_2010-2011.0'!$A$25</c:f>
              <c:strCache>
                <c:ptCount val="1"/>
                <c:pt idx="0">
                  <c:v>Folyóirat</c:v>
                </c:pt>
              </c:strCache>
            </c:strRef>
          </c:tx>
          <c:spPr>
            <a:solidFill>
              <a:srgbClr val="BE0000"/>
            </a:solidFill>
          </c:spPr>
          <c:invertIfNegative val="0"/>
          <c:dLbls>
            <c:dLbl>
              <c:idx val="1"/>
              <c:layout>
                <c:manualLayout>
                  <c:x val="0"/>
                  <c:y val="-0.1916167664670659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'hiper-szuper_medtip_2010-2011.0'!$D$25:$E$25</c:f>
              <c:numCache>
                <c:formatCode>0%</c:formatCode>
                <c:ptCount val="2"/>
                <c:pt idx="0">
                  <c:v>1.4365994240112053E-2</c:v>
                </c:pt>
                <c:pt idx="1">
                  <c:v>3.318850850710884E-2</c:v>
                </c:pt>
              </c:numCache>
            </c:numRef>
          </c:val>
        </c:ser>
        <c:ser>
          <c:idx val="6"/>
          <c:order val="6"/>
          <c:tx>
            <c:strRef>
              <c:f>'hiper-szuper_medtip_2010-2011.0'!$A$26</c:f>
              <c:strCache>
                <c:ptCount val="1"/>
                <c:pt idx="0">
                  <c:v>Internet</c:v>
                </c:pt>
              </c:strCache>
            </c:strRef>
          </c:tx>
          <c:spPr>
            <a:solidFill>
              <a:schemeClr val="tx1"/>
            </a:solidFill>
          </c:spPr>
          <c:invertIfNegative val="0"/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'hiper-szuper_medtip_2010-2011.0'!$D$26:$E$26</c:f>
              <c:numCache>
                <c:formatCode>0%</c:formatCode>
                <c:ptCount val="2"/>
                <c:pt idx="0">
                  <c:v>5.8020544306284019E-3</c:v>
                </c:pt>
                <c:pt idx="1">
                  <c:v>1.1763979015304167E-2</c:v>
                </c:pt>
              </c:numCache>
            </c:numRef>
          </c:val>
        </c:ser>
        <c:ser>
          <c:idx val="7"/>
          <c:order val="7"/>
          <c:tx>
            <c:strRef>
              <c:f>'hiper-szuper_medtip_2010-2011.0'!$A$27</c:f>
              <c:strCache>
                <c:ptCount val="1"/>
                <c:pt idx="0">
                  <c:v>Indoor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strRef>
              <c:f>'hiper-szuper_medtip_2010-2011.0'!$D$19:$E$19</c:f>
              <c:strCache>
                <c:ptCount val="2"/>
                <c:pt idx="0">
                  <c:v>Kereskedelmi láncok</c:v>
                </c:pt>
                <c:pt idx="1">
                  <c:v>FMCG</c:v>
                </c:pt>
              </c:strCache>
            </c:strRef>
          </c:cat>
          <c:val>
            <c:numRef>
              <c:f>'hiper-szuper_medtip_2010-2011.0'!$D$27:$E$27</c:f>
              <c:numCache>
                <c:formatCode>0%</c:formatCode>
                <c:ptCount val="2"/>
                <c:pt idx="0">
                  <c:v>0</c:v>
                </c:pt>
                <c:pt idx="1">
                  <c:v>1.0640116018280725E-3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"/>
        <c:overlap val="100"/>
        <c:axId val="122668928"/>
        <c:axId val="122670464"/>
      </c:barChart>
      <c:catAx>
        <c:axId val="122668928"/>
        <c:scaling>
          <c:orientation val="minMax"/>
        </c:scaling>
        <c:delete val="0"/>
        <c:axPos val="l"/>
        <c:majorTickMark val="out"/>
        <c:minorTickMark val="none"/>
        <c:tickLblPos val="nextTo"/>
        <c:spPr>
          <a:ln>
            <a:solidFill>
              <a:sysClr val="window" lastClr="FFFFFF">
                <a:lumMod val="65000"/>
                <a:alpha val="0"/>
              </a:sysClr>
            </a:solidFill>
          </a:ln>
        </c:spPr>
        <c:txPr>
          <a:bodyPr/>
          <a:lstStyle/>
          <a:p>
            <a:pPr>
              <a:defRPr sz="900" b="1" cap="all" baseline="0">
                <a:latin typeface="Arial" pitchFamily="34" charset="0"/>
                <a:cs typeface="Arial" pitchFamily="34" charset="0"/>
              </a:defRPr>
            </a:pPr>
            <a:endParaRPr lang="hu-HU"/>
          </a:p>
        </c:txPr>
        <c:crossAx val="122670464"/>
        <c:crosses val="autoZero"/>
        <c:auto val="1"/>
        <c:lblAlgn val="ctr"/>
        <c:lblOffset val="100"/>
        <c:noMultiLvlLbl val="0"/>
      </c:catAx>
      <c:valAx>
        <c:axId val="122670464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one"/>
        <c:spPr>
          <a:ln>
            <a:noFill/>
          </a:ln>
        </c:spPr>
        <c:crossAx val="1226689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983312976620899"/>
          <c:y val="0.18704636920384951"/>
          <c:w val="0.22233285035672204"/>
          <c:h val="0.60368503937008056"/>
        </c:manualLayout>
      </c:layout>
      <c:overlay val="0"/>
      <c:txPr>
        <a:bodyPr/>
        <a:lstStyle/>
        <a:p>
          <a:pPr>
            <a:defRPr>
              <a:latin typeface="Arial" pitchFamily="34" charset="0"/>
              <a:cs typeface="Arial" pitchFamily="34" charset="0"/>
            </a:defRPr>
          </a:pPr>
          <a:endParaRPr lang="hu-HU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1837174699765388E-2"/>
          <c:y val="0.1007064602970914"/>
          <c:w val="0.57200724909386325"/>
          <c:h val="0.79419211273569268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FFBE00"/>
              </a:solidFill>
            </c:spPr>
          </c:dPt>
          <c:dPt>
            <c:idx val="1"/>
            <c:bubble3D val="0"/>
            <c:spPr>
              <a:solidFill>
                <a:srgbClr val="6EBE00"/>
              </a:solidFill>
            </c:spPr>
          </c:dPt>
          <c:dPt>
            <c:idx val="2"/>
            <c:bubble3D val="0"/>
            <c:spPr>
              <a:solidFill>
                <a:srgbClr val="BE0000"/>
              </a:solidFill>
            </c:spPr>
          </c:dPt>
          <c:dPt>
            <c:idx val="3"/>
            <c:bubble3D val="0"/>
            <c:spPr>
              <a:solidFill>
                <a:srgbClr val="FF64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chemeClr val="bg1"/>
              </a:solidFill>
              <a:ln>
                <a:solidFill>
                  <a:schemeClr val="bg1">
                    <a:lumMod val="65000"/>
                  </a:schemeClr>
                </a:solidFill>
              </a:ln>
            </c:spPr>
          </c:dPt>
          <c:dPt>
            <c:idx val="6"/>
            <c:bubble3D val="0"/>
            <c:spPr>
              <a:solidFill>
                <a:schemeClr val="tx1"/>
              </a:solidFill>
            </c:spPr>
          </c:dPt>
          <c:dPt>
            <c:idx val="7"/>
            <c:bubble3D val="0"/>
            <c:spPr>
              <a:solidFill>
                <a:srgbClr val="7030A0"/>
              </a:solidFill>
            </c:spPr>
          </c:dPt>
          <c:dPt>
            <c:idx val="8"/>
            <c:bubble3D val="0"/>
            <c:spPr>
              <a:solidFill>
                <a:srgbClr val="C0C0C0"/>
              </a:solidFill>
            </c:spPr>
          </c:dPt>
          <c:dLbls>
            <c:dLbl>
              <c:idx val="0"/>
              <c:layout>
                <c:manualLayout>
                  <c:x val="-1.3227513227513229E-2"/>
                  <c:y val="0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1"/>
              <c:layout>
                <c:manualLayout>
                  <c:x val="-1.3124926146183314E-2"/>
                  <c:y val="1.280963441156846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FÁJDALOM</a:t>
                    </a:r>
                    <a:r>
                      <a:rPr lang="hu-HU" dirty="0" smtClean="0"/>
                      <a:t>-</a:t>
                    </a:r>
                    <a:r>
                      <a:rPr lang="en-US" dirty="0" smtClean="0"/>
                      <a:t>CSILLAPÍTÓ </a:t>
                    </a:r>
                    <a:r>
                      <a:rPr lang="en-US" dirty="0"/>
                      <a:t>16%</a:t>
                    </a:r>
                  </a:p>
                </c:rich>
              </c:tx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2"/>
              <c:layout>
                <c:manualLayout>
                  <c:x val="-1.5873015873015876E-2"/>
                  <c:y val="-2.8227016977800046E-2"/>
                </c:manualLayout>
              </c:layout>
              <c:spPr/>
              <c:txPr>
                <a:bodyPr/>
                <a:lstStyle/>
                <a:p>
                  <a:pPr>
                    <a:defRPr sz="800" b="1">
                      <a:solidFill>
                        <a:schemeClr val="bg1"/>
                      </a:solidFill>
                    </a:defRPr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3"/>
              <c:layout>
                <c:manualLayout>
                  <c:x val="0.1216931216931217"/>
                  <c:y val="-0.14852379153707199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4"/>
              <c:layout>
                <c:manualLayout>
                  <c:x val="0.17552625800553034"/>
                  <c:y val="-0.10679354586049858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BŐRGYÓGY</a:t>
                    </a:r>
                    <a:r>
                      <a:rPr lang="hu-HU" dirty="0" smtClean="0"/>
                      <a:t>.</a:t>
                    </a:r>
                    <a:r>
                      <a:rPr lang="en-US" dirty="0" smtClean="0"/>
                      <a:t> </a:t>
                    </a:r>
                    <a:r>
                      <a:rPr lang="en-US" dirty="0"/>
                      <a:t>KÉSZÍTMÉNY 9%</a:t>
                    </a:r>
                  </a:p>
                </c:rich>
              </c:tx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5"/>
              <c:layout>
                <c:manualLayout>
                  <c:x val="0.22284276965379327"/>
                  <c:y val="-5.4791307431164164E-2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6"/>
              <c:layout>
                <c:manualLayout>
                  <c:x val="0.22751301920593259"/>
                  <c:y val="4.8486887048549081E-2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7"/>
              <c:layout>
                <c:manualLayout>
                  <c:x val="0.19312169312169311"/>
                  <c:y val="0.15778490930345959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txPr>
              <a:bodyPr/>
              <a:lstStyle/>
              <a:p>
                <a:pPr>
                  <a:defRPr sz="800" b="1"/>
                </a:pPr>
                <a:endParaRPr lang="hu-HU"/>
              </a:p>
            </c:txPr>
            <c:showLegendKey val="1"/>
            <c:showVal val="0"/>
            <c:showCatName val="1"/>
            <c:showSerName val="0"/>
            <c:showPercent val="1"/>
            <c:showBubbleSize val="0"/>
            <c:separator> </c:separator>
            <c:showLeaderLines val="1"/>
          </c:dLbls>
          <c:cat>
            <c:strRef>
              <c:f>'otc_szegmens_2010-2011.01-10'!$C$10:$C$18</c:f>
              <c:strCache>
                <c:ptCount val="9"/>
                <c:pt idx="0">
                  <c:v>VITAMIN</c:v>
                </c:pt>
                <c:pt idx="1">
                  <c:v>FÁJDALOMCSILLAPÍTÓ</c:v>
                </c:pt>
                <c:pt idx="2">
                  <c:v>KÖHÖGÉS ELLENI SZER</c:v>
                </c:pt>
                <c:pt idx="3">
                  <c:v>EMÉSZTÉST JAVÍTÓ KÉSZÍTMÉNY</c:v>
                </c:pt>
                <c:pt idx="4">
                  <c:v>BŐRGYÓGYÁSZATI KÉSZÍTMÉNY</c:v>
                </c:pt>
                <c:pt idx="5">
                  <c:v>ÍZÜLETI BÁNTALMAK ELLENI KÉSZÍTMÉNY</c:v>
                </c:pt>
                <c:pt idx="6">
                  <c:v>EGYÉB GYÓGYHATÁSÚ KÉSZÍTMÉNY</c:v>
                </c:pt>
                <c:pt idx="7">
                  <c:v>VÉRKERINGÉST JAVÍTÓ KÉSZÍTMÉNY</c:v>
                </c:pt>
                <c:pt idx="8">
                  <c:v>EGYÉB</c:v>
                </c:pt>
              </c:strCache>
            </c:strRef>
          </c:cat>
          <c:val>
            <c:numRef>
              <c:f>'otc_szegmens_2010-2011.01-10'!$E$10:$E$18</c:f>
              <c:numCache>
                <c:formatCode>#,##0;[Red]#,##0</c:formatCode>
                <c:ptCount val="9"/>
                <c:pt idx="0">
                  <c:v>12849197</c:v>
                </c:pt>
                <c:pt idx="1">
                  <c:v>12130482</c:v>
                </c:pt>
                <c:pt idx="2">
                  <c:v>10173678</c:v>
                </c:pt>
                <c:pt idx="3">
                  <c:v>8185312</c:v>
                </c:pt>
                <c:pt idx="4">
                  <c:v>7211788</c:v>
                </c:pt>
                <c:pt idx="5">
                  <c:v>3895210</c:v>
                </c:pt>
                <c:pt idx="6">
                  <c:v>2908738</c:v>
                </c:pt>
                <c:pt idx="7">
                  <c:v>2867906</c:v>
                </c:pt>
                <c:pt idx="8">
                  <c:v>18257299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11"/>
        <c:holeSize val="35"/>
      </c:doughnutChart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5496506397190832E-2"/>
          <c:y val="0.10328638497652591"/>
          <c:w val="0.64280544011402463"/>
          <c:h val="0.7934272300469483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'otc_medtip_2008-2011.01-10'!$A$10</c:f>
              <c:strCache>
                <c:ptCount val="1"/>
                <c:pt idx="0">
                  <c:v>Televízió</c:v>
                </c:pt>
              </c:strCache>
            </c:strRef>
          </c:tx>
          <c:spPr>
            <a:solidFill>
              <a:srgbClr val="6EBE00"/>
            </a:solidFill>
          </c:spPr>
          <c:invertIfNegative val="0"/>
          <c:dLbls>
            <c:txPr>
              <a:bodyPr/>
              <a:lstStyle/>
              <a:p>
                <a:pPr>
                  <a:defRPr b="1" i="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'otc_medtip_2008-2011.01-10'!$F$10:$G$10</c:f>
              <c:numCache>
                <c:formatCode>0.0</c:formatCode>
                <c:ptCount val="2"/>
                <c:pt idx="0">
                  <c:v>23.213857999999998</c:v>
                </c:pt>
                <c:pt idx="1">
                  <c:v>37.832774000000001</c:v>
                </c:pt>
              </c:numCache>
            </c:numRef>
          </c:val>
        </c:ser>
        <c:ser>
          <c:idx val="1"/>
          <c:order val="1"/>
          <c:tx>
            <c:strRef>
              <c:f>'otc_medtip_2008-2011.01-10'!$A$11</c:f>
              <c:strCache>
                <c:ptCount val="1"/>
                <c:pt idx="0">
                  <c:v>Kábeltelevízió</c:v>
                </c:pt>
              </c:strCache>
            </c:strRef>
          </c:tx>
          <c:spPr>
            <a:solidFill>
              <a:srgbClr val="FF6400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'otc_medtip_2008-2011.01-10'!$F$11:$G$11</c:f>
              <c:numCache>
                <c:formatCode>0.0</c:formatCode>
                <c:ptCount val="2"/>
                <c:pt idx="0">
                  <c:v>6.715946999999999</c:v>
                </c:pt>
                <c:pt idx="1">
                  <c:v>34.506444999999999</c:v>
                </c:pt>
              </c:numCache>
            </c:numRef>
          </c:val>
        </c:ser>
        <c:ser>
          <c:idx val="2"/>
          <c:order val="2"/>
          <c:tx>
            <c:strRef>
              <c:f>'otc_medtip_2008-2011.01-10'!$A$12</c:f>
              <c:strCache>
                <c:ptCount val="1"/>
                <c:pt idx="0">
                  <c:v>Folyóirat</c:v>
                </c:pt>
              </c:strCache>
            </c:strRef>
          </c:tx>
          <c:spPr>
            <a:solidFill>
              <a:srgbClr val="BE0000"/>
            </a:solidFill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'otc_medtip_2008-2011.01-10'!$F$12:$G$12</c:f>
              <c:numCache>
                <c:formatCode>0.0</c:formatCode>
                <c:ptCount val="2"/>
                <c:pt idx="0">
                  <c:v>2.9037039999999998</c:v>
                </c:pt>
                <c:pt idx="1">
                  <c:v>3.2202660000000001</c:v>
                </c:pt>
              </c:numCache>
            </c:numRef>
          </c:val>
        </c:ser>
        <c:ser>
          <c:idx val="3"/>
          <c:order val="3"/>
          <c:tx>
            <c:strRef>
              <c:f>'otc_medtip_2008-2011.01-10'!$A$13</c:f>
              <c:strCache>
                <c:ptCount val="1"/>
                <c:pt idx="0">
                  <c:v>Rádió</c:v>
                </c:pt>
              </c:strCache>
            </c:strRef>
          </c:tx>
          <c:spPr>
            <a:solidFill>
              <a:srgbClr val="FFBE00"/>
            </a:solidFill>
          </c:spPr>
          <c:invertIfNegative val="0"/>
          <c:dLbls>
            <c:dLbl>
              <c:idx val="0"/>
              <c:layout>
                <c:manualLayout>
                  <c:x val="1.6750418760469018E-3"/>
                  <c:y val="0.20657276995305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0.244132194743262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'otc_medtip_2008-2011.01-10'!$F$13:$G$13</c:f>
              <c:numCache>
                <c:formatCode>0.0</c:formatCode>
                <c:ptCount val="2"/>
                <c:pt idx="0">
                  <c:v>1.5873939999999997</c:v>
                </c:pt>
                <c:pt idx="1">
                  <c:v>2.1654930000000001</c:v>
                </c:pt>
              </c:numCache>
            </c:numRef>
          </c:val>
        </c:ser>
        <c:ser>
          <c:idx val="4"/>
          <c:order val="4"/>
          <c:tx>
            <c:strRef>
              <c:f>'otc_medtip_2008-2011.01-10'!$A$14</c:f>
              <c:strCache>
                <c:ptCount val="1"/>
                <c:pt idx="0">
                  <c:v>Napilapok</c:v>
                </c:pt>
              </c:strCache>
            </c:strRef>
          </c:tx>
          <c:spPr>
            <a:solidFill>
              <a:srgbClr val="989898"/>
            </a:solidFill>
          </c:spPr>
          <c:invertIfNegative val="0"/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'otc_medtip_2008-2011.01-10'!$F$14:$G$14</c:f>
              <c:numCache>
                <c:formatCode>0.0</c:formatCode>
                <c:ptCount val="2"/>
                <c:pt idx="0">
                  <c:v>0.78413199999999994</c:v>
                </c:pt>
                <c:pt idx="1">
                  <c:v>1.1635759999999999</c:v>
                </c:pt>
              </c:numCache>
            </c:numRef>
          </c:val>
        </c:ser>
        <c:ser>
          <c:idx val="5"/>
          <c:order val="5"/>
          <c:tx>
            <c:strRef>
              <c:f>'otc_medtip_2008-2011.01-10'!$A$15</c:f>
              <c:strCache>
                <c:ptCount val="1"/>
                <c:pt idx="0">
                  <c:v>Internet</c:v>
                </c:pt>
              </c:strCache>
            </c:strRef>
          </c:tx>
          <c:spPr>
            <a:solidFill>
              <a:srgbClr val="000000"/>
            </a:solidFill>
          </c:spPr>
          <c:invertIfNegative val="0"/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'otc_medtip_2008-2011.01-10'!$F$15:$G$15</c:f>
              <c:numCache>
                <c:formatCode>0.0</c:formatCode>
                <c:ptCount val="2"/>
                <c:pt idx="0">
                  <c:v>0.35167300000000001</c:v>
                </c:pt>
                <c:pt idx="1">
                  <c:v>0.66130000000000011</c:v>
                </c:pt>
              </c:numCache>
            </c:numRef>
          </c:val>
        </c:ser>
        <c:ser>
          <c:idx val="6"/>
          <c:order val="6"/>
          <c:tx>
            <c:strRef>
              <c:f>'otc_medtip_2008-2011.01-10'!$A$16</c:f>
              <c:strCache>
                <c:ptCount val="1"/>
                <c:pt idx="0">
                  <c:v>Köztér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'otc_medtip_2008-2011.01-10'!$F$16:$G$16</c:f>
              <c:numCache>
                <c:formatCode>0.0</c:formatCode>
                <c:ptCount val="2"/>
                <c:pt idx="0">
                  <c:v>0.65866200000000008</c:v>
                </c:pt>
                <c:pt idx="1">
                  <c:v>0.57276400000000005</c:v>
                </c:pt>
              </c:numCache>
            </c:numRef>
          </c:val>
        </c:ser>
        <c:ser>
          <c:idx val="7"/>
          <c:order val="7"/>
          <c:tx>
            <c:strRef>
              <c:f>'otc_medtip_2008-2011.01-10'!$A$17</c:f>
              <c:strCache>
                <c:ptCount val="1"/>
                <c:pt idx="0">
                  <c:v>Indoor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'otc_medtip_2008-2011.01-10'!$F$17:$G$17</c:f>
              <c:numCache>
                <c:formatCode>0.0</c:formatCode>
                <c:ptCount val="2"/>
                <c:pt idx="0">
                  <c:v>0.17470500000000003</c:v>
                </c:pt>
                <c:pt idx="1">
                  <c:v>0.14598700000000003</c:v>
                </c:pt>
              </c:numCache>
            </c:numRef>
          </c:val>
        </c:ser>
        <c:ser>
          <c:idx val="8"/>
          <c:order val="8"/>
          <c:tx>
            <c:strRef>
              <c:f>'otc_medtip_2008-2011.01-10'!$A$18</c:f>
              <c:strCache>
                <c:ptCount val="1"/>
                <c:pt idx="0">
                  <c:v>Mozi</c:v>
                </c:pt>
              </c:strCache>
            </c:strRef>
          </c:tx>
          <c:spPr>
            <a:solidFill>
              <a:srgbClr val="FF0066"/>
            </a:solidFill>
          </c:spPr>
          <c:invertIfNegative val="0"/>
          <c:cat>
            <c:numRef>
              <c:f>'otc_medtip_2008-2011.01-10'!$F$9:$G$9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'otc_medtip_2008-2011.01-10'!$F$18:$G$18</c:f>
              <c:numCache>
                <c:formatCode>0.0</c:formatCode>
                <c:ptCount val="2"/>
                <c:pt idx="0">
                  <c:v>0</c:v>
                </c:pt>
                <c:pt idx="1">
                  <c:v>0.11862000000000002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overlap val="100"/>
        <c:axId val="122504320"/>
        <c:axId val="122505856"/>
      </c:barChart>
      <c:catAx>
        <c:axId val="122504320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solidFill>
              <a:sysClr val="window" lastClr="FFFFFF">
                <a:lumMod val="50000"/>
                <a:alpha val="0"/>
              </a:sysClr>
            </a:solidFill>
          </a:ln>
        </c:spPr>
        <c:txPr>
          <a:bodyPr/>
          <a:lstStyle/>
          <a:p>
            <a:pPr>
              <a:defRPr sz="1100" b="1"/>
            </a:pPr>
            <a:endParaRPr lang="hu-HU"/>
          </a:p>
        </c:txPr>
        <c:crossAx val="122505856"/>
        <c:crosses val="autoZero"/>
        <c:auto val="1"/>
        <c:lblAlgn val="ctr"/>
        <c:lblOffset val="100"/>
        <c:noMultiLvlLbl val="0"/>
      </c:catAx>
      <c:valAx>
        <c:axId val="122505856"/>
        <c:scaling>
          <c:orientation val="minMax"/>
        </c:scaling>
        <c:delete val="0"/>
        <c:axPos val="t"/>
        <c:numFmt formatCode="0.0" sourceLinked="1"/>
        <c:majorTickMark val="out"/>
        <c:minorTickMark val="none"/>
        <c:tickLblPos val="none"/>
        <c:spPr>
          <a:ln>
            <a:solidFill>
              <a:sysClr val="window" lastClr="FFFFFF">
                <a:lumMod val="50000"/>
                <a:alpha val="0"/>
              </a:sysClr>
            </a:solidFill>
          </a:ln>
        </c:spPr>
        <c:crossAx val="1225043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5152650434757484"/>
          <c:y val="0.1506354663413553"/>
          <c:w val="0.24847349565242527"/>
          <c:h val="0.70811799933459052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410438449292204"/>
          <c:y val="6.2499978308500334E-2"/>
          <c:w val="0.50687341336431313"/>
          <c:h val="0.8176997778443370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FFBE00"/>
              </a:solidFill>
            </c:spPr>
          </c:dPt>
          <c:dPt>
            <c:idx val="1"/>
            <c:bubble3D val="0"/>
            <c:spPr>
              <a:solidFill>
                <a:srgbClr val="FF6400"/>
              </a:solidFill>
            </c:spPr>
          </c:dPt>
          <c:dPt>
            <c:idx val="2"/>
            <c:bubble3D val="0"/>
            <c:spPr>
              <a:solidFill>
                <a:srgbClr val="C0C0C0"/>
              </a:solidFill>
            </c:spPr>
          </c:dPt>
          <c:dPt>
            <c:idx val="3"/>
            <c:bubble3D val="0"/>
            <c:spPr>
              <a:solidFill>
                <a:srgbClr val="FF6400"/>
              </a:solidFill>
            </c:spPr>
          </c:dPt>
          <c:dPt>
            <c:idx val="4"/>
            <c:bubble3D val="0"/>
            <c:spPr>
              <a:solidFill>
                <a:srgbClr val="BE0000"/>
              </a:solidFill>
            </c:spPr>
          </c:dPt>
          <c:dPt>
            <c:idx val="5"/>
            <c:bubble3D val="0"/>
            <c:spPr>
              <a:solidFill>
                <a:srgbClr val="6EBE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2.2905640893249256E-3"/>
                  <c:y val="-0.16749308388224399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800" b="1">
                      <a:latin typeface="Arial" pitchFamily="34" charset="0"/>
                      <a:cs typeface="Arial" pitchFamily="34" charset="0"/>
                    </a:defRPr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1"/>
              <c:layout>
                <c:manualLayout>
                  <c:x val="0.16120218579234988"/>
                  <c:y val="-0.15426994568101429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BIZTOSÍTÓ</a:t>
                    </a:r>
                    <a:r>
                      <a:rPr lang="hu-HU" b="1"/>
                      <a:t>-</a:t>
                    </a:r>
                    <a:r>
                      <a:rPr lang="en-US" b="1"/>
                      <a:t>TÁRSASÁG 8,7%</a:t>
                    </a:r>
                    <a:endParaRPr lang="en-US"/>
                  </a:p>
                </c:rich>
              </c:tx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2"/>
              <c:layout>
                <c:manualLayout>
                  <c:x val="0.19125683060109291"/>
                  <c:y val="-3.5261701869946115E-2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3"/>
              <c:delete val="1"/>
            </c:dLbl>
            <c:dLbl>
              <c:idx val="4"/>
              <c:layout>
                <c:manualLayout>
                  <c:x val="0.19672131147540992"/>
                  <c:y val="4.4077127337432652E-2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5"/>
              <c:layout>
                <c:manualLayout>
                  <c:x val="0.17759562841530063"/>
                  <c:y val="0.14104680747978446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6"/>
              <c:layout>
                <c:manualLayout>
                  <c:x val="8.1967213114754078E-2"/>
                  <c:y val="0.29090904042705534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NYUGDÍJ</a:t>
                    </a:r>
                    <a:r>
                      <a:rPr lang="hu-HU" b="1"/>
                      <a:t>-</a:t>
                    </a:r>
                    <a:r>
                      <a:rPr lang="en-US" b="1"/>
                      <a:t>PÉNZTÁRAK 1,5%</a:t>
                    </a:r>
                    <a:endParaRPr lang="en-US"/>
                  </a:p>
                </c:rich>
              </c:tx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numFmt formatCode="0.0%" sourceLinked="0"/>
            <c:txPr>
              <a:bodyPr/>
              <a:lstStyle/>
              <a:p>
                <a:pPr>
                  <a:defRPr sz="800" b="1">
                    <a:latin typeface="Arial" pitchFamily="34" charset="0"/>
                    <a:cs typeface="Arial" pitchFamily="34" charset="0"/>
                  </a:defRPr>
                </a:pPr>
                <a:endParaRPr lang="hu-HU"/>
              </a:p>
            </c:txPr>
            <c:showLegendKey val="1"/>
            <c:showVal val="0"/>
            <c:showCatName val="1"/>
            <c:showSerName val="0"/>
            <c:showPercent val="1"/>
            <c:showBubbleSize val="0"/>
            <c:separator> </c:separator>
            <c:showLeaderLines val="1"/>
          </c:dLbls>
          <c:cat>
            <c:strRef>
              <c:f>penzintezet_kateg_medtip!$A$44:$A$50</c:f>
              <c:strCache>
                <c:ptCount val="7"/>
                <c:pt idx="0">
                  <c:v>BANK</c:v>
                </c:pt>
                <c:pt idx="1">
                  <c:v>BIZTOSÍTÓTÁRSASÁG</c:v>
                </c:pt>
                <c:pt idx="2">
                  <c:v>BRÓKEREK, ALAPKEZELŐK</c:v>
                </c:pt>
                <c:pt idx="3">
                  <c:v>EGÉSZSÉGPÉNZTÁR</c:v>
                </c:pt>
                <c:pt idx="4">
                  <c:v>KÖTVÉNY, RÉSZVÉNY</c:v>
                </c:pt>
                <c:pt idx="5">
                  <c:v>LAKÁSTAKARÉKPÉNZTÁR</c:v>
                </c:pt>
                <c:pt idx="6">
                  <c:v>NYUGDÍJPÉNZTÁRAK</c:v>
                </c:pt>
              </c:strCache>
            </c:strRef>
          </c:cat>
          <c:val>
            <c:numRef>
              <c:f>penzintezet_kateg_medtip!$D$44:$D$50</c:f>
              <c:numCache>
                <c:formatCode>#,##0</c:formatCode>
                <c:ptCount val="7"/>
                <c:pt idx="0">
                  <c:v>23117112</c:v>
                </c:pt>
                <c:pt idx="1">
                  <c:v>2501964</c:v>
                </c:pt>
                <c:pt idx="2">
                  <c:v>1944269</c:v>
                </c:pt>
                <c:pt idx="3">
                  <c:v>13542</c:v>
                </c:pt>
                <c:pt idx="4">
                  <c:v>172355</c:v>
                </c:pt>
                <c:pt idx="5">
                  <c:v>578781</c:v>
                </c:pt>
                <c:pt idx="6">
                  <c:v>431218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10"/>
        <c:holeSize val="37"/>
      </c:doughnutChart>
    </c:plotArea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173396369682912E-2"/>
          <c:y val="8.6784955949024939E-2"/>
          <c:w val="0.54734909637037477"/>
          <c:h val="0.6923078834534576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médiatípus!$D$3</c:f>
              <c:strCache>
                <c:ptCount val="1"/>
                <c:pt idx="0">
                  <c:v>Napilapok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(médiatípus!$D$4,médiatípus!$D$7)</c:f>
              <c:numCache>
                <c:formatCode>General</c:formatCode>
                <c:ptCount val="2"/>
                <c:pt idx="0">
                  <c:v>3189116</c:v>
                </c:pt>
                <c:pt idx="1">
                  <c:v>1442740</c:v>
                </c:pt>
              </c:numCache>
            </c:numRef>
          </c:val>
        </c:ser>
        <c:ser>
          <c:idx val="1"/>
          <c:order val="1"/>
          <c:tx>
            <c:strRef>
              <c:f>médiatípus!$E$3</c:f>
              <c:strCache>
                <c:ptCount val="1"/>
                <c:pt idx="0">
                  <c:v>Folyóiratok</c:v>
                </c:pt>
              </c:strCache>
            </c:strRef>
          </c:tx>
          <c:spPr>
            <a:solidFill>
              <a:srgbClr val="BE0000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(médiatípus!$E$4,médiatípus!$E$7)</c:f>
              <c:numCache>
                <c:formatCode>General</c:formatCode>
                <c:ptCount val="2"/>
                <c:pt idx="0">
                  <c:v>2756569</c:v>
                </c:pt>
                <c:pt idx="1">
                  <c:v>1285418</c:v>
                </c:pt>
              </c:numCache>
            </c:numRef>
          </c:val>
        </c:ser>
        <c:ser>
          <c:idx val="2"/>
          <c:order val="2"/>
          <c:tx>
            <c:strRef>
              <c:f>médiatípus!$F$3</c:f>
              <c:strCache>
                <c:ptCount val="1"/>
                <c:pt idx="0">
                  <c:v>Televízió</c:v>
                </c:pt>
              </c:strCache>
            </c:strRef>
          </c:tx>
          <c:spPr>
            <a:solidFill>
              <a:srgbClr val="6EBE00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(médiatípus!$F$4,médiatípus!$F$7)</c:f>
              <c:numCache>
                <c:formatCode>General</c:formatCode>
                <c:ptCount val="2"/>
                <c:pt idx="0">
                  <c:v>29431883</c:v>
                </c:pt>
                <c:pt idx="1">
                  <c:v>18166186</c:v>
                </c:pt>
              </c:numCache>
            </c:numRef>
          </c:val>
        </c:ser>
        <c:ser>
          <c:idx val="3"/>
          <c:order val="3"/>
          <c:tx>
            <c:strRef>
              <c:f>médiatípus!$G$3</c:f>
              <c:strCache>
                <c:ptCount val="1"/>
                <c:pt idx="0">
                  <c:v>Kábeltelevízió</c:v>
                </c:pt>
              </c:strCache>
            </c:strRef>
          </c:tx>
          <c:spPr>
            <a:solidFill>
              <a:srgbClr val="FF6400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(médiatípus!$G$4,médiatípus!$G$7)</c:f>
              <c:numCache>
                <c:formatCode>General</c:formatCode>
                <c:ptCount val="2"/>
                <c:pt idx="0">
                  <c:v>6056264</c:v>
                </c:pt>
                <c:pt idx="1">
                  <c:v>11309698</c:v>
                </c:pt>
              </c:numCache>
            </c:numRef>
          </c:val>
        </c:ser>
        <c:ser>
          <c:idx val="4"/>
          <c:order val="4"/>
          <c:tx>
            <c:strRef>
              <c:f>médiatípus!$H$3</c:f>
              <c:strCache>
                <c:ptCount val="1"/>
                <c:pt idx="0">
                  <c:v>Rádió</c:v>
                </c:pt>
              </c:strCache>
            </c:strRef>
          </c:tx>
          <c:spPr>
            <a:solidFill>
              <a:srgbClr val="FFBE00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(médiatípus!$H$4,médiatípus!$H$7)</c:f>
              <c:numCache>
                <c:formatCode>General</c:formatCode>
                <c:ptCount val="2"/>
                <c:pt idx="0">
                  <c:v>2075263</c:v>
                </c:pt>
                <c:pt idx="1">
                  <c:v>1115230</c:v>
                </c:pt>
              </c:numCache>
            </c:numRef>
          </c:val>
        </c:ser>
        <c:ser>
          <c:idx val="5"/>
          <c:order val="5"/>
          <c:tx>
            <c:strRef>
              <c:f>médiatípus!$I$3</c:f>
              <c:strCache>
                <c:ptCount val="1"/>
                <c:pt idx="0">
                  <c:v>Köztér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(médiatípus!$I$4,médiatípus!$I$7)</c:f>
              <c:numCache>
                <c:formatCode>General</c:formatCode>
                <c:ptCount val="2"/>
                <c:pt idx="0">
                  <c:v>2020507</c:v>
                </c:pt>
                <c:pt idx="1">
                  <c:v>1133775</c:v>
                </c:pt>
              </c:numCache>
            </c:numRef>
          </c:val>
        </c:ser>
        <c:ser>
          <c:idx val="6"/>
          <c:order val="6"/>
          <c:tx>
            <c:strRef>
              <c:f>médiatípus!$J$3</c:f>
              <c:strCache>
                <c:ptCount val="1"/>
                <c:pt idx="0">
                  <c:v>Mozi</c:v>
                </c:pt>
              </c:strCache>
            </c:strRef>
          </c:tx>
          <c:spPr>
            <a:solidFill>
              <a:srgbClr val="FF0066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(médiatípus!$J$4,médiatípus!$J$7)</c:f>
              <c:numCache>
                <c:formatCode>General</c:formatCode>
                <c:ptCount val="2"/>
                <c:pt idx="0">
                  <c:v>36295</c:v>
                </c:pt>
                <c:pt idx="1">
                  <c:v>127376</c:v>
                </c:pt>
              </c:numCache>
            </c:numRef>
          </c:val>
        </c:ser>
        <c:ser>
          <c:idx val="7"/>
          <c:order val="7"/>
          <c:tx>
            <c:strRef>
              <c:f>médiatípus!$K$3</c:f>
              <c:strCache>
                <c:ptCount val="1"/>
                <c:pt idx="0">
                  <c:v>Indoor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(médiatípus!$K$4,médiatípus!$K$7)</c:f>
              <c:numCache>
                <c:formatCode>General</c:formatCode>
                <c:ptCount val="2"/>
                <c:pt idx="0">
                  <c:v>104427</c:v>
                </c:pt>
                <c:pt idx="1">
                  <c:v>46662</c:v>
                </c:pt>
              </c:numCache>
            </c:numRef>
          </c:val>
        </c:ser>
        <c:ser>
          <c:idx val="8"/>
          <c:order val="8"/>
          <c:tx>
            <c:strRef>
              <c:f>médiatípus!$L$3</c:f>
              <c:strCache>
                <c:ptCount val="1"/>
                <c:pt idx="0">
                  <c:v>Internet</c:v>
                </c:pt>
              </c:strCache>
            </c:strRef>
          </c:tx>
          <c:spPr>
            <a:solidFill>
              <a:srgbClr val="000000"/>
            </a:solidFill>
          </c:spPr>
          <c:invertIfNegative val="0"/>
          <c:cat>
            <c:numRef>
              <c:f>(médiatípus!$B$4,médiatípus!$B$7)</c:f>
              <c:numCache>
                <c:formatCode>General</c:formatCode>
                <c:ptCount val="2"/>
                <c:pt idx="0">
                  <c:v>2008</c:v>
                </c:pt>
                <c:pt idx="1">
                  <c:v>2011</c:v>
                </c:pt>
              </c:numCache>
            </c:numRef>
          </c:cat>
          <c:val>
            <c:numRef>
              <c:f>(médiatípus!$L$4,médiatípus!$L$7)</c:f>
              <c:numCache>
                <c:formatCode>General</c:formatCode>
                <c:ptCount val="2"/>
                <c:pt idx="0">
                  <c:v>2499099</c:v>
                </c:pt>
                <c:pt idx="1">
                  <c:v>3053859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11166592"/>
        <c:axId val="111168128"/>
      </c:barChart>
      <c:catAx>
        <c:axId val="111166592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65000"/>
                <a:alpha val="0"/>
              </a:schemeClr>
            </a:solidFill>
          </a:ln>
        </c:spPr>
        <c:txPr>
          <a:bodyPr/>
          <a:lstStyle/>
          <a:p>
            <a:pPr>
              <a:defRPr sz="1100" b="1">
                <a:latin typeface="Arial" pitchFamily="34" charset="0"/>
                <a:cs typeface="Arial" pitchFamily="34" charset="0"/>
              </a:defRPr>
            </a:pPr>
            <a:endParaRPr lang="hu-HU"/>
          </a:p>
        </c:txPr>
        <c:crossAx val="111168128"/>
        <c:crosses val="autoZero"/>
        <c:auto val="1"/>
        <c:lblAlgn val="ctr"/>
        <c:lblOffset val="100"/>
        <c:noMultiLvlLbl val="0"/>
      </c:catAx>
      <c:valAx>
        <c:axId val="111168128"/>
        <c:scaling>
          <c:orientation val="minMax"/>
          <c:max val="50000000"/>
        </c:scaling>
        <c:delete val="0"/>
        <c:axPos val="t"/>
        <c:numFmt formatCode="General" sourceLinked="1"/>
        <c:majorTickMark val="out"/>
        <c:minorTickMark val="none"/>
        <c:tickLblPos val="none"/>
        <c:spPr>
          <a:ln>
            <a:solidFill>
              <a:schemeClr val="bg1">
                <a:lumMod val="65000"/>
                <a:alpha val="0"/>
              </a:schemeClr>
            </a:solidFill>
          </a:ln>
        </c:spPr>
        <c:crossAx val="11116659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232841997375464"/>
          <c:y val="8.7781398821911313E-2"/>
          <c:w val="0.25081547846504926"/>
          <c:h val="0.7297627049572406"/>
        </c:manualLayout>
      </c:layout>
      <c:overlay val="0"/>
      <c:txPr>
        <a:bodyPr/>
        <a:lstStyle/>
        <a:p>
          <a:pPr>
            <a:defRPr>
              <a:latin typeface="Arial" pitchFamily="34" charset="0"/>
              <a:cs typeface="Arial" pitchFamily="34" charset="0"/>
            </a:defRPr>
          </a:pPr>
          <a:endParaRPr lang="hu-HU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7656297061228026E-2"/>
          <c:y val="8.4538541977216733E-2"/>
          <c:w val="0.48228324942988682"/>
          <c:h val="0.77803036324064767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FFBE00"/>
              </a:solidFill>
            </c:spPr>
          </c:dPt>
          <c:dPt>
            <c:idx val="1"/>
            <c:bubble3D val="0"/>
            <c:spPr>
              <a:solidFill>
                <a:srgbClr val="FF6400"/>
              </a:solidFill>
            </c:spPr>
          </c:dPt>
          <c:dPt>
            <c:idx val="2"/>
            <c:bubble3D val="0"/>
            <c:spPr>
              <a:solidFill>
                <a:srgbClr val="6EBE00"/>
              </a:solidFill>
            </c:spPr>
          </c:dPt>
          <c:dPt>
            <c:idx val="3"/>
            <c:bubble3D val="0"/>
            <c:spPr>
              <a:solidFill>
                <a:srgbClr val="989898"/>
              </a:solidFill>
            </c:spPr>
          </c:dPt>
          <c:dPt>
            <c:idx val="4"/>
            <c:bubble3D val="0"/>
            <c:spPr>
              <a:solidFill>
                <a:srgbClr val="BE0000"/>
              </a:solidFill>
            </c:spPr>
          </c:dPt>
          <c:dPt>
            <c:idx val="5"/>
            <c:bubble3D val="0"/>
            <c:spPr>
              <a:solidFill>
                <a:srgbClr val="6EBE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4.6006411083860423E-2"/>
                  <c:y val="0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800" b="1">
                      <a:latin typeface="Arial" pitchFamily="34" charset="0"/>
                      <a:cs typeface="Arial" pitchFamily="34" charset="0"/>
                    </a:defRPr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1"/>
              <c:layout>
                <c:manualLayout>
                  <c:x val="-2.7322404371584686E-3"/>
                  <c:y val="-1.3223138201229773E-2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800" b="1">
                      <a:latin typeface="Arial" pitchFamily="34" charset="0"/>
                      <a:cs typeface="Arial" pitchFamily="34" charset="0"/>
                    </a:defRPr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2"/>
              <c:layout>
                <c:manualLayout>
                  <c:x val="0.16666666666666666"/>
                  <c:y val="-0.10137739287609498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800" b="1">
                      <a:latin typeface="Arial" pitchFamily="34" charset="0"/>
                      <a:cs typeface="Arial" pitchFamily="34" charset="0"/>
                    </a:defRPr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3"/>
              <c:layout>
                <c:manualLayout>
                  <c:x val="0.18032786885245911"/>
                  <c:y val="-6.1707978272405692E-2"/>
                </c:manualLayout>
              </c:layout>
              <c:numFmt formatCode="0%" sourceLinked="0"/>
              <c:spPr/>
              <c:txPr>
                <a:bodyPr/>
                <a:lstStyle/>
                <a:p>
                  <a:pPr>
                    <a:defRPr sz="800" b="1">
                      <a:latin typeface="Arial" pitchFamily="34" charset="0"/>
                      <a:cs typeface="Arial" pitchFamily="34" charset="0"/>
                    </a:defRPr>
                  </a:pPr>
                  <a:endParaRPr lang="hu-HU"/>
                </a:p>
              </c:txPr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4"/>
              <c:layout>
                <c:manualLayout>
                  <c:x val="0.17759562841530063"/>
                  <c:y val="8.3746541941122035E-2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5"/>
              <c:layout>
                <c:manualLayout>
                  <c:x val="0.17759562841530063"/>
                  <c:y val="0.14104680747978446"/>
                </c:manualLayout>
              </c:layout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dLbl>
              <c:idx val="6"/>
              <c:layout>
                <c:manualLayout>
                  <c:x val="0.12841530054644829"/>
                  <c:y val="0.25564733855710897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NYUGDÍJ</a:t>
                    </a:r>
                    <a:r>
                      <a:rPr lang="hu-HU" b="1"/>
                      <a:t>-</a:t>
                    </a:r>
                    <a:r>
                      <a:rPr lang="en-US" b="1"/>
                      <a:t>PÉNZTÁRAK 1,5%</a:t>
                    </a:r>
                    <a:endParaRPr lang="en-US"/>
                  </a:p>
                </c:rich>
              </c:tx>
              <c:showLegendKey val="1"/>
              <c:showVal val="0"/>
              <c:showCatName val="1"/>
              <c:showSerName val="0"/>
              <c:showPercent val="1"/>
              <c:showBubbleSize val="0"/>
              <c:separator> </c:separator>
            </c:dLbl>
            <c:numFmt formatCode="0.0%" sourceLinked="0"/>
            <c:txPr>
              <a:bodyPr/>
              <a:lstStyle/>
              <a:p>
                <a:pPr>
                  <a:defRPr sz="800" b="1">
                    <a:latin typeface="Arial" pitchFamily="34" charset="0"/>
                    <a:cs typeface="Arial" pitchFamily="34" charset="0"/>
                  </a:defRPr>
                </a:pPr>
                <a:endParaRPr lang="hu-HU"/>
              </a:p>
            </c:txPr>
            <c:showLegendKey val="1"/>
            <c:showVal val="0"/>
            <c:showCatName val="1"/>
            <c:showSerName val="0"/>
            <c:showPercent val="1"/>
            <c:showBubbleSize val="0"/>
            <c:separator> </c:separator>
            <c:showLeaderLines val="1"/>
          </c:dLbls>
          <c:cat>
            <c:strRef>
              <c:f>'telekom_kateg_2010--2011.01-10'!$A$10:$A$14</c:f>
              <c:strCache>
                <c:ptCount val="5"/>
                <c:pt idx="0">
                  <c:v>MOBIL TÁVKÖZLÉS</c:v>
                </c:pt>
                <c:pt idx="1">
                  <c:v>KÁBELSZOLGÁLTATÓK</c:v>
                </c:pt>
                <c:pt idx="2">
                  <c:v>TÁVKÖZLÉSI KÉSZÜLÉKEK</c:v>
                </c:pt>
                <c:pt idx="3">
                  <c:v>INTERNET</c:v>
                </c:pt>
                <c:pt idx="4">
                  <c:v>VEZETÉKES TÁVKÖZLÉS</c:v>
                </c:pt>
              </c:strCache>
            </c:strRef>
          </c:cat>
          <c:val>
            <c:numRef>
              <c:f>'telekom_kateg_2010--2011.01-10'!$C$10:$C$14</c:f>
              <c:numCache>
                <c:formatCode>#,##0;[Red]#,##0</c:formatCode>
                <c:ptCount val="5"/>
                <c:pt idx="0">
                  <c:v>20493818</c:v>
                </c:pt>
                <c:pt idx="1">
                  <c:v>7197829</c:v>
                </c:pt>
                <c:pt idx="2">
                  <c:v>3894044</c:v>
                </c:pt>
                <c:pt idx="3">
                  <c:v>3585244</c:v>
                </c:pt>
                <c:pt idx="4">
                  <c:v>1127097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10"/>
        <c:holeSize val="37"/>
      </c:doughnutChart>
    </c:plotArea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9249419817697694E-2"/>
          <c:y val="8.1481481481481433E-2"/>
          <c:w val="0.6743460324395526"/>
          <c:h val="0.8666666666666667"/>
        </c:manualLayout>
      </c:layout>
      <c:barChart>
        <c:barDir val="bar"/>
        <c:grouping val="stacked"/>
        <c:varyColors val="0"/>
        <c:ser>
          <c:idx val="1"/>
          <c:order val="0"/>
          <c:tx>
            <c:strRef>
              <c:f>'telekom_kateg_medtip_2010--2011'!$D$38</c:f>
              <c:strCache>
                <c:ptCount val="1"/>
                <c:pt idx="0">
                  <c:v>Napilapok</c:v>
                </c:pt>
              </c:strCache>
            </c:strRef>
          </c:tx>
          <c:spPr>
            <a:solidFill>
              <a:srgbClr val="989898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'telekom_kateg_medtip_2010--2011'!$D$41:$D$42</c:f>
              <c:numCache>
                <c:formatCode>0.0</c:formatCode>
                <c:ptCount val="2"/>
                <c:pt idx="0">
                  <c:v>1.3465750000000001</c:v>
                </c:pt>
                <c:pt idx="1">
                  <c:v>1.4358769999999998</c:v>
                </c:pt>
              </c:numCache>
            </c:numRef>
          </c:val>
        </c:ser>
        <c:ser>
          <c:idx val="2"/>
          <c:order val="1"/>
          <c:tx>
            <c:strRef>
              <c:f>'telekom_kateg_medtip_2010--2011'!$E$38</c:f>
              <c:strCache>
                <c:ptCount val="1"/>
                <c:pt idx="0">
                  <c:v>Folyóiratok</c:v>
                </c:pt>
              </c:strCache>
            </c:strRef>
          </c:tx>
          <c:spPr>
            <a:solidFill>
              <a:srgbClr val="BE0000"/>
            </a:solidFill>
          </c:spPr>
          <c:invertIfNegative val="0"/>
          <c:dLbls>
            <c:dLbl>
              <c:idx val="0"/>
              <c:layout>
                <c:manualLayout>
                  <c:x val="-1.608363490148774E-3"/>
                  <c:y val="9.35672514619882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9.35672514619883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'telekom_kateg_medtip_2010--2011'!$E$41:$E$42</c:f>
              <c:numCache>
                <c:formatCode>0.0</c:formatCode>
                <c:ptCount val="2"/>
                <c:pt idx="0">
                  <c:v>1.9116289999999998</c:v>
                </c:pt>
                <c:pt idx="1">
                  <c:v>1.7258409999999997</c:v>
                </c:pt>
              </c:numCache>
            </c:numRef>
          </c:val>
        </c:ser>
        <c:ser>
          <c:idx val="3"/>
          <c:order val="2"/>
          <c:tx>
            <c:strRef>
              <c:f>'telekom_kateg_medtip_2010--2011'!$F$38</c:f>
              <c:strCache>
                <c:ptCount val="1"/>
                <c:pt idx="0">
                  <c:v>Televízió</c:v>
                </c:pt>
              </c:strCache>
            </c:strRef>
          </c:tx>
          <c:spPr>
            <a:solidFill>
              <a:srgbClr val="6EBE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'telekom_kateg_medtip_2010--2011'!$F$41:$F$42</c:f>
              <c:numCache>
                <c:formatCode>0.0</c:formatCode>
                <c:ptCount val="2"/>
                <c:pt idx="0">
                  <c:v>19.918921000000001</c:v>
                </c:pt>
                <c:pt idx="1">
                  <c:v>13.36805</c:v>
                </c:pt>
              </c:numCache>
            </c:numRef>
          </c:val>
        </c:ser>
        <c:ser>
          <c:idx val="4"/>
          <c:order val="3"/>
          <c:tx>
            <c:strRef>
              <c:f>'telekom_kateg_medtip_2010--2011'!$G$38</c:f>
              <c:strCache>
                <c:ptCount val="1"/>
                <c:pt idx="0">
                  <c:v>Kábeltelevízió</c:v>
                </c:pt>
              </c:strCache>
            </c:strRef>
          </c:tx>
          <c:spPr>
            <a:solidFill>
              <a:srgbClr val="FF64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'telekom_kateg_medtip_2010--2011'!$G$41:$G$42</c:f>
              <c:numCache>
                <c:formatCode>0.0</c:formatCode>
                <c:ptCount val="2"/>
                <c:pt idx="0">
                  <c:v>12.926217999999999</c:v>
                </c:pt>
                <c:pt idx="1">
                  <c:v>14.07174</c:v>
                </c:pt>
              </c:numCache>
            </c:numRef>
          </c:val>
        </c:ser>
        <c:ser>
          <c:idx val="5"/>
          <c:order val="4"/>
          <c:tx>
            <c:strRef>
              <c:f>'telekom_kateg_medtip_2010--2011'!$H$38</c:f>
              <c:strCache>
                <c:ptCount val="1"/>
                <c:pt idx="0">
                  <c:v>Rádió</c:v>
                </c:pt>
              </c:strCache>
            </c:strRef>
          </c:tx>
          <c:spPr>
            <a:solidFill>
              <a:srgbClr val="FFBE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'telekom_kateg_medtip_2010--2011'!$H$41:$H$42</c:f>
              <c:numCache>
                <c:formatCode>0.0</c:formatCode>
                <c:ptCount val="2"/>
                <c:pt idx="0">
                  <c:v>1.4957189999999998</c:v>
                </c:pt>
                <c:pt idx="1">
                  <c:v>1.234585</c:v>
                </c:pt>
              </c:numCache>
            </c:numRef>
          </c:val>
        </c:ser>
        <c:ser>
          <c:idx val="6"/>
          <c:order val="5"/>
          <c:tx>
            <c:strRef>
              <c:f>'telekom_kateg_medtip_2010--2011'!$I$38</c:f>
              <c:strCache>
                <c:ptCount val="1"/>
                <c:pt idx="0">
                  <c:v>Köztér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8.57699805068226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8.57693665484797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'telekom_kateg_medtip_2010--2011'!$I$41:$I$42</c:f>
              <c:numCache>
                <c:formatCode>0.0</c:formatCode>
                <c:ptCount val="2"/>
                <c:pt idx="0">
                  <c:v>1.464272</c:v>
                </c:pt>
                <c:pt idx="1">
                  <c:v>1.670749</c:v>
                </c:pt>
              </c:numCache>
            </c:numRef>
          </c:val>
        </c:ser>
        <c:ser>
          <c:idx val="7"/>
          <c:order val="6"/>
          <c:tx>
            <c:strRef>
              <c:f>'telekom_kateg_medtip_2010--2011'!$J$38</c:f>
              <c:strCache>
                <c:ptCount val="1"/>
                <c:pt idx="0">
                  <c:v>Mozi</c:v>
                </c:pt>
              </c:strCache>
            </c:strRef>
          </c:tx>
          <c:spPr>
            <a:solidFill>
              <a:srgbClr val="FF0066"/>
            </a:solidFill>
          </c:spPr>
          <c:invertIfNegative val="0"/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'telekom_kateg_medtip_2010--2011'!$J$41:$J$42</c:f>
              <c:numCache>
                <c:formatCode>0.0</c:formatCode>
                <c:ptCount val="2"/>
                <c:pt idx="0">
                  <c:v>0.14296000000000003</c:v>
                </c:pt>
                <c:pt idx="1">
                  <c:v>7.5164000000000009E-2</c:v>
                </c:pt>
              </c:numCache>
            </c:numRef>
          </c:val>
        </c:ser>
        <c:ser>
          <c:idx val="8"/>
          <c:order val="7"/>
          <c:tx>
            <c:strRef>
              <c:f>'telekom_kateg_medtip_2010--2011'!$K$38</c:f>
              <c:strCache>
                <c:ptCount val="1"/>
                <c:pt idx="0">
                  <c:v>Indoor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'telekom_kateg_medtip_2010--2011'!$K$41:$K$42</c:f>
              <c:numCache>
                <c:formatCode>0.0</c:formatCode>
                <c:ptCount val="2"/>
                <c:pt idx="0">
                  <c:v>0.20192700000000002</c:v>
                </c:pt>
                <c:pt idx="1">
                  <c:v>4.8402000000000008E-2</c:v>
                </c:pt>
              </c:numCache>
            </c:numRef>
          </c:val>
        </c:ser>
        <c:ser>
          <c:idx val="9"/>
          <c:order val="8"/>
          <c:tx>
            <c:strRef>
              <c:f>'telekom_kateg_medtip_2010--2011'!$L$38</c:f>
              <c:strCache>
                <c:ptCount val="1"/>
                <c:pt idx="0">
                  <c:v>Internet</c:v>
                </c:pt>
              </c:strCache>
            </c:strRef>
          </c:tx>
          <c:spPr>
            <a:solidFill>
              <a:schemeClr val="tx1"/>
            </a:solidFill>
          </c:spPr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'telekom_kateg_medtip_2010--2011'!$B$41:$B$42</c:f>
              <c:numCache>
                <c:formatCode>General</c:formatCode>
                <c:ptCount val="2"/>
                <c:pt idx="0">
                  <c:v>2010</c:v>
                </c:pt>
                <c:pt idx="1">
                  <c:v>2011</c:v>
                </c:pt>
              </c:numCache>
            </c:numRef>
          </c:cat>
          <c:val>
            <c:numRef>
              <c:f>'telekom_kateg_medtip_2010--2011'!$L$41:$L$42</c:f>
              <c:numCache>
                <c:formatCode>0.0</c:formatCode>
                <c:ptCount val="2"/>
                <c:pt idx="0">
                  <c:v>3.5011649999999999</c:v>
                </c:pt>
                <c:pt idx="1">
                  <c:v>3.4542689999999996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8"/>
        <c:overlap val="100"/>
        <c:axId val="123203968"/>
        <c:axId val="123205504"/>
      </c:barChart>
      <c:catAx>
        <c:axId val="123203968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>
            <a:solidFill>
              <a:sysClr val="window" lastClr="FFFFFF">
                <a:lumMod val="50000"/>
                <a:alpha val="1000"/>
              </a:sysClr>
            </a:solidFill>
          </a:ln>
        </c:spPr>
        <c:txPr>
          <a:bodyPr/>
          <a:lstStyle/>
          <a:p>
            <a:pPr>
              <a:defRPr sz="1100"/>
            </a:pPr>
            <a:endParaRPr lang="hu-HU"/>
          </a:p>
        </c:txPr>
        <c:crossAx val="123205504"/>
        <c:crosses val="autoZero"/>
        <c:auto val="1"/>
        <c:lblAlgn val="ctr"/>
        <c:lblOffset val="100"/>
        <c:noMultiLvlLbl val="0"/>
      </c:catAx>
      <c:valAx>
        <c:axId val="123205504"/>
        <c:scaling>
          <c:orientation val="minMax"/>
        </c:scaling>
        <c:delete val="0"/>
        <c:axPos val="t"/>
        <c:numFmt formatCode="0.0" sourceLinked="1"/>
        <c:majorTickMark val="out"/>
        <c:minorTickMark val="none"/>
        <c:tickLblPos val="none"/>
        <c:spPr>
          <a:ln>
            <a:solidFill>
              <a:sysClr val="window" lastClr="FFFFFF">
                <a:lumMod val="50000"/>
                <a:alpha val="0"/>
              </a:sysClr>
            </a:solidFill>
          </a:ln>
        </c:spPr>
        <c:crossAx val="1232039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1464490943457337"/>
          <c:y val="0.19685746012517671"/>
          <c:w val="0.27570490962453581"/>
          <c:h val="0.70884867756915182"/>
        </c:manualLayout>
      </c:layout>
      <c:overlay val="0"/>
      <c:txPr>
        <a:bodyPr/>
        <a:lstStyle/>
        <a:p>
          <a:pPr>
            <a:defRPr b="0"/>
          </a:pPr>
          <a:endParaRPr lang="hu-HU"/>
        </a:p>
      </c:txPr>
    </c:legend>
    <c:plotVisOnly val="1"/>
    <c:dispBlanksAs val="gap"/>
    <c:showDLblsOverMax val="0"/>
  </c:chart>
  <c:spPr>
    <a:ln>
      <a:noFill/>
    </a:ln>
  </c:spPr>
  <c:txPr>
    <a:bodyPr/>
    <a:lstStyle/>
    <a:p>
      <a:pPr>
        <a:defRPr b="1">
          <a:latin typeface="Arial" pitchFamily="34" charset="0"/>
          <a:cs typeface="Arial" pitchFamily="34" charset="0"/>
        </a:defRPr>
      </a:pPr>
      <a:endParaRPr lang="hu-H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0.25328</cdr:x>
      <cdr:y>0.18625</cdr:y>
    </cdr:from>
    <cdr:to>
      <cdr:x>0.32546</cdr:x>
      <cdr:y>0.32496</cdr:y>
    </cdr:to>
    <cdr:sp macro="" textlink="">
      <cdr:nvSpPr>
        <cdr:cNvPr id="2" name="Szövegdoboz 1"/>
        <cdr:cNvSpPr txBox="1"/>
      </cdr:nvSpPr>
      <cdr:spPr>
        <a:xfrm xmlns:a="http://schemas.openxmlformats.org/drawingml/2006/main">
          <a:off x="2052083" y="299816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u-HU" sz="1000" b="1" dirty="0" smtClean="0"/>
            <a:t>29,4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0.12044</cdr:x>
      <cdr:y>0.54147</cdr:y>
    </cdr:from>
    <cdr:to>
      <cdr:x>0.19262</cdr:x>
      <cdr:y>0.68017</cdr:y>
    </cdr:to>
    <cdr:sp macro="" textlink="">
      <cdr:nvSpPr>
        <cdr:cNvPr id="3" name="Szövegdoboz 1"/>
        <cdr:cNvSpPr txBox="1"/>
      </cdr:nvSpPr>
      <cdr:spPr>
        <a:xfrm xmlns:a="http://schemas.openxmlformats.org/drawingml/2006/main">
          <a:off x="975832" y="871611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18,1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0.32225</cdr:x>
      <cdr:y>0.5466</cdr:y>
    </cdr:from>
    <cdr:to>
      <cdr:x>0.39443</cdr:x>
      <cdr:y>0.68531</cdr:y>
    </cdr:to>
    <cdr:sp macro="" textlink="">
      <cdr:nvSpPr>
        <cdr:cNvPr id="4" name="Szövegdoboz 1"/>
        <cdr:cNvSpPr txBox="1"/>
      </cdr:nvSpPr>
      <cdr:spPr>
        <a:xfrm xmlns:a="http://schemas.openxmlformats.org/drawingml/2006/main">
          <a:off x="2610883" y="879880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11,3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0.56401</cdr:x>
      <cdr:y>0.21781</cdr:y>
    </cdr:from>
    <cdr:to>
      <cdr:x>0.63619</cdr:x>
      <cdr:y>0.35652</cdr:y>
    </cdr:to>
    <cdr:sp macro="" textlink="">
      <cdr:nvSpPr>
        <cdr:cNvPr id="5" name="Szövegdoboz 1"/>
        <cdr:cNvSpPr txBox="1"/>
      </cdr:nvSpPr>
      <cdr:spPr>
        <a:xfrm xmlns:a="http://schemas.openxmlformats.org/drawingml/2006/main">
          <a:off x="4569635" y="350616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>
              <a:solidFill>
                <a:schemeClr val="bg1"/>
              </a:solidFill>
            </a:rPr>
            <a:t>2,5</a:t>
          </a:r>
          <a:endParaRPr lang="hu-HU" sz="10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0.47084</cdr:x>
      <cdr:y>0.18479</cdr:y>
    </cdr:from>
    <cdr:to>
      <cdr:x>0.54302</cdr:x>
      <cdr:y>0.32349</cdr:y>
    </cdr:to>
    <cdr:sp macro="" textlink="">
      <cdr:nvSpPr>
        <cdr:cNvPr id="6" name="Szövegdoboz 1"/>
        <cdr:cNvSpPr txBox="1"/>
      </cdr:nvSpPr>
      <cdr:spPr>
        <a:xfrm xmlns:a="http://schemas.openxmlformats.org/drawingml/2006/main">
          <a:off x="3814726" y="297454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6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0.45349</cdr:x>
      <cdr:y>0.5466</cdr:y>
    </cdr:from>
    <cdr:to>
      <cdr:x>0.52566</cdr:x>
      <cdr:y>0.68531</cdr:y>
    </cdr:to>
    <cdr:sp macro="" textlink="">
      <cdr:nvSpPr>
        <cdr:cNvPr id="7" name="Szövegdoboz 1"/>
        <cdr:cNvSpPr txBox="1"/>
      </cdr:nvSpPr>
      <cdr:spPr>
        <a:xfrm xmlns:a="http://schemas.openxmlformats.org/drawingml/2006/main">
          <a:off x="3674138" y="879882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>
              <a:solidFill>
                <a:schemeClr val="bg1"/>
              </a:solidFill>
            </a:rPr>
            <a:t>3</a:t>
          </a:r>
          <a:endParaRPr lang="hu-HU" sz="10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0.10338</cdr:x>
      <cdr:y>0.17818</cdr:y>
    </cdr:from>
    <cdr:to>
      <cdr:x>0.17556</cdr:x>
      <cdr:y>0.31689</cdr:y>
    </cdr:to>
    <cdr:sp macro="" textlink="">
      <cdr:nvSpPr>
        <cdr:cNvPr id="8" name="Szövegdoboz 1"/>
        <cdr:cNvSpPr txBox="1"/>
      </cdr:nvSpPr>
      <cdr:spPr>
        <a:xfrm xmlns:a="http://schemas.openxmlformats.org/drawingml/2006/main">
          <a:off x="837608" y="286820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2,7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0.07947</cdr:x>
      <cdr:y>0.57963</cdr:y>
    </cdr:from>
    <cdr:to>
      <cdr:x>0.15165</cdr:x>
      <cdr:y>0.71834</cdr:y>
    </cdr:to>
    <cdr:sp macro="" textlink="">
      <cdr:nvSpPr>
        <cdr:cNvPr id="9" name="Szövegdoboz 1"/>
        <cdr:cNvSpPr txBox="1"/>
      </cdr:nvSpPr>
      <cdr:spPr>
        <a:xfrm xmlns:a="http://schemas.openxmlformats.org/drawingml/2006/main">
          <a:off x="643861" y="933043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1,3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0.06081</cdr:x>
      <cdr:y>0.48569</cdr:y>
    </cdr:from>
    <cdr:to>
      <cdr:x>0.13298</cdr:x>
      <cdr:y>0.6244</cdr:y>
    </cdr:to>
    <cdr:sp macro="" textlink="">
      <cdr:nvSpPr>
        <cdr:cNvPr id="10" name="Szövegdoboz 1"/>
        <cdr:cNvSpPr txBox="1"/>
      </cdr:nvSpPr>
      <cdr:spPr>
        <a:xfrm xmlns:a="http://schemas.openxmlformats.org/drawingml/2006/main">
          <a:off x="492642" y="781825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1,4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0.06839</cdr:x>
      <cdr:y>0.18038</cdr:y>
    </cdr:from>
    <cdr:to>
      <cdr:x>0.14057</cdr:x>
      <cdr:y>0.31909</cdr:y>
    </cdr:to>
    <cdr:sp macro="" textlink="">
      <cdr:nvSpPr>
        <cdr:cNvPr id="11" name="Szövegdoboz 1"/>
        <cdr:cNvSpPr txBox="1"/>
      </cdr:nvSpPr>
      <cdr:spPr>
        <a:xfrm xmlns:a="http://schemas.openxmlformats.org/drawingml/2006/main">
          <a:off x="554074" y="290363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3,2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0.41251</cdr:x>
      <cdr:y>0.54514</cdr:y>
    </cdr:from>
    <cdr:to>
      <cdr:x>0.48469</cdr:x>
      <cdr:y>0.68384</cdr:y>
    </cdr:to>
    <cdr:sp macro="" textlink="">
      <cdr:nvSpPr>
        <cdr:cNvPr id="13" name="Szövegdoboz 1"/>
        <cdr:cNvSpPr txBox="1"/>
      </cdr:nvSpPr>
      <cdr:spPr>
        <a:xfrm xmlns:a="http://schemas.openxmlformats.org/drawingml/2006/main">
          <a:off x="3342168" y="877519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1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0.51356</cdr:x>
      <cdr:y>0.22458</cdr:y>
    </cdr:from>
    <cdr:to>
      <cdr:x>0.58574</cdr:x>
      <cdr:y>0.36329</cdr:y>
    </cdr:to>
    <cdr:sp macro="" textlink="">
      <cdr:nvSpPr>
        <cdr:cNvPr id="14" name="Szövegdoboz 1"/>
        <cdr:cNvSpPr txBox="1"/>
      </cdr:nvSpPr>
      <cdr:spPr>
        <a:xfrm xmlns:a="http://schemas.openxmlformats.org/drawingml/2006/main">
          <a:off x="4160875" y="361507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2,1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0.42666</cdr:x>
      <cdr:y>0.49082</cdr:y>
    </cdr:from>
    <cdr:to>
      <cdr:x>0.49883</cdr:x>
      <cdr:y>0.62953</cdr:y>
    </cdr:to>
    <cdr:sp macro="" textlink="">
      <cdr:nvSpPr>
        <cdr:cNvPr id="15" name="Szövegdoboz 1"/>
        <cdr:cNvSpPr txBox="1"/>
      </cdr:nvSpPr>
      <cdr:spPr>
        <a:xfrm xmlns:a="http://schemas.openxmlformats.org/drawingml/2006/main">
          <a:off x="3456764" y="790093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1</a:t>
          </a:r>
          <a:endParaRPr lang="hu-HU" sz="1000" b="1" dirty="0"/>
        </a:p>
      </cdr:txBody>
    </cdr:sp>
  </cdr:relSizeAnchor>
  <cdr:relSizeAnchor xmlns:cdr="http://schemas.openxmlformats.org/drawingml/2006/chartDrawing">
    <cdr:from>
      <cdr:x>0.54477</cdr:x>
      <cdr:y>0.17834</cdr:y>
    </cdr:from>
    <cdr:to>
      <cdr:x>0.61694</cdr:x>
      <cdr:y>0.31705</cdr:y>
    </cdr:to>
    <cdr:sp macro="" textlink="">
      <cdr:nvSpPr>
        <cdr:cNvPr id="16" name="Szövegdoboz 1"/>
        <cdr:cNvSpPr txBox="1"/>
      </cdr:nvSpPr>
      <cdr:spPr>
        <a:xfrm xmlns:a="http://schemas.openxmlformats.org/drawingml/2006/main">
          <a:off x="4413692" y="287080"/>
          <a:ext cx="584790" cy="2232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000" b="1" dirty="0" smtClean="0"/>
            <a:t>2</a:t>
          </a:r>
          <a:endParaRPr lang="hu-HU" sz="10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08B28A61-D809-4959-805C-814FE6F50B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139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CD8E74BE-C6FF-405C-A1CC-D1243C59DC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109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3F1C9B-9F39-45D7-9941-E93B71CA96DF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7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8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9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10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spherePrint_002"/>
          <p:cNvPicPr>
            <a:picLocks noChangeAspect="1" noChangeArrowheads="1"/>
          </p:cNvPicPr>
          <p:nvPr userDrawn="1"/>
        </p:nvPicPr>
        <p:blipFill>
          <a:blip r:embed="rId2" cstate="print"/>
          <a:srcRect r="24960"/>
          <a:stretch>
            <a:fillRect/>
          </a:stretch>
        </p:blipFill>
        <p:spPr bwMode="auto">
          <a:xfrm>
            <a:off x="104775" y="0"/>
            <a:ext cx="903922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2700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spherePrint_002"/>
          <p:cNvPicPr>
            <a:picLocks noChangeAspect="1" noChangeArrowheads="1"/>
          </p:cNvPicPr>
          <p:nvPr userDrawn="1"/>
        </p:nvPicPr>
        <p:blipFill>
          <a:blip r:embed="rId2" cstate="print"/>
          <a:srcRect r="24960"/>
          <a:stretch>
            <a:fillRect/>
          </a:stretch>
        </p:blipFill>
        <p:spPr bwMode="auto">
          <a:xfrm>
            <a:off x="104775" y="0"/>
            <a:ext cx="903922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561975" y="3429000"/>
            <a:ext cx="4010025" cy="1828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2700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6" descr="spherePrint_003"/>
          <p:cNvPicPr>
            <a:picLocks noChangeAspect="1" noChangeArrowheads="1"/>
          </p:cNvPicPr>
          <p:nvPr userDrawn="1"/>
        </p:nvPicPr>
        <p:blipFill>
          <a:blip r:embed="rId2" cstate="print"/>
          <a:srcRect l="-8281" t="7726" r="60287" b="35703"/>
          <a:stretch>
            <a:fillRect/>
          </a:stretch>
        </p:blipFill>
        <p:spPr bwMode="auto">
          <a:xfrm>
            <a:off x="561975" y="3952875"/>
            <a:ext cx="43148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7" descr="spherePrint_003"/>
          <p:cNvPicPr>
            <a:picLocks noChangeAspect="1" noChangeArrowheads="1"/>
          </p:cNvPicPr>
          <p:nvPr userDrawn="1"/>
        </p:nvPicPr>
        <p:blipFill>
          <a:blip r:embed="rId2" cstate="print"/>
          <a:srcRect l="38866" t="10507" r="27937" b="44977"/>
          <a:stretch>
            <a:fillRect/>
          </a:stretch>
        </p:blipFill>
        <p:spPr bwMode="auto">
          <a:xfrm>
            <a:off x="4800600" y="4095750"/>
            <a:ext cx="2984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6" descr="spherePrint_003"/>
          <p:cNvPicPr>
            <a:picLocks noChangeAspect="1" noChangeArrowheads="1"/>
          </p:cNvPicPr>
          <p:nvPr userDrawn="1"/>
        </p:nvPicPr>
        <p:blipFill>
          <a:blip r:embed="rId2" cstate="print"/>
          <a:srcRect l="44711" t="22623" r="33887" b="43307"/>
          <a:stretch>
            <a:fillRect/>
          </a:stretch>
        </p:blipFill>
        <p:spPr bwMode="auto">
          <a:xfrm>
            <a:off x="7219950" y="4965700"/>
            <a:ext cx="1924050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4" descr="Fluidity_00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2575"/>
            <a:ext cx="9144000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588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4" descr="Fluidity_00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2575"/>
            <a:ext cx="9144000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1628775"/>
            <a:ext cx="4686299" cy="4733925"/>
          </a:xfrm>
          <a:prstGeom prst="rect">
            <a:avLst/>
          </a:prstGeom>
          <a:gradFill>
            <a:gsLst>
              <a:gs pos="33000">
                <a:schemeClr val="tx1"/>
              </a:gs>
              <a:gs pos="100000">
                <a:schemeClr val="tx1">
                  <a:alpha val="0"/>
                </a:schemeClr>
              </a:gs>
            </a:gsLst>
            <a:lin ang="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588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 descr="Fluidity_003"/>
          <p:cNvPicPr>
            <a:picLocks noChangeAspect="1" noChangeArrowheads="1"/>
          </p:cNvPicPr>
          <p:nvPr userDrawn="1"/>
        </p:nvPicPr>
        <p:blipFill>
          <a:blip r:embed="rId2" cstate="print"/>
          <a:srcRect r="14268"/>
          <a:stretch>
            <a:fillRect/>
          </a:stretch>
        </p:blipFill>
        <p:spPr bwMode="auto">
          <a:xfrm rot="5400000">
            <a:off x="6664199" y="3882900"/>
            <a:ext cx="2976163" cy="198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16" name="Picture 14" descr="Fluidity_00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rot="16200000" flipH="1">
            <a:off x="1469552" y="4567443"/>
            <a:ext cx="2915392" cy="1665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 descr="Fluidity_003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988852" y="5313857"/>
            <a:ext cx="1965368" cy="1122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4" descr="Fluidity_00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98724" y="4903330"/>
            <a:ext cx="2487881" cy="142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 descr="Fluidity_00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 rot="16200000" flipH="1">
            <a:off x="4618070" y="4903331"/>
            <a:ext cx="2487881" cy="142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2" descr="Cubes2_002"/>
          <p:cNvPicPr>
            <a:picLocks noChangeArrowheads="1"/>
          </p:cNvPicPr>
          <p:nvPr userDrawn="1"/>
        </p:nvPicPr>
        <p:blipFill>
          <a:blip r:embed="rId2" cstate="print"/>
          <a:srcRect r="28906"/>
          <a:stretch>
            <a:fillRect/>
          </a:stretch>
        </p:blipFill>
        <p:spPr bwMode="auto">
          <a:xfrm>
            <a:off x="714375" y="-23813"/>
            <a:ext cx="8429625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588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2" descr="Cubes2_002"/>
          <p:cNvPicPr>
            <a:picLocks noChangeArrowheads="1"/>
          </p:cNvPicPr>
          <p:nvPr userDrawn="1"/>
        </p:nvPicPr>
        <p:blipFill>
          <a:blip r:embed="rId2" cstate="print"/>
          <a:srcRect r="28906"/>
          <a:stretch>
            <a:fillRect/>
          </a:stretch>
        </p:blipFill>
        <p:spPr bwMode="auto">
          <a:xfrm>
            <a:off x="714375" y="-23813"/>
            <a:ext cx="8429625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561975" y="3429000"/>
            <a:ext cx="4010025" cy="1828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588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spd="slow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14" name="Picture 12" descr="Cubes2_002"/>
          <p:cNvPicPr>
            <a:picLocks noChangeAspect="1" noChangeArrowheads="1"/>
          </p:cNvPicPr>
          <p:nvPr userDrawn="1"/>
        </p:nvPicPr>
        <p:blipFill>
          <a:blip r:embed="rId2" cstate="print"/>
          <a:srcRect l="6773" t="403" r="25949" b="30144"/>
          <a:stretch>
            <a:fillRect/>
          </a:stretch>
        </p:blipFill>
        <p:spPr bwMode="auto">
          <a:xfrm>
            <a:off x="1840675" y="3990109"/>
            <a:ext cx="4864925" cy="2867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6" descr="Cubes2_002"/>
          <p:cNvPicPr>
            <a:picLocks noChangeAspect="1" noChangeArrowheads="1"/>
          </p:cNvPicPr>
          <p:nvPr userDrawn="1"/>
        </p:nvPicPr>
        <p:blipFill>
          <a:blip r:embed="rId2" cstate="print"/>
          <a:srcRect l="25423" t="6538" r="59341" b="81468"/>
          <a:stretch>
            <a:fillRect/>
          </a:stretch>
        </p:blipFill>
        <p:spPr bwMode="auto">
          <a:xfrm>
            <a:off x="8042275" y="6362700"/>
            <a:ext cx="11017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/>
          <p:nvPr userDrawn="1"/>
        </p:nvSpPr>
        <p:spPr bwMode="auto">
          <a:xfrm>
            <a:off x="3693226" y="3930732"/>
            <a:ext cx="190005" cy="16625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7" name="Picture 12" descr="Cubes2_002"/>
          <p:cNvPicPr>
            <a:picLocks noChangeAspect="1" noChangeArrowheads="1"/>
          </p:cNvPicPr>
          <p:nvPr userDrawn="1"/>
        </p:nvPicPr>
        <p:blipFill>
          <a:blip r:embed="rId3" cstate="print"/>
          <a:srcRect l="6773" t="403" r="41703" b="46882"/>
          <a:stretch>
            <a:fillRect/>
          </a:stretch>
        </p:blipFill>
        <p:spPr bwMode="auto">
          <a:xfrm>
            <a:off x="6473952" y="4802733"/>
            <a:ext cx="2670048" cy="1559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2700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  <p:pic>
        <p:nvPicPr>
          <p:cNvPr id="10" name="Picture 11" descr="Peaks_001"/>
          <p:cNvPicPr>
            <a:picLocks noChangeArrowheads="1"/>
          </p:cNvPicPr>
          <p:nvPr userDrawn="1"/>
        </p:nvPicPr>
        <p:blipFill>
          <a:blip r:embed="rId3" cstate="print"/>
          <a:srcRect l="13020" t="10297" b="6575"/>
          <a:stretch>
            <a:fillRect/>
          </a:stretch>
        </p:blipFill>
        <p:spPr bwMode="auto">
          <a:xfrm>
            <a:off x="438150" y="3276600"/>
            <a:ext cx="87058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eaks_001"/>
          <p:cNvPicPr>
            <a:picLocks noChangeArrowheads="1"/>
          </p:cNvPicPr>
          <p:nvPr userDrawn="1"/>
        </p:nvPicPr>
        <p:blipFill>
          <a:blip r:embed="rId2" cstate="print"/>
          <a:srcRect l="13020" t="10297" b="6575"/>
          <a:stretch>
            <a:fillRect/>
          </a:stretch>
        </p:blipFill>
        <p:spPr bwMode="auto">
          <a:xfrm>
            <a:off x="438150" y="3276600"/>
            <a:ext cx="87058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>
            <a:grpSpLocks/>
          </p:cNvGrpSpPr>
          <p:nvPr userDrawn="1"/>
        </p:nvGrpSpPr>
        <p:grpSpPr bwMode="auto">
          <a:xfrm>
            <a:off x="0" y="2200275"/>
            <a:ext cx="4572000" cy="4514850"/>
            <a:chOff x="0" y="1386"/>
            <a:chExt cx="2880" cy="2772"/>
          </a:xfrm>
        </p:grpSpPr>
        <p:sp>
          <p:nvSpPr>
            <p:cNvPr id="14" name="Rectangle 7"/>
            <p:cNvSpPr>
              <a:spLocks noChangeArrowheads="1"/>
            </p:cNvSpPr>
            <p:nvPr/>
          </p:nvSpPr>
          <p:spPr bwMode="auto">
            <a:xfrm>
              <a:off x="2376" y="1386"/>
              <a:ext cx="504" cy="27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0" y="1386"/>
              <a:ext cx="2382" cy="277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2700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spd="slow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8" name="Picture 9" descr="Peaks_001"/>
          <p:cNvPicPr>
            <a:picLocks noChangeArrowheads="1"/>
          </p:cNvPicPr>
          <p:nvPr userDrawn="1"/>
        </p:nvPicPr>
        <p:blipFill>
          <a:blip r:embed="rId2" cstate="print"/>
          <a:srcRect l="13020" t="-6287" r="-4854" b="45150"/>
          <a:stretch>
            <a:fillRect/>
          </a:stretch>
        </p:blipFill>
        <p:spPr bwMode="auto">
          <a:xfrm>
            <a:off x="2019300" y="4801085"/>
            <a:ext cx="6887194" cy="155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Peaks_001"/>
          <p:cNvPicPr>
            <a:picLocks noChangeArrowheads="1"/>
          </p:cNvPicPr>
          <p:nvPr userDrawn="1"/>
        </p:nvPicPr>
        <p:blipFill>
          <a:blip r:embed="rId2" cstate="print"/>
          <a:srcRect l="22293" t="34993" r="64732" b="31331"/>
          <a:stretch>
            <a:fillRect/>
          </a:stretch>
        </p:blipFill>
        <p:spPr bwMode="auto">
          <a:xfrm>
            <a:off x="8582025" y="6362700"/>
            <a:ext cx="5619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2700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fr-FR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2700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fr-FR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  <p:hf sldNum="0" hdr="0" ftr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spd="slow"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12" name="Picture 11" descr="Peaks_001"/>
          <p:cNvPicPr>
            <a:picLocks noChangeArrowheads="1"/>
          </p:cNvPicPr>
          <p:nvPr userDrawn="1"/>
        </p:nvPicPr>
        <p:blipFill>
          <a:blip r:embed="rId2" cstate="print"/>
          <a:srcRect l="22293" t="34993" r="64732" b="31331"/>
          <a:stretch>
            <a:fillRect/>
          </a:stretch>
        </p:blipFill>
        <p:spPr bwMode="auto">
          <a:xfrm>
            <a:off x="8582025" y="6362700"/>
            <a:ext cx="5619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58.xml"/><Relationship Id="rId19" Type="http://schemas.openxmlformats.org/officeDocument/2006/relationships/image" Target="../media/image14.png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slideLayout" Target="../slideLayouts/slideLayout77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66.xml"/><Relationship Id="rId16" Type="http://schemas.openxmlformats.org/officeDocument/2006/relationships/slideLayout" Target="../slideLayouts/slideLayout80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042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20131" t="54652" r="56790" b="35703"/>
          <a:stretch>
            <a:fillRect/>
          </a:stretch>
        </p:blipFill>
        <p:spPr bwMode="auto">
          <a:xfrm>
            <a:off x="3116263" y="6362700"/>
            <a:ext cx="20748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043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50221" t="49829" r="33887" b="43307"/>
          <a:stretch>
            <a:fillRect/>
          </a:stretch>
        </p:blipFill>
        <p:spPr bwMode="auto">
          <a:xfrm>
            <a:off x="7715250" y="6362700"/>
            <a:ext cx="14287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44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45982" t="56136" r="46194" b="37001"/>
          <a:stretch>
            <a:fillRect/>
          </a:stretch>
        </p:blipFill>
        <p:spPr bwMode="auto">
          <a:xfrm>
            <a:off x="5135563" y="6362700"/>
            <a:ext cx="703262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045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40155" t="56136" r="44589" b="41083"/>
          <a:stretch>
            <a:fillRect/>
          </a:stretch>
        </p:blipFill>
        <p:spPr bwMode="auto">
          <a:xfrm>
            <a:off x="6429375" y="6715125"/>
            <a:ext cx="13716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49" r:id="rId3"/>
    <p:sldLayoutId id="2147484050" r:id="rId4"/>
    <p:sldLayoutId id="2147484055" r:id="rId5"/>
    <p:sldLayoutId id="2147484056" r:id="rId6"/>
    <p:sldLayoutId id="2147484057" r:id="rId7"/>
    <p:sldLayoutId id="2147484058" r:id="rId8"/>
    <p:sldLayoutId id="2147484065" r:id="rId9"/>
    <p:sldLayoutId id="2147484059" r:id="rId10"/>
    <p:sldLayoutId id="2147484060" r:id="rId11"/>
    <p:sldLayoutId id="2147484061" r:id="rId12"/>
    <p:sldLayoutId id="2147484062" r:id="rId13"/>
    <p:sldLayoutId id="2147484063" r:id="rId14"/>
    <p:sldLayoutId id="2147484064" r:id="rId15"/>
    <p:sldLayoutId id="2147484052" r:id="rId16"/>
  </p:sldLayoutIdLst>
  <p:transition spd="slow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 descr="Fluidity_002"/>
          <p:cNvPicPr>
            <a:picLocks noChangeAspect="1" noChangeArrowheads="1"/>
          </p:cNvPicPr>
          <p:nvPr/>
        </p:nvPicPr>
        <p:blipFill>
          <a:blip r:embed="rId19" cstate="print"/>
          <a:srcRect t="45883" b="37959"/>
          <a:stretch>
            <a:fillRect/>
          </a:stretch>
        </p:blipFill>
        <p:spPr bwMode="auto">
          <a:xfrm>
            <a:off x="1895475" y="6362700"/>
            <a:ext cx="53657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84" r:id="rId1"/>
    <p:sldLayoutId id="2147484085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2" r:id="rId9"/>
    <p:sldLayoutId id="2147484093" r:id="rId10"/>
    <p:sldLayoutId id="2147484094" r:id="rId11"/>
    <p:sldLayoutId id="2147484095" r:id="rId12"/>
    <p:sldLayoutId id="2147484096" r:id="rId13"/>
    <p:sldLayoutId id="2147484097" r:id="rId14"/>
    <p:sldLayoutId id="2147484098" r:id="rId15"/>
    <p:sldLayoutId id="2147484099" r:id="rId16"/>
  </p:sldLayoutIdLst>
  <p:transition spd="slow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pic>
        <p:nvPicPr>
          <p:cNvPr id="13" name="Picture 12" descr="Cubes2_002"/>
          <p:cNvPicPr>
            <a:picLocks noChangeAspect="1" noChangeArrowheads="1"/>
          </p:cNvPicPr>
          <p:nvPr/>
        </p:nvPicPr>
        <p:blipFill>
          <a:blip r:embed="rId18" cstate="print"/>
          <a:srcRect l="12778" t="57861" r="25949" b="30144"/>
          <a:stretch>
            <a:fillRect/>
          </a:stretch>
        </p:blipFill>
        <p:spPr bwMode="auto">
          <a:xfrm>
            <a:off x="2274888" y="6362700"/>
            <a:ext cx="44307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6" descr="Cubes2_002"/>
          <p:cNvPicPr>
            <a:picLocks noChangeAspect="1" noChangeArrowheads="1"/>
          </p:cNvPicPr>
          <p:nvPr/>
        </p:nvPicPr>
        <p:blipFill>
          <a:blip r:embed="rId18" cstate="print"/>
          <a:srcRect l="25423" t="6538" r="59341" b="81468"/>
          <a:stretch>
            <a:fillRect/>
          </a:stretch>
        </p:blipFill>
        <p:spPr bwMode="auto">
          <a:xfrm>
            <a:off x="8042275" y="6362700"/>
            <a:ext cx="11017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67" r:id="rId1"/>
    <p:sldLayoutId id="2147484068" r:id="rId2"/>
    <p:sldLayoutId id="2147484069" r:id="rId3"/>
    <p:sldLayoutId id="2147484070" r:id="rId4"/>
    <p:sldLayoutId id="2147484071" r:id="rId5"/>
    <p:sldLayoutId id="2147484072" r:id="rId6"/>
    <p:sldLayoutId id="2147484073" r:id="rId7"/>
    <p:sldLayoutId id="2147484074" r:id="rId8"/>
    <p:sldLayoutId id="2147484075" r:id="rId9"/>
    <p:sldLayoutId id="2147484076" r:id="rId10"/>
    <p:sldLayoutId id="2147484077" r:id="rId11"/>
    <p:sldLayoutId id="2147484078" r:id="rId12"/>
    <p:sldLayoutId id="2147484079" r:id="rId13"/>
    <p:sldLayoutId id="2147484080" r:id="rId14"/>
    <p:sldLayoutId id="2147484081" r:id="rId15"/>
    <p:sldLayoutId id="2147484082" r:id="rId16"/>
  </p:sldLayoutIdLst>
  <p:transition spd="slow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Peaks_001"/>
          <p:cNvPicPr>
            <a:picLocks noChangeArrowheads="1"/>
          </p:cNvPicPr>
          <p:nvPr/>
        </p:nvPicPr>
        <p:blipFill>
          <a:blip r:embed="rId19" cstate="print"/>
          <a:srcRect l="13020" t="34883" r="15401" b="31441"/>
          <a:stretch>
            <a:fillRect/>
          </a:stretch>
        </p:blipFill>
        <p:spPr bwMode="auto">
          <a:xfrm>
            <a:off x="2019300" y="6362700"/>
            <a:ext cx="31003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Peaks_001"/>
          <p:cNvPicPr>
            <a:picLocks noChangeArrowheads="1"/>
          </p:cNvPicPr>
          <p:nvPr/>
        </p:nvPicPr>
        <p:blipFill>
          <a:blip r:embed="rId19" cstate="print"/>
          <a:srcRect l="22293" t="34993" r="64732" b="31331"/>
          <a:stretch>
            <a:fillRect/>
          </a:stretch>
        </p:blipFill>
        <p:spPr bwMode="auto">
          <a:xfrm>
            <a:off x="8582025" y="6362700"/>
            <a:ext cx="5619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102" r:id="rId2"/>
    <p:sldLayoutId id="2147484103" r:id="rId3"/>
    <p:sldLayoutId id="2147484104" r:id="rId4"/>
    <p:sldLayoutId id="2147484105" r:id="rId5"/>
    <p:sldLayoutId id="2147484106" r:id="rId6"/>
    <p:sldLayoutId id="2147484107" r:id="rId7"/>
    <p:sldLayoutId id="2147484108" r:id="rId8"/>
    <p:sldLayoutId id="2147484109" r:id="rId9"/>
    <p:sldLayoutId id="2147484110" r:id="rId10"/>
    <p:sldLayoutId id="2147484111" r:id="rId11"/>
    <p:sldLayoutId id="2147484112" r:id="rId12"/>
    <p:sldLayoutId id="2147484113" r:id="rId13"/>
    <p:sldLayoutId id="2147484114" r:id="rId14"/>
    <p:sldLayoutId id="2147484115" r:id="rId15"/>
    <p:sldLayoutId id="2147484116" r:id="rId16"/>
  </p:sldLayoutIdLst>
  <p:transition spd="slow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18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  <p:sldLayoutId id="2147484131" r:id="rId14"/>
    <p:sldLayoutId id="2147484132" r:id="rId15"/>
    <p:sldLayoutId id="2147484133" r:id="rId16"/>
  </p:sldLayoutIdLst>
  <p:transition spd="slow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chart" Target="../charts/char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chart" Target="../charts/char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hu-HU" cap="all" dirty="0" smtClean="0"/>
              <a:t>Nagy szektorok 2011</a:t>
            </a:r>
            <a:endParaRPr lang="en-GB" cap="all" dirty="0" smtClean="0"/>
          </a:p>
        </p:txBody>
      </p:sp>
      <p:sp>
        <p:nvSpPr>
          <p:cNvPr id="20484" name="Rectangle 2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L="0" indent="0" eaLnBrk="1" hangingPunct="1"/>
            <a:r>
              <a:rPr lang="hu-HU" b="1" dirty="0" smtClean="0">
                <a:latin typeface="Arial"/>
                <a:cs typeface="Arial"/>
              </a:rPr>
              <a:t>Magyar Média 2012 konferencia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>
              <a:latin typeface="Arial"/>
              <a:cs typeface="Arial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484632" y="3364992"/>
            <a:ext cx="4846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u="none" dirty="0" smtClean="0">
                <a:solidFill>
                  <a:srgbClr val="FF6400"/>
                </a:solidFill>
              </a:rPr>
              <a:t>Mihálszki Zsuzsa</a:t>
            </a:r>
            <a:endParaRPr lang="hu-HU" u="none" dirty="0">
              <a:solidFill>
                <a:srgbClr val="FF64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cap="all" dirty="0" smtClean="0"/>
              <a:t>Teljes reklámpiac  2/3	         </a:t>
            </a:r>
            <a:endParaRPr lang="en-GB" b="1" cap="all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738187" y="2761898"/>
            <a:ext cx="7610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u="none" cap="all" dirty="0" smtClean="0">
                <a:solidFill>
                  <a:srgbClr val="717171"/>
                </a:solidFill>
              </a:rPr>
              <a:t>Gyógyászat, gyógyhatású készítmény     +18%</a:t>
            </a:r>
            <a:endParaRPr lang="hu-HU" sz="2000" cap="all" dirty="0">
              <a:solidFill>
                <a:srgbClr val="717171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738187" y="2120901"/>
            <a:ext cx="7610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u="none" dirty="0" smtClean="0">
                <a:solidFill>
                  <a:srgbClr val="717171"/>
                </a:solidFill>
              </a:rPr>
              <a:t>FMCG     +0,6%</a:t>
            </a:r>
            <a:endParaRPr lang="hu-HU" sz="2000" dirty="0">
              <a:solidFill>
                <a:srgbClr val="717171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738187" y="3402895"/>
            <a:ext cx="7610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u="none" cap="all" dirty="0" smtClean="0">
                <a:solidFill>
                  <a:srgbClr val="717171"/>
                </a:solidFill>
              </a:rPr>
              <a:t>Pénzintézet, biztosítótársaság      </a:t>
            </a:r>
            <a:r>
              <a:rPr lang="hu-HU" sz="2000" b="1" u="none" dirty="0" smtClean="0">
                <a:solidFill>
                  <a:srgbClr val="717171"/>
                </a:solidFill>
              </a:rPr>
              <a:t>+1%</a:t>
            </a:r>
            <a:endParaRPr lang="hu-HU" sz="2000" dirty="0">
              <a:solidFill>
                <a:srgbClr val="717171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738187" y="4043892"/>
            <a:ext cx="7610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u="none" dirty="0" smtClean="0">
                <a:solidFill>
                  <a:srgbClr val="717171"/>
                </a:solidFill>
              </a:rPr>
              <a:t>TÁVKÖZLÉS    -14%</a:t>
            </a:r>
            <a:endParaRPr lang="hu-HU" sz="2000" dirty="0">
              <a:solidFill>
                <a:srgbClr val="717171"/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3952874" y="4800599"/>
            <a:ext cx="1019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b="1" u="none" dirty="0" smtClean="0">
                <a:solidFill>
                  <a:srgbClr val="FF6400"/>
                </a:solidFill>
              </a:rPr>
              <a:t>+2%</a:t>
            </a:r>
            <a:endParaRPr lang="hu-HU" sz="2800" b="1" u="none" dirty="0">
              <a:solidFill>
                <a:srgbClr val="FF64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77008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Diagram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5389979"/>
              </p:ext>
            </p:extLst>
          </p:nvPr>
        </p:nvGraphicFramePr>
        <p:xfrm>
          <a:off x="412992" y="911054"/>
          <a:ext cx="4114801" cy="3193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NAGY SZEKTOROK REKLÁMKÖLTÉSE 2011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FMCG &amp; KERESKEDELMI LÁNCOK</a:t>
            </a:r>
            <a:endParaRPr lang="hu-HU" b="1" dirty="0"/>
          </a:p>
        </p:txBody>
      </p:sp>
      <p:sp>
        <p:nvSpPr>
          <p:cNvPr id="18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xfrm>
            <a:off x="8310563" y="6600825"/>
            <a:ext cx="273050" cy="114300"/>
          </a:xfrm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19" name="Espace réservé du pied de page 4"/>
          <p:cNvSpPr>
            <a:spLocks noGrp="1"/>
          </p:cNvSpPr>
          <p:nvPr>
            <p:ph type="ftr" sz="quarter" idx="14"/>
          </p:nvPr>
        </p:nvSpPr>
        <p:spPr>
          <a:xfrm>
            <a:off x="4264025" y="6600825"/>
            <a:ext cx="3860800" cy="114300"/>
          </a:xfrm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</p:txBody>
      </p:sp>
      <p:sp>
        <p:nvSpPr>
          <p:cNvPr id="38" name="Szövegdoboz 37"/>
          <p:cNvSpPr txBox="1"/>
          <p:nvPr/>
        </p:nvSpPr>
        <p:spPr>
          <a:xfrm>
            <a:off x="619555" y="1610715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FF6400"/>
                </a:solidFill>
              </a:rPr>
              <a:t>+1%</a:t>
            </a:r>
            <a:endParaRPr lang="hu-HU" sz="1200" b="1" u="none" dirty="0">
              <a:solidFill>
                <a:srgbClr val="FF6400"/>
              </a:solidFill>
            </a:endParaRPr>
          </a:p>
        </p:txBody>
      </p:sp>
      <p:sp>
        <p:nvSpPr>
          <p:cNvPr id="39" name="Szövegdoboz 38"/>
          <p:cNvSpPr txBox="1"/>
          <p:nvPr/>
        </p:nvSpPr>
        <p:spPr>
          <a:xfrm>
            <a:off x="3138360" y="3369020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6EBE00"/>
                </a:solidFill>
              </a:rPr>
              <a:t>-5%</a:t>
            </a:r>
            <a:endParaRPr lang="hu-HU" sz="1200" b="1" u="none" dirty="0">
              <a:solidFill>
                <a:srgbClr val="6EBE00"/>
              </a:solidFill>
            </a:endParaRPr>
          </a:p>
        </p:txBody>
      </p:sp>
      <p:sp>
        <p:nvSpPr>
          <p:cNvPr id="40" name="Szövegdoboz 39"/>
          <p:cNvSpPr txBox="1"/>
          <p:nvPr/>
        </p:nvSpPr>
        <p:spPr>
          <a:xfrm>
            <a:off x="3561880" y="2126026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FFBE00"/>
                </a:solidFill>
              </a:rPr>
              <a:t>-10%</a:t>
            </a:r>
            <a:endParaRPr lang="hu-HU" sz="1200" b="1" u="none" dirty="0">
              <a:solidFill>
                <a:srgbClr val="FFBE00"/>
              </a:solidFill>
            </a:endParaRPr>
          </a:p>
        </p:txBody>
      </p:sp>
      <p:sp>
        <p:nvSpPr>
          <p:cNvPr id="42" name="Szövegdoboz 41"/>
          <p:cNvSpPr txBox="1"/>
          <p:nvPr/>
        </p:nvSpPr>
        <p:spPr>
          <a:xfrm>
            <a:off x="3007221" y="1268818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717171"/>
                </a:solidFill>
              </a:rPr>
              <a:t>-2%</a:t>
            </a:r>
            <a:endParaRPr lang="hu-HU" sz="1200" b="1" u="none" dirty="0">
              <a:solidFill>
                <a:srgbClr val="717171"/>
              </a:solidFill>
            </a:endParaRPr>
          </a:p>
        </p:txBody>
      </p:sp>
      <p:sp>
        <p:nvSpPr>
          <p:cNvPr id="43" name="Szövegdoboz 42"/>
          <p:cNvSpPr txBox="1"/>
          <p:nvPr/>
        </p:nvSpPr>
        <p:spPr>
          <a:xfrm>
            <a:off x="1906746" y="2307766"/>
            <a:ext cx="719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u="none" dirty="0" smtClean="0">
                <a:solidFill>
                  <a:srgbClr val="BE0000"/>
                </a:solidFill>
              </a:rPr>
              <a:t>-3%</a:t>
            </a:r>
            <a:endParaRPr lang="hu-HU" sz="2000" b="1" u="none" dirty="0">
              <a:solidFill>
                <a:srgbClr val="BE0000"/>
              </a:solidFill>
            </a:endParaRPr>
          </a:p>
        </p:txBody>
      </p:sp>
      <p:graphicFrame>
        <p:nvGraphicFramePr>
          <p:cNvPr id="28" name="Diagram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0859093"/>
              </p:ext>
            </p:extLst>
          </p:nvPr>
        </p:nvGraphicFramePr>
        <p:xfrm>
          <a:off x="619555" y="3880884"/>
          <a:ext cx="7184731" cy="2448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Tábláza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82206"/>
              </p:ext>
            </p:extLst>
          </p:nvPr>
        </p:nvGraphicFramePr>
        <p:xfrm>
          <a:off x="4199834" y="1321550"/>
          <a:ext cx="4458393" cy="2496928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43271"/>
                <a:gridCol w="343271"/>
                <a:gridCol w="1842024"/>
                <a:gridCol w="1093414"/>
                <a:gridCol w="836413"/>
              </a:tblGrid>
              <a:tr h="295678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b="1" u="none" strike="noStrike" dirty="0">
                          <a:effectLst/>
                          <a:latin typeface="+mn-lt"/>
                        </a:rPr>
                        <a:t>2010</a:t>
                      </a:r>
                      <a:endParaRPr lang="hu-HU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b="1" u="none" strike="noStrike" dirty="0">
                          <a:effectLst/>
                          <a:latin typeface="+mn-lt"/>
                        </a:rPr>
                        <a:t>2011</a:t>
                      </a:r>
                      <a:endParaRPr lang="hu-HU" sz="900" b="1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900" b="1" u="none" strike="noStrike" cap="all" baseline="0" dirty="0" smtClean="0">
                          <a:effectLst/>
                          <a:latin typeface="+mn-lt"/>
                        </a:rPr>
                        <a:t>TOP 10 Kategória</a:t>
                      </a:r>
                      <a:endParaRPr lang="hu-HU" sz="900" b="1" i="0" u="none" strike="noStrike" cap="all" baseline="0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2011.jan-okt.</a:t>
                      </a:r>
                    </a:p>
                    <a:p>
                      <a:pPr algn="ctr" fontAlgn="b"/>
                      <a:r>
                        <a:rPr lang="hu-H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(ezer Ft)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2011/2010</a:t>
                      </a:r>
                      <a:endParaRPr lang="hu-HU" sz="9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1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1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TISZTÍTÓSZER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19 920 087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-6%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2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2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TEJTERMÉK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16 532 416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-17%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4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3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CSOKOLÁDÉ, ÉDESSÉG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  <a:latin typeface="+mn-lt"/>
                        </a:rPr>
                        <a:t>14 599 586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3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4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HAJÁPOLÁS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  <a:latin typeface="+mn-lt"/>
                        </a:rPr>
                        <a:t>12 911 953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6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5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ILLATSZER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  <a:latin typeface="+mn-lt"/>
                        </a:rPr>
                        <a:t>10 399 248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-6%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5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6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ALKOHOLMENTES ITAL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  <a:latin typeface="+mn-lt"/>
                        </a:rPr>
                        <a:t>10 181 874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7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7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SZESZESITAL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  <a:latin typeface="+mn-lt"/>
                        </a:rPr>
                        <a:t>7 623 076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-10%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8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8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FOG- ÉS SZÁJÁPOLÁS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  <a:latin typeface="+mn-lt"/>
                        </a:rPr>
                        <a:t>7 549 373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-2%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10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9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EGYÉB ÉLELMISZER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7 316 748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15%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11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  <a:latin typeface="+mn-lt"/>
                        </a:rPr>
                        <a:t>10</a:t>
                      </a:r>
                      <a:endParaRPr lang="hu-HU" sz="900" b="0" i="0" u="none" strike="noStrike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SÜTŐIPARI TERMÉK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  <a:latin typeface="+mn-lt"/>
                        </a:rPr>
                        <a:t>6 971 509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24%</a:t>
                      </a:r>
                      <a:endParaRPr lang="hu-HU" sz="9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23" name="Csoportba foglalás 22"/>
          <p:cNvGrpSpPr/>
          <p:nvPr/>
        </p:nvGrpSpPr>
        <p:grpSpPr>
          <a:xfrm>
            <a:off x="8584002" y="1788766"/>
            <a:ext cx="244549" cy="2076550"/>
            <a:chOff x="8584002" y="1788766"/>
            <a:chExt cx="244549" cy="2076550"/>
          </a:xfrm>
        </p:grpSpPr>
        <p:sp>
          <p:nvSpPr>
            <p:cNvPr id="14" name="Szövegdoboz 13"/>
            <p:cNvSpPr txBox="1"/>
            <p:nvPr/>
          </p:nvSpPr>
          <p:spPr>
            <a:xfrm>
              <a:off x="8584002" y="3319414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FF0066"/>
                  </a:solidFill>
                </a:rPr>
                <a:t>▲</a:t>
              </a:r>
              <a:endParaRPr lang="hu-HU" sz="1400" u="none" dirty="0">
                <a:solidFill>
                  <a:srgbClr val="FF0066"/>
                </a:solidFill>
              </a:endParaRPr>
            </a:p>
          </p:txBody>
        </p:sp>
        <p:sp>
          <p:nvSpPr>
            <p:cNvPr id="15" name="Szövegdoboz 14"/>
            <p:cNvSpPr txBox="1"/>
            <p:nvPr/>
          </p:nvSpPr>
          <p:spPr>
            <a:xfrm>
              <a:off x="8584002" y="2693641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7030A0"/>
                  </a:solidFill>
                </a:rPr>
                <a:t>▼</a:t>
              </a:r>
              <a:endParaRPr lang="hu-HU" sz="1400" u="none" dirty="0">
                <a:solidFill>
                  <a:srgbClr val="7030A0"/>
                </a:solidFill>
              </a:endParaRPr>
            </a:p>
          </p:txBody>
        </p:sp>
        <p:sp>
          <p:nvSpPr>
            <p:cNvPr id="16" name="Szövegdoboz 15"/>
            <p:cNvSpPr txBox="1"/>
            <p:nvPr/>
          </p:nvSpPr>
          <p:spPr>
            <a:xfrm>
              <a:off x="8584002" y="3557539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FF0066"/>
                  </a:solidFill>
                </a:rPr>
                <a:t>▲</a:t>
              </a:r>
              <a:endParaRPr lang="hu-HU" sz="1400" u="none" dirty="0">
                <a:solidFill>
                  <a:srgbClr val="FF0066"/>
                </a:solidFill>
              </a:endParaRPr>
            </a:p>
          </p:txBody>
        </p:sp>
        <p:sp>
          <p:nvSpPr>
            <p:cNvPr id="17" name="Szövegdoboz 16"/>
            <p:cNvSpPr txBox="1"/>
            <p:nvPr/>
          </p:nvSpPr>
          <p:spPr>
            <a:xfrm>
              <a:off x="8584002" y="1788766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7030A0"/>
                  </a:solidFill>
                </a:rPr>
                <a:t>▼</a:t>
              </a:r>
              <a:endParaRPr lang="hu-HU" sz="1400" u="none" dirty="0">
                <a:solidFill>
                  <a:srgbClr val="7030A0"/>
                </a:solidFill>
              </a:endParaRPr>
            </a:p>
          </p:txBody>
        </p:sp>
        <p:sp>
          <p:nvSpPr>
            <p:cNvPr id="21" name="Szövegdoboz 20"/>
            <p:cNvSpPr txBox="1"/>
            <p:nvPr/>
          </p:nvSpPr>
          <p:spPr>
            <a:xfrm>
              <a:off x="8584002" y="2912716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7030A0"/>
                  </a:solidFill>
                </a:rPr>
                <a:t>▼</a:t>
              </a:r>
              <a:endParaRPr lang="hu-HU" sz="1400" u="none" dirty="0">
                <a:solidFill>
                  <a:srgbClr val="7030A0"/>
                </a:solidFill>
              </a:endParaRPr>
            </a:p>
          </p:txBody>
        </p:sp>
        <p:sp>
          <p:nvSpPr>
            <p:cNvPr id="22" name="Szövegdoboz 21"/>
            <p:cNvSpPr txBox="1"/>
            <p:nvPr/>
          </p:nvSpPr>
          <p:spPr>
            <a:xfrm>
              <a:off x="8584002" y="2245966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7030A0"/>
                  </a:solidFill>
                </a:rPr>
                <a:t>▼</a:t>
              </a:r>
              <a:endParaRPr lang="hu-HU" sz="1400" u="none" dirty="0">
                <a:solidFill>
                  <a:srgbClr val="7030A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64484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" grpId="0">
        <p:bldAsOne/>
      </p:bldGraphic>
      <p:bldP spid="38" grpId="0"/>
      <p:bldP spid="39" grpId="0"/>
      <p:bldP spid="40" grpId="0"/>
      <p:bldP spid="42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FMCG &amp; KERESKEDELMI LÁNCOK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528637" y="1524000"/>
          <a:ext cx="3776663" cy="3067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Szövegdoboz 6"/>
          <p:cNvSpPr txBox="1"/>
          <p:nvPr/>
        </p:nvSpPr>
        <p:spPr>
          <a:xfrm>
            <a:off x="3200830" y="3639540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FF6400"/>
                </a:solidFill>
              </a:rPr>
              <a:t>-2%</a:t>
            </a:r>
            <a:endParaRPr lang="hu-HU" sz="1200" b="1" u="none" dirty="0">
              <a:solidFill>
                <a:srgbClr val="FF6400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471360" y="1873595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6EBE00"/>
                </a:solidFill>
              </a:rPr>
              <a:t>+51%</a:t>
            </a:r>
            <a:endParaRPr lang="hu-HU" sz="1200" b="1" u="none" dirty="0">
              <a:solidFill>
                <a:srgbClr val="6EBE00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2809405" y="1640251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FFBE00"/>
                </a:solidFill>
              </a:rPr>
              <a:t>+18%</a:t>
            </a:r>
            <a:endParaRPr lang="hu-HU" sz="1200" b="1" u="none" dirty="0">
              <a:solidFill>
                <a:srgbClr val="FFBE00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3512046" y="2583268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/>
              <a:t>-32%</a:t>
            </a:r>
            <a:endParaRPr lang="hu-HU" sz="1200" b="1" u="none" dirty="0"/>
          </a:p>
        </p:txBody>
      </p:sp>
      <p:graphicFrame>
        <p:nvGraphicFramePr>
          <p:cNvPr id="11" name="Táblázat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82206"/>
              </p:ext>
            </p:extLst>
          </p:nvPr>
        </p:nvGraphicFramePr>
        <p:xfrm>
          <a:off x="4237934" y="1550150"/>
          <a:ext cx="4458393" cy="2717053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343271"/>
                <a:gridCol w="343271"/>
                <a:gridCol w="2247849"/>
                <a:gridCol w="809625"/>
                <a:gridCol w="714377"/>
              </a:tblGrid>
              <a:tr h="295678"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2010</a:t>
                      </a:r>
                      <a:endParaRPr lang="hu-HU" sz="9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2011</a:t>
                      </a:r>
                      <a:endParaRPr lang="hu-HU" sz="9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1" u="none" strike="noStrike" cap="all" baseline="0" dirty="0" smtClean="0">
                          <a:solidFill>
                            <a:schemeClr val="bg1"/>
                          </a:solidFill>
                          <a:effectLst/>
                        </a:rPr>
                        <a:t>TOP 10 HIRDETŐ</a:t>
                      </a:r>
                      <a:endParaRPr lang="hu-HU" sz="900" b="1" i="0" u="none" strike="noStrike" cap="all" baseline="0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2011.jan-okt.</a:t>
                      </a:r>
                    </a:p>
                    <a:p>
                      <a:pPr algn="ctr" fontAlgn="b"/>
                      <a:r>
                        <a:rPr lang="hu-HU" sz="9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(ezer Ft)</a:t>
                      </a:r>
                      <a:endParaRPr lang="hu-HU" sz="9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2011/2010</a:t>
                      </a:r>
                      <a:endParaRPr lang="hu-HU" sz="9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SPAR MAGYARORSZÁG KFT.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6 041 038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123%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LIDL MAGYARORSZÁG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3 974 061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-3%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TESCO GLOBÁL ÁRUHÁZAK RT.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3 607 902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75%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ALDI MAGYARORSZÁG KFT.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3 117 049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7%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AUCHAN CSOPORT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2 576 991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-</a:t>
                      </a:r>
                      <a:r>
                        <a:rPr lang="hu-HU" sz="900" b="0" i="0" u="none" strike="noStrike" dirty="0" smtClean="0">
                          <a:latin typeface="+mn-lt"/>
                        </a:rPr>
                        <a:t>17%</a:t>
                      </a:r>
                      <a:endParaRPr lang="hu-HU" sz="900" b="0" i="0" u="none" strike="noStrike" dirty="0"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PENNY MARKET KFT.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2 151 421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-13%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CBA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1 943 018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27%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REÁL HUNGÁRIA ÉLELMISZER RT.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1 119 340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0%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COOP HUNGARY RT.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1 050 012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27%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CORA MAGYARORSZÁG KFT.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661 689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4%</a:t>
                      </a:r>
                    </a:p>
                  </a:txBody>
                  <a:tcPr marL="0" marR="0" marT="0" marB="0" anchor="ctr"/>
                </a:tc>
              </a:tr>
              <a:tr h="220125">
                <a:tc>
                  <a:txBody>
                    <a:bodyPr/>
                    <a:lstStyle/>
                    <a:p>
                      <a:pPr algn="ctr" fontAlgn="ctr"/>
                      <a:endParaRPr lang="hu-HU" sz="1000" b="1" i="0" u="none" strike="noStrike" dirty="0">
                        <a:solidFill>
                          <a:schemeClr val="bg1"/>
                        </a:solidFill>
                        <a:effectLst/>
                        <a:latin typeface="Courier New CE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hu-HU" sz="1000" b="1" i="0" u="none" strike="noStrike" dirty="0">
                        <a:solidFill>
                          <a:schemeClr val="bg1"/>
                        </a:solidFill>
                        <a:effectLst/>
                        <a:latin typeface="Courier New CE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KERESKEDELMI LÁNCOK ÖSSZESEN</a:t>
                      </a:r>
                      <a:endParaRPr lang="hu-HU" sz="9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26 537 669</a:t>
                      </a:r>
                    </a:p>
                  </a:txBody>
                  <a:tcPr marL="0" marR="0" marT="0" marB="0" anchor="ctr">
                    <a:solidFill>
                      <a:srgbClr val="7171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i="0" u="none" strike="noStrike" dirty="0">
                          <a:solidFill>
                            <a:schemeClr val="bg1"/>
                          </a:solidFill>
                          <a:latin typeface="+mn-lt"/>
                        </a:rPr>
                        <a:t>22%</a:t>
                      </a:r>
                    </a:p>
                  </a:txBody>
                  <a:tcPr marL="0" marR="0" marT="0" marB="0" anchor="ctr">
                    <a:solidFill>
                      <a:srgbClr val="71717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42874" y="4595812"/>
          <a:ext cx="9001126" cy="1590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Szövegdoboz 16"/>
          <p:cNvSpPr txBox="1"/>
          <p:nvPr/>
        </p:nvSpPr>
        <p:spPr>
          <a:xfrm>
            <a:off x="6072082" y="5604139"/>
            <a:ext cx="11164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717171"/>
                </a:solidFill>
              </a:rPr>
              <a:t>26,5 Mrd</a:t>
            </a:r>
            <a:endParaRPr lang="hu-HU" sz="1200" b="1" u="none" dirty="0">
              <a:solidFill>
                <a:srgbClr val="717171"/>
              </a:solidFill>
            </a:endParaRPr>
          </a:p>
        </p:txBody>
      </p:sp>
      <p:sp>
        <p:nvSpPr>
          <p:cNvPr id="18" name="Szövegdoboz 17"/>
          <p:cNvSpPr txBox="1"/>
          <p:nvPr/>
        </p:nvSpPr>
        <p:spPr>
          <a:xfrm>
            <a:off x="6062557" y="4927864"/>
            <a:ext cx="11164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717171"/>
                </a:solidFill>
              </a:rPr>
              <a:t>155 Mrd</a:t>
            </a:r>
            <a:endParaRPr lang="hu-HU" sz="1200" b="1" u="none" dirty="0">
              <a:solidFill>
                <a:srgbClr val="717171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8612577" y="2243089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FF0066"/>
                </a:solidFill>
              </a:rPr>
              <a:t>▲</a:t>
            </a:r>
            <a:endParaRPr lang="hu-HU" sz="1400" u="none" dirty="0">
              <a:solidFill>
                <a:srgbClr val="FF0066"/>
              </a:solidFill>
            </a:endParaRPr>
          </a:p>
        </p:txBody>
      </p:sp>
      <p:sp>
        <p:nvSpPr>
          <p:cNvPr id="20" name="Szövegdoboz 19"/>
          <p:cNvSpPr txBox="1"/>
          <p:nvPr/>
        </p:nvSpPr>
        <p:spPr>
          <a:xfrm>
            <a:off x="8612577" y="2674591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7030A0"/>
                </a:solidFill>
              </a:rPr>
              <a:t>▼</a:t>
            </a:r>
            <a:endParaRPr lang="hu-HU" sz="1400" u="none" dirty="0">
              <a:solidFill>
                <a:srgbClr val="7030A0"/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8612577" y="2912716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7030A0"/>
                </a:solidFill>
              </a:rPr>
              <a:t>▼</a:t>
            </a:r>
            <a:endParaRPr lang="hu-HU" sz="1400" u="none" dirty="0">
              <a:solidFill>
                <a:srgbClr val="7030A0"/>
              </a:solidFill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8612577" y="1795414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FF0066"/>
                </a:solidFill>
              </a:rPr>
              <a:t>▲</a:t>
            </a:r>
            <a:endParaRPr lang="hu-HU" sz="1400" u="none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7184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/>
      <p:bldP spid="8" grpId="0"/>
      <p:bldP spid="9" grpId="0"/>
      <p:bldP spid="10" grpId="0"/>
      <p:bldGraphic spid="14" grpId="0">
        <p:bldAsOne/>
      </p:bldGraphic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FMCG &amp; KERESKEDELMI LÁNCOK - TRENDEK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523461" y="3296984"/>
            <a:ext cx="5429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u="none" dirty="0" smtClean="0">
                <a:solidFill>
                  <a:srgbClr val="FF6400"/>
                </a:solidFill>
              </a:rPr>
              <a:t>Hirdetői élboly fix</a:t>
            </a:r>
            <a:r>
              <a:rPr lang="hu-HU" sz="1600" u="none" dirty="0" smtClean="0">
                <a:solidFill>
                  <a:srgbClr val="FF6400"/>
                </a:solidFill>
              </a:rPr>
              <a:t>, nagy multik az élen, </a:t>
            </a:r>
          </a:p>
          <a:p>
            <a:r>
              <a:rPr lang="hu-HU" sz="1600" u="none" dirty="0" smtClean="0">
                <a:solidFill>
                  <a:srgbClr val="FF6400"/>
                </a:solidFill>
              </a:rPr>
              <a:t>többnyire stagnáló vagy csökkenő büdzsével</a:t>
            </a:r>
            <a:endParaRPr lang="hu-HU" sz="1600" b="1" u="none" dirty="0">
              <a:solidFill>
                <a:srgbClr val="FF6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569527" y="4292390"/>
            <a:ext cx="37357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BE0000"/>
                </a:solidFill>
              </a:rPr>
              <a:t>9 nagy termékbevezetés:</a:t>
            </a:r>
          </a:p>
          <a:p>
            <a:pPr algn="r"/>
            <a:r>
              <a:rPr lang="hu-HU" sz="1600" b="1" u="none" dirty="0" smtClean="0">
                <a:solidFill>
                  <a:srgbClr val="BE0000"/>
                </a:solidFill>
              </a:rPr>
              <a:t>Skittles</a:t>
            </a:r>
            <a:r>
              <a:rPr lang="hu-HU" sz="1600" u="none" dirty="0" smtClean="0">
                <a:solidFill>
                  <a:srgbClr val="BE0000"/>
                </a:solidFill>
              </a:rPr>
              <a:t> (Wrigley) 1 Mrd</a:t>
            </a:r>
          </a:p>
          <a:p>
            <a:pPr algn="r"/>
            <a:r>
              <a:rPr lang="hu-HU" sz="1600" b="1" u="none" dirty="0" smtClean="0">
                <a:solidFill>
                  <a:srgbClr val="BE0000"/>
                </a:solidFill>
              </a:rPr>
              <a:t>Max San</a:t>
            </a:r>
            <a:r>
              <a:rPr lang="hu-HU" sz="1600" u="none" dirty="0" smtClean="0">
                <a:solidFill>
                  <a:srgbClr val="BE0000"/>
                </a:solidFill>
              </a:rPr>
              <a:t> (Henkel) 860 millió</a:t>
            </a:r>
            <a:endParaRPr lang="hu-HU" sz="1600" u="none" dirty="0">
              <a:solidFill>
                <a:srgbClr val="BE0000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970153" y="3913816"/>
            <a:ext cx="2668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rgbClr val="FF6400"/>
                </a:solidFill>
              </a:rPr>
              <a:t>De! </a:t>
            </a:r>
            <a:r>
              <a:rPr lang="hu-HU" sz="1600" u="none" dirty="0" smtClean="0">
                <a:solidFill>
                  <a:srgbClr val="FF6400"/>
                </a:solidFill>
              </a:rPr>
              <a:t>Nestlé +53%</a:t>
            </a:r>
            <a:endParaRPr lang="hu-HU" sz="1600" b="1" u="none" dirty="0">
              <a:solidFill>
                <a:srgbClr val="FF6400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5114925" y="3957734"/>
            <a:ext cx="36768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rgbClr val="0070C0"/>
                </a:solidFill>
              </a:rPr>
              <a:t>Tejtermék</a:t>
            </a:r>
            <a:r>
              <a:rPr lang="hu-HU" sz="1600" u="none" dirty="0" smtClean="0">
                <a:solidFill>
                  <a:srgbClr val="0070C0"/>
                </a:solidFill>
              </a:rPr>
              <a:t> -20</a:t>
            </a:r>
            <a:r>
              <a:rPr lang="hu-HU" sz="1600" b="1" u="none" dirty="0" smtClean="0">
                <a:solidFill>
                  <a:srgbClr val="0070C0"/>
                </a:solidFill>
              </a:rPr>
              <a:t>%, </a:t>
            </a:r>
            <a:r>
              <a:rPr lang="hu-HU" sz="1600" u="none" dirty="0" smtClean="0">
                <a:solidFill>
                  <a:srgbClr val="0070C0"/>
                </a:solidFill>
              </a:rPr>
              <a:t>tejes desszert -40% 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5514975" y="1691934"/>
            <a:ext cx="30830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6EBE00"/>
                </a:solidFill>
              </a:rPr>
              <a:t>Spar </a:t>
            </a:r>
            <a:r>
              <a:rPr lang="hu-HU" sz="1600" b="1" u="none" dirty="0" smtClean="0">
                <a:solidFill>
                  <a:srgbClr val="6EBE00"/>
                </a:solidFill>
              </a:rPr>
              <a:t>2x</a:t>
            </a:r>
            <a:r>
              <a:rPr lang="hu-HU" sz="1600" u="none" dirty="0" smtClean="0">
                <a:solidFill>
                  <a:srgbClr val="6EBE00"/>
                </a:solidFill>
              </a:rPr>
              <a:t> (6 Mrd)</a:t>
            </a:r>
          </a:p>
          <a:p>
            <a:r>
              <a:rPr lang="hu-HU" sz="1600" u="none" dirty="0" smtClean="0">
                <a:solidFill>
                  <a:srgbClr val="6EBE00"/>
                </a:solidFill>
              </a:rPr>
              <a:t>Tesco </a:t>
            </a:r>
            <a:r>
              <a:rPr lang="hu-HU" sz="1600" b="1" u="none" dirty="0" smtClean="0">
                <a:solidFill>
                  <a:srgbClr val="6EBE00"/>
                </a:solidFill>
              </a:rPr>
              <a:t>+75% </a:t>
            </a:r>
            <a:r>
              <a:rPr lang="hu-HU" sz="1600" u="none" dirty="0" smtClean="0">
                <a:solidFill>
                  <a:srgbClr val="6EBE00"/>
                </a:solidFill>
              </a:rPr>
              <a:t>(3,6 Mrd)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550477" y="2424784"/>
            <a:ext cx="5393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/>
              <a:t>FMCG piacon a </a:t>
            </a:r>
            <a:r>
              <a:rPr lang="hu-HU" sz="1600" b="1" u="none" dirty="0" smtClean="0"/>
              <a:t>szépségápolás</a:t>
            </a:r>
            <a:r>
              <a:rPr lang="hu-HU" sz="1600" u="none" dirty="0" smtClean="0"/>
              <a:t> és az </a:t>
            </a:r>
            <a:r>
              <a:rPr lang="hu-HU" sz="1600" b="1" u="none" dirty="0" smtClean="0"/>
              <a:t>élelmiszer </a:t>
            </a:r>
            <a:r>
              <a:rPr lang="hu-HU" sz="1600" u="none" dirty="0" smtClean="0"/>
              <a:t>költések a meghatározók</a:t>
            </a:r>
          </a:p>
        </p:txBody>
      </p:sp>
      <p:sp>
        <p:nvSpPr>
          <p:cNvPr id="13" name="Szövegdoboz 12"/>
          <p:cNvSpPr txBox="1"/>
          <p:nvPr/>
        </p:nvSpPr>
        <p:spPr>
          <a:xfrm>
            <a:off x="617152" y="1691934"/>
            <a:ext cx="50787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6EBE00"/>
                </a:solidFill>
              </a:rPr>
              <a:t>Kereskedelmi láncok piacán </a:t>
            </a:r>
            <a:r>
              <a:rPr lang="hu-HU" sz="1600" b="1" u="none" dirty="0" smtClean="0">
                <a:solidFill>
                  <a:srgbClr val="6EBE00"/>
                </a:solidFill>
              </a:rPr>
              <a:t>erős a verseny</a:t>
            </a:r>
          </a:p>
          <a:p>
            <a:r>
              <a:rPr lang="hu-HU" sz="1600" u="none" dirty="0" smtClean="0">
                <a:solidFill>
                  <a:srgbClr val="6EBE00"/>
                </a:solidFill>
              </a:rPr>
              <a:t>(amióta Lidl és az Aldi megjelent a piacon)</a:t>
            </a:r>
          </a:p>
        </p:txBody>
      </p:sp>
      <p:sp>
        <p:nvSpPr>
          <p:cNvPr id="15" name="Szövegdoboz 14"/>
          <p:cNvSpPr txBox="1"/>
          <p:nvPr/>
        </p:nvSpPr>
        <p:spPr>
          <a:xfrm>
            <a:off x="5343525" y="3614834"/>
            <a:ext cx="34482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rgbClr val="0070C0"/>
                </a:solidFill>
              </a:rPr>
              <a:t>Chips</a:t>
            </a:r>
            <a:r>
              <a:rPr lang="hu-HU" sz="1600" u="none" dirty="0" smtClean="0">
                <a:solidFill>
                  <a:srgbClr val="0070C0"/>
                </a:solidFill>
              </a:rPr>
              <a:t> </a:t>
            </a:r>
            <a:r>
              <a:rPr lang="hu-HU" sz="1600" u="none" dirty="0" err="1" smtClean="0">
                <a:solidFill>
                  <a:srgbClr val="0070C0"/>
                </a:solidFill>
              </a:rPr>
              <a:t>szept-okt</a:t>
            </a:r>
            <a:r>
              <a:rPr lang="hu-HU" sz="1600" u="none" dirty="0" smtClean="0">
                <a:solidFill>
                  <a:srgbClr val="0070C0"/>
                </a:solidFill>
              </a:rPr>
              <a:t>. </a:t>
            </a:r>
            <a:r>
              <a:rPr lang="hu-HU" sz="1600" b="1" u="none" dirty="0" smtClean="0">
                <a:solidFill>
                  <a:srgbClr val="0070C0"/>
                </a:solidFill>
              </a:rPr>
              <a:t>0Ft </a:t>
            </a:r>
            <a:r>
              <a:rPr lang="hu-HU" sz="1600" u="none" dirty="0" smtClean="0">
                <a:solidFill>
                  <a:srgbClr val="0070C0"/>
                </a:solidFill>
              </a:rPr>
              <a:t>(-257 millió)</a:t>
            </a:r>
          </a:p>
        </p:txBody>
      </p:sp>
      <p:sp>
        <p:nvSpPr>
          <p:cNvPr id="20" name="Szövegdoboz 19"/>
          <p:cNvSpPr txBox="1"/>
          <p:nvPr/>
        </p:nvSpPr>
        <p:spPr>
          <a:xfrm>
            <a:off x="4962525" y="5049799"/>
            <a:ext cx="38244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Médiahasználat erősen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TV-központú</a:t>
            </a:r>
          </a:p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De, ott nyitottak az új formátumokra</a:t>
            </a:r>
          </a:p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 → szponzoráció,termékelhelyezés  </a:t>
            </a:r>
          </a:p>
        </p:txBody>
      </p:sp>
      <p:sp>
        <p:nvSpPr>
          <p:cNvPr id="24" name="Szövegdoboz 23"/>
          <p:cNvSpPr txBox="1"/>
          <p:nvPr/>
        </p:nvSpPr>
        <p:spPr>
          <a:xfrm>
            <a:off x="4733925" y="2710534"/>
            <a:ext cx="3562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/>
              <a:t>Szépségápolás </a:t>
            </a:r>
            <a:r>
              <a:rPr lang="hu-HU" sz="1600" b="1" u="none" dirty="0" smtClean="0"/>
              <a:t>2. félévben </a:t>
            </a:r>
            <a:r>
              <a:rPr lang="hu-HU" sz="1600" u="none" dirty="0" smtClean="0"/>
              <a:t>kicsit </a:t>
            </a:r>
            <a:r>
              <a:rPr lang="hu-HU" sz="16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↑</a:t>
            </a:r>
          </a:p>
          <a:p>
            <a:pPr algn="r"/>
            <a:r>
              <a:rPr lang="hu-HU" sz="1600" u="none" dirty="0" smtClean="0"/>
              <a:t>Élelmiszer</a:t>
            </a:r>
            <a:r>
              <a:rPr lang="hu-HU" sz="16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↓</a:t>
            </a:r>
          </a:p>
        </p:txBody>
      </p:sp>
      <p:sp>
        <p:nvSpPr>
          <p:cNvPr id="27" name="Szövegdoboz 26"/>
          <p:cNvSpPr txBox="1"/>
          <p:nvPr/>
        </p:nvSpPr>
        <p:spPr>
          <a:xfrm>
            <a:off x="5277015" y="4291109"/>
            <a:ext cx="3505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rgbClr val="0070C0"/>
                </a:solidFill>
              </a:rPr>
              <a:t>Kávé, tea </a:t>
            </a:r>
            <a:r>
              <a:rPr lang="hu-HU" sz="1600" u="none" dirty="0" smtClean="0">
                <a:solidFill>
                  <a:srgbClr val="0070C0"/>
                </a:solidFill>
              </a:rPr>
              <a:t>-17</a:t>
            </a:r>
            <a:r>
              <a:rPr lang="hu-HU" sz="1600" b="1" u="none" dirty="0" smtClean="0">
                <a:solidFill>
                  <a:srgbClr val="0070C0"/>
                </a:solidFill>
              </a:rPr>
              <a:t>%</a:t>
            </a:r>
            <a:r>
              <a:rPr lang="hu-HU" sz="1600" u="none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29" name="Szövegdoboz 28"/>
          <p:cNvSpPr txBox="1"/>
          <p:nvPr/>
        </p:nvSpPr>
        <p:spPr>
          <a:xfrm>
            <a:off x="1274377" y="5259349"/>
            <a:ext cx="32785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Hiányzó FMCG pénzek:</a:t>
            </a:r>
          </a:p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Tv2 -5,4 Mrd</a:t>
            </a:r>
          </a:p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RTL Klub -3,9 Mrd</a:t>
            </a:r>
          </a:p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m1 -1,9 Mrd</a:t>
            </a:r>
          </a:p>
        </p:txBody>
      </p:sp>
    </p:spTree>
    <p:extLst>
      <p:ext uri="{BB962C8B-B14F-4D97-AF65-F5344CB8AC3E}">
        <p14:creationId xmlns:p14="http://schemas.microsoft.com/office/powerpoint/2010/main" val="34476665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2" grpId="0"/>
      <p:bldP spid="13" grpId="0"/>
      <p:bldP spid="15" grpId="0"/>
      <p:bldP spid="20" grpId="0"/>
      <p:bldP spid="24" grpId="0"/>
      <p:bldP spid="27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OTC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</p:txBody>
      </p:sp>
      <p:graphicFrame>
        <p:nvGraphicFramePr>
          <p:cNvPr id="6" name="Diagram 5"/>
          <p:cNvGraphicFramePr/>
          <p:nvPr/>
        </p:nvGraphicFramePr>
        <p:xfrm>
          <a:off x="447675" y="1238250"/>
          <a:ext cx="4476749" cy="3248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Tábláza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20374"/>
              </p:ext>
            </p:extLst>
          </p:nvPr>
        </p:nvGraphicFramePr>
        <p:xfrm>
          <a:off x="4514851" y="1388214"/>
          <a:ext cx="4229099" cy="258434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18846"/>
                <a:gridCol w="318846"/>
                <a:gridCol w="2076932"/>
                <a:gridCol w="933450"/>
                <a:gridCol w="581025"/>
              </a:tblGrid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2010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>
                          <a:effectLst/>
                        </a:rPr>
                        <a:t>2011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1" u="none" strike="noStrike" dirty="0" smtClean="0">
                          <a:effectLst/>
                        </a:rPr>
                        <a:t>TOP 10 HIRDETŐ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2011.jan-okt.</a:t>
                      </a:r>
                    </a:p>
                    <a:p>
                      <a:pPr algn="ctr" fontAlgn="b"/>
                      <a:r>
                        <a:rPr lang="hu-H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(ezer Ft)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2011/2010</a:t>
                      </a: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BAYER HUNGARIA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11 845 165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9%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SANOFI-AVENTIS RT.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6 144 380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20%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RECKITT BENCKISER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5 562 590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100%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NOVARTIS HUNGÁRIA KFT.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5 064 176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4%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PFIZER HUNGARY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4 790 826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58%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BERLIN-CHEMIE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3 993 347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solidFill>
                            <a:schemeClr val="tx1"/>
                          </a:solidFill>
                          <a:latin typeface="+mn-lt"/>
                        </a:rPr>
                        <a:t>-4%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RICHTER GEDEON RT.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3 327 663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84%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BÉRES RT.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3 022 326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19%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WALMARK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2 918 229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62%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latin typeface="+mn-lt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72000" algn="l" fontAlgn="b"/>
                      <a:r>
                        <a:rPr lang="hu-HU" sz="900" b="0" i="0" u="none" strike="noStrike" dirty="0">
                          <a:latin typeface="+mn-lt"/>
                        </a:rPr>
                        <a:t>PHARMA NATURA GROUP KFT.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2 894 165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latin typeface="+mn-lt"/>
                        </a:rPr>
                        <a:t>15%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9" name="Diagram 8"/>
          <p:cNvGraphicFramePr/>
          <p:nvPr/>
        </p:nvGraphicFramePr>
        <p:xfrm>
          <a:off x="390524" y="4695825"/>
          <a:ext cx="8610601" cy="1352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9" name="Csoportba foglalás 18"/>
          <p:cNvGrpSpPr/>
          <p:nvPr/>
        </p:nvGrpSpPr>
        <p:grpSpPr>
          <a:xfrm>
            <a:off x="3205057" y="4975489"/>
            <a:ext cx="3859617" cy="810399"/>
            <a:chOff x="3205057" y="4975489"/>
            <a:chExt cx="3859617" cy="810399"/>
          </a:xfrm>
        </p:grpSpPr>
        <p:sp>
          <p:nvSpPr>
            <p:cNvPr id="10" name="Szövegdoboz 9"/>
            <p:cNvSpPr txBox="1"/>
            <p:nvPr/>
          </p:nvSpPr>
          <p:spPr>
            <a:xfrm>
              <a:off x="3205057" y="4975489"/>
              <a:ext cx="111641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717171"/>
                  </a:solidFill>
                </a:rPr>
                <a:t>36,4 Mrd</a:t>
              </a:r>
              <a:endParaRPr lang="hu-HU" sz="1200" b="1" u="none" dirty="0">
                <a:solidFill>
                  <a:srgbClr val="717171"/>
                </a:solidFill>
              </a:endParaRPr>
            </a:p>
          </p:txBody>
        </p:sp>
        <p:sp>
          <p:nvSpPr>
            <p:cNvPr id="11" name="Szövegdoboz 10"/>
            <p:cNvSpPr txBox="1"/>
            <p:nvPr/>
          </p:nvSpPr>
          <p:spPr>
            <a:xfrm>
              <a:off x="5948257" y="5508889"/>
              <a:ext cx="111641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717171"/>
                  </a:solidFill>
                </a:rPr>
                <a:t>80,4 Mrd</a:t>
              </a:r>
              <a:endParaRPr lang="hu-HU" sz="1200" b="1" u="none" dirty="0">
                <a:solidFill>
                  <a:srgbClr val="717171"/>
                </a:solidFill>
              </a:endParaRPr>
            </a:p>
          </p:txBody>
        </p:sp>
      </p:grpSp>
      <p:grpSp>
        <p:nvGrpSpPr>
          <p:cNvPr id="18" name="Csoportba foglalás 17"/>
          <p:cNvGrpSpPr/>
          <p:nvPr/>
        </p:nvGrpSpPr>
        <p:grpSpPr>
          <a:xfrm>
            <a:off x="342430" y="1115415"/>
            <a:ext cx="3645430" cy="3164077"/>
            <a:chOff x="342430" y="1115415"/>
            <a:chExt cx="3645430" cy="3164077"/>
          </a:xfrm>
        </p:grpSpPr>
        <p:sp>
          <p:nvSpPr>
            <p:cNvPr id="12" name="Szövegdoboz 11"/>
            <p:cNvSpPr txBox="1"/>
            <p:nvPr/>
          </p:nvSpPr>
          <p:spPr>
            <a:xfrm>
              <a:off x="2800780" y="1115415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FF6400"/>
                  </a:solidFill>
                </a:rPr>
                <a:t>+18%</a:t>
              </a:r>
              <a:endParaRPr lang="hu-HU" sz="1200" b="1" u="none" dirty="0">
                <a:solidFill>
                  <a:srgbClr val="FF6400"/>
                </a:solidFill>
              </a:endParaRPr>
            </a:p>
          </p:txBody>
        </p:sp>
        <p:sp>
          <p:nvSpPr>
            <p:cNvPr id="13" name="Szövegdoboz 12"/>
            <p:cNvSpPr txBox="1"/>
            <p:nvPr/>
          </p:nvSpPr>
          <p:spPr>
            <a:xfrm>
              <a:off x="471360" y="1873595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6EBE00"/>
                  </a:solidFill>
                </a:rPr>
                <a:t>+11%</a:t>
              </a:r>
              <a:endParaRPr lang="hu-HU" sz="1200" b="1" u="none" dirty="0">
                <a:solidFill>
                  <a:srgbClr val="6EBE00"/>
                </a:solidFill>
              </a:endParaRPr>
            </a:p>
          </p:txBody>
        </p:sp>
        <p:sp>
          <p:nvSpPr>
            <p:cNvPr id="14" name="Szövegdoboz 13"/>
            <p:cNvSpPr txBox="1"/>
            <p:nvPr/>
          </p:nvSpPr>
          <p:spPr>
            <a:xfrm>
              <a:off x="342430" y="3545251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FFBE00"/>
                  </a:solidFill>
                </a:rPr>
                <a:t>+24%</a:t>
              </a:r>
              <a:endParaRPr lang="hu-HU" sz="1200" b="1" u="none" dirty="0">
                <a:solidFill>
                  <a:srgbClr val="FFBE00"/>
                </a:solidFill>
              </a:endParaRPr>
            </a:p>
          </p:txBody>
        </p:sp>
        <p:sp>
          <p:nvSpPr>
            <p:cNvPr id="15" name="Szövegdoboz 14"/>
            <p:cNvSpPr txBox="1"/>
            <p:nvPr/>
          </p:nvSpPr>
          <p:spPr>
            <a:xfrm>
              <a:off x="2931021" y="4002493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7030A0"/>
                  </a:solidFill>
                </a:rPr>
                <a:t>+58%</a:t>
              </a:r>
              <a:endParaRPr lang="hu-HU" sz="1200" b="1" u="none" dirty="0">
                <a:solidFill>
                  <a:srgbClr val="7030A0"/>
                </a:solidFill>
              </a:endParaRPr>
            </a:p>
          </p:txBody>
        </p:sp>
        <p:sp>
          <p:nvSpPr>
            <p:cNvPr id="16" name="Szövegdoboz 15"/>
            <p:cNvSpPr txBox="1"/>
            <p:nvPr/>
          </p:nvSpPr>
          <p:spPr>
            <a:xfrm>
              <a:off x="3381805" y="1734540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00B0F0"/>
                  </a:solidFill>
                </a:rPr>
                <a:t>+31%</a:t>
              </a:r>
              <a:endParaRPr lang="hu-HU" sz="1200" b="1" u="none" dirty="0">
                <a:solidFill>
                  <a:srgbClr val="00B0F0"/>
                </a:solidFill>
              </a:endParaRPr>
            </a:p>
          </p:txBody>
        </p:sp>
        <p:sp>
          <p:nvSpPr>
            <p:cNvPr id="17" name="Szövegdoboz 16"/>
            <p:cNvSpPr txBox="1"/>
            <p:nvPr/>
          </p:nvSpPr>
          <p:spPr>
            <a:xfrm>
              <a:off x="1528635" y="1216370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BE0000"/>
                  </a:solidFill>
                </a:rPr>
                <a:t>+16%</a:t>
              </a:r>
              <a:endParaRPr lang="hu-HU" sz="1200" b="1" u="none" dirty="0">
                <a:solidFill>
                  <a:srgbClr val="BE0000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9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OTC - TRENDEK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7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  <a:p>
            <a:endParaRPr lang="hu-HU" dirty="0" smtClean="0"/>
          </a:p>
        </p:txBody>
      </p:sp>
      <p:sp>
        <p:nvSpPr>
          <p:cNvPr id="6" name="Szövegdoboz 5"/>
          <p:cNvSpPr txBox="1"/>
          <p:nvPr/>
        </p:nvSpPr>
        <p:spPr>
          <a:xfrm>
            <a:off x="426651" y="3828091"/>
            <a:ext cx="40390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u="none" dirty="0" smtClean="0">
                <a:solidFill>
                  <a:srgbClr val="FF6400"/>
                </a:solidFill>
              </a:rPr>
              <a:t>Termékbevezetés</a:t>
            </a:r>
            <a:r>
              <a:rPr lang="hu-HU" sz="1600" u="none" dirty="0" smtClean="0">
                <a:solidFill>
                  <a:srgbClr val="FF6400"/>
                </a:solidFill>
              </a:rPr>
              <a:t> több mint </a:t>
            </a:r>
            <a:r>
              <a:rPr lang="hu-HU" sz="1600" b="1" u="none" dirty="0" smtClean="0">
                <a:solidFill>
                  <a:srgbClr val="FF6400"/>
                </a:solidFill>
              </a:rPr>
              <a:t>4 Mrd </a:t>
            </a:r>
            <a:r>
              <a:rPr lang="hu-HU" sz="1600" u="none" dirty="0" smtClean="0">
                <a:solidFill>
                  <a:srgbClr val="FF6400"/>
                </a:solidFill>
              </a:rPr>
              <a:t>Ft</a:t>
            </a:r>
            <a:endParaRPr lang="hu-HU" sz="1600" b="1" u="none" dirty="0">
              <a:solidFill>
                <a:srgbClr val="FF6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426651" y="5311565"/>
            <a:ext cx="5621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u="none" dirty="0" smtClean="0">
                <a:solidFill>
                  <a:srgbClr val="BE0000"/>
                </a:solidFill>
              </a:rPr>
              <a:t>Kábeltévén</a:t>
            </a:r>
            <a:r>
              <a:rPr lang="hu-HU" sz="1600" u="none" dirty="0" smtClean="0">
                <a:solidFill>
                  <a:srgbClr val="BE0000"/>
                </a:solidFill>
              </a:rPr>
              <a:t> nagyon sokat hirdetnek, majdnem minden csatornánál ők a No.1. hirdetői szektor</a:t>
            </a:r>
            <a:endParaRPr lang="hu-HU" sz="1600" b="1" u="none" dirty="0">
              <a:solidFill>
                <a:srgbClr val="BE0000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3133726" y="3828091"/>
            <a:ext cx="5791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rgbClr val="FF6400"/>
                </a:solidFill>
              </a:rPr>
              <a:t>Min. 100 milliós bevezető kampány:</a:t>
            </a:r>
          </a:p>
          <a:p>
            <a:pPr algn="r"/>
            <a:r>
              <a:rPr lang="hu-HU" sz="1600" u="none" noProof="1" smtClean="0">
                <a:solidFill>
                  <a:srgbClr val="FF6400"/>
                </a:solidFill>
              </a:rPr>
              <a:t>Lacto Protect (Sandoz), Gaviscon (Benckiser)</a:t>
            </a:r>
          </a:p>
          <a:p>
            <a:pPr algn="r"/>
            <a:r>
              <a:rPr lang="hu-HU" sz="1600" u="none" noProof="1" smtClean="0">
                <a:solidFill>
                  <a:srgbClr val="FF6400"/>
                </a:solidFill>
              </a:rPr>
              <a:t>Panangon (Richter), Varixinal (Walmark), Thermacare (Pfizer</a:t>
            </a:r>
            <a:r>
              <a:rPr lang="hu-HU" sz="1600" u="none" dirty="0" smtClean="0">
                <a:solidFill>
                  <a:srgbClr val="FF6400"/>
                </a:solidFill>
              </a:rPr>
              <a:t>)</a:t>
            </a:r>
          </a:p>
          <a:p>
            <a:pPr algn="r"/>
            <a:endParaRPr lang="hu-HU" sz="1600" b="1" u="none" dirty="0">
              <a:solidFill>
                <a:srgbClr val="FF6400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4048126" y="1968159"/>
            <a:ext cx="4781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u="none" dirty="0" smtClean="0">
                <a:solidFill>
                  <a:srgbClr val="6EBE00"/>
                </a:solidFill>
              </a:rPr>
              <a:t>De! </a:t>
            </a:r>
            <a:r>
              <a:rPr lang="hu-HU" sz="1600" u="none" dirty="0" smtClean="0">
                <a:solidFill>
                  <a:srgbClr val="6EBE00"/>
                </a:solidFill>
              </a:rPr>
              <a:t>A top 5 OTC márkából 3 fájdalomcsillapító </a:t>
            </a:r>
            <a:r>
              <a:rPr lang="hu-HU" sz="1600" u="none" noProof="1" smtClean="0">
                <a:solidFill>
                  <a:srgbClr val="6EBE00"/>
                </a:solidFill>
              </a:rPr>
              <a:t>(Algoflex, Nurofen, Advil)</a:t>
            </a:r>
            <a:r>
              <a:rPr lang="hu-HU" sz="1600" b="1" u="none" noProof="1" smtClean="0">
                <a:solidFill>
                  <a:srgbClr val="6EBE00"/>
                </a:solidFill>
              </a:rPr>
              <a:t> </a:t>
            </a:r>
          </a:p>
        </p:txBody>
      </p:sp>
      <p:sp>
        <p:nvSpPr>
          <p:cNvPr id="10" name="Szövegdoboz 9"/>
          <p:cNvSpPr txBox="1"/>
          <p:nvPr/>
        </p:nvSpPr>
        <p:spPr>
          <a:xfrm>
            <a:off x="407601" y="3281459"/>
            <a:ext cx="57550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0070C0"/>
                </a:solidFill>
              </a:rPr>
              <a:t>2010-ben voltak </a:t>
            </a:r>
            <a:r>
              <a:rPr lang="hu-HU" sz="1600" b="1" u="none" dirty="0" smtClean="0">
                <a:solidFill>
                  <a:srgbClr val="0070C0"/>
                </a:solidFill>
              </a:rPr>
              <a:t>felvásárlások</a:t>
            </a:r>
            <a:r>
              <a:rPr lang="hu-HU" sz="1600" u="none" dirty="0" smtClean="0">
                <a:solidFill>
                  <a:srgbClr val="0070C0"/>
                </a:solidFill>
              </a:rPr>
              <a:t>, hatásuk idén érezhető 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426651" y="2453359"/>
            <a:ext cx="4678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/>
              <a:t>Hirdetői szempontból </a:t>
            </a:r>
            <a:r>
              <a:rPr lang="hu-HU" sz="1600" b="1" u="none" dirty="0" smtClean="0"/>
              <a:t>koncentrált </a:t>
            </a:r>
            <a:r>
              <a:rPr lang="hu-HU" sz="1600" u="none" dirty="0" smtClean="0"/>
              <a:t>piac:</a:t>
            </a:r>
          </a:p>
          <a:p>
            <a:r>
              <a:rPr lang="hu-HU" sz="1600" u="none" dirty="0" smtClean="0"/>
              <a:t>Bayer 15%, top </a:t>
            </a:r>
            <a:r>
              <a:rPr lang="hu-HU" sz="1600" b="1" u="none" dirty="0" smtClean="0"/>
              <a:t>10 hirdetőtől </a:t>
            </a:r>
            <a:r>
              <a:rPr lang="hu-HU" sz="1600" u="none" dirty="0" smtClean="0"/>
              <a:t>a költés </a:t>
            </a:r>
            <a:r>
              <a:rPr lang="hu-HU" sz="1600" b="1" u="none" dirty="0" smtClean="0"/>
              <a:t>2/3</a:t>
            </a:r>
            <a:r>
              <a:rPr lang="hu-HU" sz="1600" u="none" dirty="0" smtClean="0"/>
              <a:t>-a </a:t>
            </a:r>
          </a:p>
        </p:txBody>
      </p:sp>
      <p:sp>
        <p:nvSpPr>
          <p:cNvPr id="13" name="Szövegdoboz 12"/>
          <p:cNvSpPr txBox="1"/>
          <p:nvPr/>
        </p:nvSpPr>
        <p:spPr>
          <a:xfrm>
            <a:off x="426651" y="1691934"/>
            <a:ext cx="5364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u="none" dirty="0" smtClean="0">
                <a:solidFill>
                  <a:srgbClr val="6EBE00"/>
                </a:solidFill>
              </a:rPr>
              <a:t>Vitaminok </a:t>
            </a:r>
            <a:r>
              <a:rPr lang="hu-HU" sz="1600" u="none" dirty="0" smtClean="0">
                <a:solidFill>
                  <a:srgbClr val="6EBE00"/>
                </a:solidFill>
              </a:rPr>
              <a:t>átvették a vezetést a fájdalomcsillapítóktól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5400675" y="4806740"/>
            <a:ext cx="33718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rgbClr val="BE0000"/>
                </a:solidFill>
              </a:rPr>
              <a:t>Részesedésük a reklámidőből:</a:t>
            </a:r>
          </a:p>
          <a:p>
            <a:pPr algn="r"/>
            <a:r>
              <a:rPr lang="hu-HU" sz="1600" u="none" dirty="0" smtClean="0">
                <a:solidFill>
                  <a:srgbClr val="BE0000"/>
                </a:solidFill>
              </a:rPr>
              <a:t>m1   35%</a:t>
            </a:r>
          </a:p>
          <a:p>
            <a:pPr algn="r"/>
            <a:r>
              <a:rPr lang="hu-HU" sz="1600" u="none" dirty="0" smtClean="0">
                <a:solidFill>
                  <a:srgbClr val="BE0000"/>
                </a:solidFill>
              </a:rPr>
              <a:t>Universal Channel   31%</a:t>
            </a:r>
          </a:p>
          <a:p>
            <a:pPr algn="r"/>
            <a:r>
              <a:rPr lang="hu-HU" sz="1600" u="none" dirty="0" smtClean="0">
                <a:solidFill>
                  <a:srgbClr val="BE0000"/>
                </a:solidFill>
              </a:rPr>
              <a:t>Duna Tv   28%</a:t>
            </a:r>
          </a:p>
          <a:p>
            <a:pPr algn="r"/>
            <a:r>
              <a:rPr lang="hu-HU" sz="1600" u="none" dirty="0" smtClean="0">
                <a:solidFill>
                  <a:srgbClr val="BE0000"/>
                </a:solidFill>
              </a:rPr>
              <a:t>Tv2   21%</a:t>
            </a:r>
          </a:p>
          <a:p>
            <a:pPr algn="r"/>
            <a:r>
              <a:rPr lang="hu-HU" sz="1600" u="none" dirty="0" smtClean="0">
                <a:solidFill>
                  <a:srgbClr val="BE0000"/>
                </a:solidFill>
              </a:rPr>
              <a:t>RTL   17%</a:t>
            </a:r>
          </a:p>
        </p:txBody>
      </p:sp>
      <p:sp>
        <p:nvSpPr>
          <p:cNvPr id="15" name="Szövegdoboz 14"/>
          <p:cNvSpPr txBox="1"/>
          <p:nvPr/>
        </p:nvSpPr>
        <p:spPr>
          <a:xfrm>
            <a:off x="4649029" y="2824259"/>
            <a:ext cx="4304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noProof="1" smtClean="0">
                <a:solidFill>
                  <a:srgbClr val="0070C0"/>
                </a:solidFill>
              </a:rPr>
              <a:t>Reckitt Benckiser + SSL </a:t>
            </a:r>
            <a:r>
              <a:rPr lang="hu-HU" sz="1600" b="1" u="none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</a:t>
            </a:r>
            <a:r>
              <a:rPr lang="hu-HU" sz="1600" u="none" noProof="1" smtClean="0">
                <a:solidFill>
                  <a:srgbClr val="0070C0"/>
                </a:solidFill>
              </a:rPr>
              <a:t>RB</a:t>
            </a:r>
            <a:r>
              <a:rPr lang="hu-HU" sz="1600" b="1" u="none" noProof="1" smtClean="0">
                <a:solidFill>
                  <a:srgbClr val="0070C0"/>
                </a:solidFill>
              </a:rPr>
              <a:t> </a:t>
            </a:r>
            <a:r>
              <a:rPr lang="hu-HU" sz="1600" u="none" noProof="1" smtClean="0">
                <a:solidFill>
                  <a:srgbClr val="0070C0"/>
                </a:solidFill>
              </a:rPr>
              <a:t>költése</a:t>
            </a:r>
            <a:r>
              <a:rPr lang="hu-HU" sz="1600" b="1" u="none" noProof="1" smtClean="0">
                <a:solidFill>
                  <a:srgbClr val="0070C0"/>
                </a:solidFill>
              </a:rPr>
              <a:t> 2x</a:t>
            </a:r>
          </a:p>
          <a:p>
            <a:pPr algn="r"/>
            <a:r>
              <a:rPr lang="hu-HU" sz="1600" u="none" noProof="1" smtClean="0">
                <a:solidFill>
                  <a:srgbClr val="0070C0"/>
                </a:solidFill>
              </a:rPr>
              <a:t>Pfizer + Wyeth </a:t>
            </a:r>
            <a:r>
              <a:rPr lang="hu-HU" sz="1600" b="1" u="none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</a:t>
            </a:r>
            <a:r>
              <a:rPr lang="hu-HU" sz="1600" u="none" noProof="1" smtClean="0">
                <a:solidFill>
                  <a:srgbClr val="0070C0"/>
                </a:solidFill>
              </a:rPr>
              <a:t>Pfizer </a:t>
            </a:r>
            <a:r>
              <a:rPr lang="hu-HU" sz="1600" b="1" u="none" noProof="1" smtClean="0">
                <a:solidFill>
                  <a:srgbClr val="0070C0"/>
                </a:solidFill>
              </a:rPr>
              <a:t>+58%</a:t>
            </a:r>
            <a:endParaRPr lang="hu-HU" sz="1600" u="none" noProof="1" smtClean="0">
              <a:solidFill>
                <a:srgbClr val="0070C0"/>
              </a:solidFill>
            </a:endParaRPr>
          </a:p>
        </p:txBody>
      </p:sp>
      <p:sp>
        <p:nvSpPr>
          <p:cNvPr id="20" name="Szövegdoboz 19"/>
          <p:cNvSpPr txBox="1"/>
          <p:nvPr/>
        </p:nvSpPr>
        <p:spPr>
          <a:xfrm>
            <a:off x="426651" y="4487824"/>
            <a:ext cx="24498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err="1" smtClean="0">
                <a:solidFill>
                  <a:schemeClr val="tx2">
                    <a:lumMod val="50000"/>
                  </a:schemeClr>
                </a:solidFill>
              </a:rPr>
              <a:t>Pre-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 és </a:t>
            </a:r>
            <a:r>
              <a:rPr lang="hu-HU" sz="1600" u="none" dirty="0" err="1" smtClean="0">
                <a:solidFill>
                  <a:schemeClr val="tx2">
                    <a:lumMod val="50000"/>
                  </a:schemeClr>
                </a:solidFill>
              </a:rPr>
              <a:t>probiotikumok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3x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hu-HU" sz="1600" b="1" u="none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1" name="Szövegdoboz 20"/>
          <p:cNvSpPr txBox="1"/>
          <p:nvPr/>
        </p:nvSpPr>
        <p:spPr>
          <a:xfrm>
            <a:off x="426651" y="4830724"/>
            <a:ext cx="37147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Vérkeringést javító készítmény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+58% </a:t>
            </a:r>
          </a:p>
        </p:txBody>
      </p:sp>
      <p:sp>
        <p:nvSpPr>
          <p:cNvPr id="22" name="Szövegdoboz 21"/>
          <p:cNvSpPr txBox="1"/>
          <p:nvPr/>
        </p:nvSpPr>
        <p:spPr>
          <a:xfrm>
            <a:off x="3112701" y="5919884"/>
            <a:ext cx="34023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0070C0"/>
                </a:solidFill>
              </a:rPr>
              <a:t>Köztér +8%, magazin +23% </a:t>
            </a:r>
          </a:p>
        </p:txBody>
      </p:sp>
    </p:spTree>
    <p:extLst>
      <p:ext uri="{BB962C8B-B14F-4D97-AF65-F5344CB8AC3E}">
        <p14:creationId xmlns:p14="http://schemas.microsoft.com/office/powerpoint/2010/main" val="22401704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/>
              <a:t>PÉNZINTÉZETEK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8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</p:txBody>
      </p:sp>
      <p:graphicFrame>
        <p:nvGraphicFramePr>
          <p:cNvPr id="6" name="Diagra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8286689"/>
              </p:ext>
            </p:extLst>
          </p:nvPr>
        </p:nvGraphicFramePr>
        <p:xfrm>
          <a:off x="0" y="1339758"/>
          <a:ext cx="4648200" cy="2881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" name="Tábláza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036274"/>
              </p:ext>
            </p:extLst>
          </p:nvPr>
        </p:nvGraphicFramePr>
        <p:xfrm>
          <a:off x="4253026" y="1531089"/>
          <a:ext cx="4455040" cy="258434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88158"/>
                <a:gridCol w="288158"/>
                <a:gridCol w="1895316"/>
                <a:gridCol w="732335"/>
                <a:gridCol w="661137"/>
                <a:gridCol w="589936"/>
              </a:tblGrid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2010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>
                          <a:effectLst/>
                        </a:rPr>
                        <a:t>2011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1" u="none" strike="noStrike" dirty="0" smtClean="0">
                          <a:effectLst/>
                        </a:rPr>
                        <a:t>TOP 10 SZEGMENS</a:t>
                      </a:r>
                      <a:endParaRPr lang="hu-HU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2011.jan-okt.</a:t>
                      </a:r>
                    </a:p>
                    <a:p>
                      <a:pPr algn="ctr" fontAlgn="b"/>
                      <a:r>
                        <a:rPr lang="hu-H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(ezer Ft)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2011/2010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>
                          <a:effectLst/>
                        </a:rPr>
                        <a:t>2011/2008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2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1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 smtClean="0">
                          <a:effectLst/>
                        </a:rPr>
                        <a:t>SZEMÉLYI KÖLCSÖN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     9 611 528    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25%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13%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1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2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BETÉT, LEKÖTÉS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     9 484 005    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9%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40%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3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3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LAKÁSHITEL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     4 380 500    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-29%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-3%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5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4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FOLYÓSZÁMLA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     3 720 101    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60%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189%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4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5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BANK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     2 942 415    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-2%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-67%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10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6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HITELKÁRTYA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     2 227 787    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158%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59%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9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7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BANKKÁRTYA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     1 429 822    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-4%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27%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6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8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SZABAD </a:t>
                      </a:r>
                      <a:r>
                        <a:rPr lang="hu-HU" sz="800" u="none" strike="noStrike" dirty="0" smtClean="0">
                          <a:effectLst/>
                        </a:rPr>
                        <a:t>FELHASZN. </a:t>
                      </a:r>
                      <a:r>
                        <a:rPr lang="hu-HU" sz="800" u="none" strike="noStrike" dirty="0">
                          <a:effectLst/>
                        </a:rPr>
                        <a:t>JELZÁLOGHITEL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     1 139 952    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-44%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-84%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8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9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>
                          <a:effectLst/>
                        </a:rPr>
                        <a:t>BEFEKTETÉSI ALAP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     1 089 483    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-41%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-15%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>
                          <a:effectLst/>
                        </a:rPr>
                        <a:t>7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10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u="none" strike="noStrike" dirty="0" smtClean="0">
                          <a:effectLst/>
                        </a:rPr>
                        <a:t>VÁLLALATI BANKI SZOLG.</a:t>
                      </a:r>
                      <a:endParaRPr lang="hu-HU" sz="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        998 946    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-48%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u="none" strike="noStrike" dirty="0">
                          <a:effectLst/>
                        </a:rPr>
                        <a:t>-64%</a:t>
                      </a:r>
                      <a:endParaRPr lang="hu-HU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4" name="Szövegdoboz 3"/>
          <p:cNvSpPr txBox="1"/>
          <p:nvPr/>
        </p:nvSpPr>
        <p:spPr>
          <a:xfrm>
            <a:off x="8660202" y="3857465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7030A0"/>
                </a:solidFill>
              </a:rPr>
              <a:t>▼</a:t>
            </a:r>
            <a:endParaRPr lang="hu-HU" sz="1400" u="none" dirty="0">
              <a:solidFill>
                <a:srgbClr val="7030A0"/>
              </a:solidFill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8660202" y="2452639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FF0066"/>
                </a:solidFill>
              </a:rPr>
              <a:t>▲</a:t>
            </a:r>
            <a:endParaRPr lang="hu-HU" sz="1400" u="none" dirty="0">
              <a:solidFill>
                <a:srgbClr val="FF0066"/>
              </a:solidFill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8660202" y="2922341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FF0066"/>
                </a:solidFill>
              </a:rPr>
              <a:t>▲</a:t>
            </a:r>
            <a:endParaRPr lang="hu-HU" sz="1400" u="none" dirty="0">
              <a:solidFill>
                <a:srgbClr val="FF0066"/>
              </a:solidFill>
            </a:endParaRPr>
          </a:p>
        </p:txBody>
      </p:sp>
      <p:sp>
        <p:nvSpPr>
          <p:cNvPr id="15" name="Szövegdoboz 14"/>
          <p:cNvSpPr txBox="1"/>
          <p:nvPr/>
        </p:nvSpPr>
        <p:spPr>
          <a:xfrm>
            <a:off x="8660202" y="2712691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7030A0"/>
                </a:solidFill>
              </a:rPr>
              <a:t>▼</a:t>
            </a:r>
            <a:endParaRPr lang="hu-HU" sz="1400" u="none" dirty="0">
              <a:solidFill>
                <a:srgbClr val="7030A0"/>
              </a:solidFill>
            </a:endParaRPr>
          </a:p>
        </p:txBody>
      </p:sp>
      <p:sp>
        <p:nvSpPr>
          <p:cNvPr id="16" name="Szövegdoboz 15"/>
          <p:cNvSpPr txBox="1"/>
          <p:nvPr/>
        </p:nvSpPr>
        <p:spPr>
          <a:xfrm>
            <a:off x="8660202" y="3409206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7030A0"/>
                </a:solidFill>
              </a:rPr>
              <a:t>▼</a:t>
            </a:r>
            <a:endParaRPr lang="hu-HU" sz="1400" u="none" dirty="0">
              <a:solidFill>
                <a:srgbClr val="7030A0"/>
              </a:solidFill>
            </a:endParaRPr>
          </a:p>
        </p:txBody>
      </p:sp>
      <p:sp>
        <p:nvSpPr>
          <p:cNvPr id="18" name="Szövegdoboz 17"/>
          <p:cNvSpPr txBox="1"/>
          <p:nvPr/>
        </p:nvSpPr>
        <p:spPr>
          <a:xfrm>
            <a:off x="8660202" y="1778136"/>
            <a:ext cx="2445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u="none" dirty="0" smtClean="0">
                <a:solidFill>
                  <a:srgbClr val="FF0066"/>
                </a:solidFill>
              </a:rPr>
              <a:t>▲</a:t>
            </a:r>
            <a:endParaRPr lang="hu-HU" sz="1400" u="none" dirty="0">
              <a:solidFill>
                <a:srgbClr val="FF0066"/>
              </a:solidFill>
            </a:endParaRPr>
          </a:p>
        </p:txBody>
      </p:sp>
      <p:graphicFrame>
        <p:nvGraphicFramePr>
          <p:cNvPr id="21" name="Diagram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0626064"/>
              </p:ext>
            </p:extLst>
          </p:nvPr>
        </p:nvGraphicFramePr>
        <p:xfrm>
          <a:off x="594759" y="4581857"/>
          <a:ext cx="8101992" cy="16097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5519407" y="4880292"/>
            <a:ext cx="11164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717171"/>
                </a:solidFill>
              </a:rPr>
              <a:t>48,2 Mrd Ft</a:t>
            </a:r>
            <a:endParaRPr lang="hu-HU" sz="1200" b="1" u="none" dirty="0">
              <a:solidFill>
                <a:srgbClr val="717171"/>
              </a:solidFill>
            </a:endParaRPr>
          </a:p>
        </p:txBody>
      </p:sp>
      <p:sp>
        <p:nvSpPr>
          <p:cNvPr id="23" name="Szövegdoboz 22"/>
          <p:cNvSpPr txBox="1"/>
          <p:nvPr/>
        </p:nvSpPr>
        <p:spPr>
          <a:xfrm>
            <a:off x="4586182" y="5423164"/>
            <a:ext cx="11164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717171"/>
                </a:solidFill>
              </a:rPr>
              <a:t>37,7 Mrd Ft</a:t>
            </a:r>
            <a:endParaRPr lang="hu-HU" sz="1200" b="1" u="none" dirty="0">
              <a:solidFill>
                <a:srgbClr val="717171"/>
              </a:solidFill>
            </a:endParaRPr>
          </a:p>
        </p:txBody>
      </p:sp>
      <p:grpSp>
        <p:nvGrpSpPr>
          <p:cNvPr id="24" name="Csoportba foglalás 23"/>
          <p:cNvGrpSpPr/>
          <p:nvPr/>
        </p:nvGrpSpPr>
        <p:grpSpPr>
          <a:xfrm>
            <a:off x="828205" y="1392601"/>
            <a:ext cx="3286595" cy="2677299"/>
            <a:chOff x="828205" y="1392601"/>
            <a:chExt cx="3286595" cy="2677299"/>
          </a:xfrm>
        </p:grpSpPr>
        <p:sp>
          <p:nvSpPr>
            <p:cNvPr id="17" name="Szövegdoboz 16"/>
            <p:cNvSpPr txBox="1"/>
            <p:nvPr/>
          </p:nvSpPr>
          <p:spPr>
            <a:xfrm>
              <a:off x="828205" y="3792901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FFBE00"/>
                  </a:solidFill>
                </a:rPr>
                <a:t>0%</a:t>
              </a:r>
              <a:endParaRPr lang="hu-HU" sz="1200" b="1" u="none" dirty="0">
                <a:solidFill>
                  <a:srgbClr val="FFBE00"/>
                </a:solidFill>
              </a:endParaRPr>
            </a:p>
          </p:txBody>
        </p:sp>
        <p:sp>
          <p:nvSpPr>
            <p:cNvPr id="19" name="Szövegdoboz 18"/>
            <p:cNvSpPr txBox="1"/>
            <p:nvPr/>
          </p:nvSpPr>
          <p:spPr>
            <a:xfrm>
              <a:off x="2857030" y="1392601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FF6400"/>
                  </a:solidFill>
                </a:rPr>
                <a:t>-15%</a:t>
              </a:r>
              <a:endParaRPr lang="hu-HU" sz="1200" b="1" u="none" dirty="0">
                <a:solidFill>
                  <a:srgbClr val="FF6400"/>
                </a:solidFill>
              </a:endParaRPr>
            </a:p>
          </p:txBody>
        </p:sp>
        <p:sp>
          <p:nvSpPr>
            <p:cNvPr id="20" name="Szövegdoboz 19"/>
            <p:cNvSpPr txBox="1"/>
            <p:nvPr/>
          </p:nvSpPr>
          <p:spPr>
            <a:xfrm>
              <a:off x="3266605" y="2021251"/>
              <a:ext cx="6060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989898"/>
                  </a:solidFill>
                </a:rPr>
                <a:t>+21%</a:t>
              </a:r>
              <a:endParaRPr lang="hu-HU" sz="1200" b="1" u="none" dirty="0">
                <a:solidFill>
                  <a:srgbClr val="989898"/>
                </a:solidFill>
              </a:endParaRPr>
            </a:p>
          </p:txBody>
        </p:sp>
        <p:sp>
          <p:nvSpPr>
            <p:cNvPr id="22" name="Szövegdoboz 21"/>
            <p:cNvSpPr txBox="1"/>
            <p:nvPr/>
          </p:nvSpPr>
          <p:spPr>
            <a:xfrm>
              <a:off x="3399955" y="3383326"/>
              <a:ext cx="71484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b="1" u="none" dirty="0" smtClean="0">
                  <a:solidFill>
                    <a:srgbClr val="6EBE00"/>
                  </a:solidFill>
                </a:rPr>
                <a:t>+234%</a:t>
              </a:r>
              <a:endParaRPr lang="hu-HU" sz="1200" b="1" u="none" dirty="0">
                <a:solidFill>
                  <a:srgbClr val="6EBE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67184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4" grpId="0"/>
      <p:bldP spid="13" grpId="0"/>
      <p:bldP spid="14" grpId="0"/>
      <p:bldP spid="15" grpId="0"/>
      <p:bldP spid="16" grpId="0"/>
      <p:bldP spid="18" grpId="0"/>
      <p:bldGraphic spid="21" grpId="0">
        <p:bldAsOne/>
      </p:bldGraphic>
      <p:bldP spid="5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PÉNZINTÉZETEK - TRENDEK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9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  <a:p>
            <a:endParaRPr lang="hu-HU" dirty="0" smtClean="0"/>
          </a:p>
        </p:txBody>
      </p:sp>
      <p:sp>
        <p:nvSpPr>
          <p:cNvPr id="3" name="Szövegdoboz 2"/>
          <p:cNvSpPr txBox="1"/>
          <p:nvPr/>
        </p:nvSpPr>
        <p:spPr>
          <a:xfrm>
            <a:off x="5295487" y="2687384"/>
            <a:ext cx="31153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b="1" u="none" dirty="0" smtClean="0">
                <a:solidFill>
                  <a:srgbClr val="FF6400"/>
                </a:solidFill>
              </a:rPr>
              <a:t>Lakáshitel </a:t>
            </a:r>
            <a:r>
              <a:rPr lang="hu-HU" sz="1600" u="none" dirty="0" smtClean="0">
                <a:solidFill>
                  <a:srgbClr val="FF6400"/>
                </a:solidFill>
              </a:rPr>
              <a:t>októberben </a:t>
            </a:r>
            <a:r>
              <a:rPr lang="hu-HU" sz="1600" b="1" u="none" dirty="0" smtClean="0">
                <a:solidFill>
                  <a:srgbClr val="FF6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↓</a:t>
            </a:r>
            <a:endParaRPr lang="hu-HU" sz="1600" b="1" u="none" dirty="0">
              <a:solidFill>
                <a:srgbClr val="FF64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588577" y="4835315"/>
            <a:ext cx="4040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BE0000"/>
                </a:solidFill>
              </a:rPr>
              <a:t>Nyugdíjbiztosítás </a:t>
            </a:r>
            <a:r>
              <a:rPr lang="hu-HU" sz="1600" b="1" u="none" dirty="0" smtClean="0">
                <a:solidFill>
                  <a:srgbClr val="BE0000"/>
                </a:solidFill>
              </a:rPr>
              <a:t>0</a:t>
            </a:r>
            <a:r>
              <a:rPr lang="hu-HU" sz="1600" u="none" dirty="0" smtClean="0">
                <a:solidFill>
                  <a:srgbClr val="BE0000"/>
                </a:solidFill>
              </a:rPr>
              <a:t> </a:t>
            </a:r>
            <a:r>
              <a:rPr lang="hu-HU" sz="1600" b="1" u="none" dirty="0" smtClean="0">
                <a:solidFill>
                  <a:srgbClr val="B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 </a:t>
            </a:r>
            <a:r>
              <a:rPr lang="hu-HU" sz="1600" b="1" u="none" dirty="0" smtClean="0">
                <a:solidFill>
                  <a:srgbClr val="BE0000"/>
                </a:solidFill>
              </a:rPr>
              <a:t>1Mrd</a:t>
            </a:r>
            <a:endParaRPr lang="hu-HU" sz="1600" b="1" u="none" dirty="0">
              <a:solidFill>
                <a:srgbClr val="BE0000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5742053" y="3018466"/>
            <a:ext cx="2668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rgbClr val="FF6400"/>
                </a:solidFill>
              </a:rPr>
              <a:t>Lakástakarékpénztár </a:t>
            </a:r>
            <a:r>
              <a:rPr lang="hu-HU" sz="1600" b="1" u="none" dirty="0" smtClean="0">
                <a:solidFill>
                  <a:srgbClr val="FF6400"/>
                </a:solidFill>
              </a:rPr>
              <a:t>3,5x</a:t>
            </a:r>
            <a:endParaRPr lang="hu-HU" sz="1600" b="1" u="none" dirty="0">
              <a:solidFill>
                <a:srgbClr val="FF6400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4152502" y="1558584"/>
            <a:ext cx="4226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rgbClr val="6EBE00"/>
                </a:solidFill>
              </a:rPr>
              <a:t>Személyi kölcsön </a:t>
            </a:r>
            <a:r>
              <a:rPr lang="hu-HU" sz="1600" b="1" u="none" dirty="0" smtClean="0">
                <a:solidFill>
                  <a:srgbClr val="6EBE00"/>
                </a:solidFill>
              </a:rPr>
              <a:t>No.1</a:t>
            </a:r>
            <a:r>
              <a:rPr lang="hu-HU" sz="1600" u="none" dirty="0" smtClean="0">
                <a:solidFill>
                  <a:srgbClr val="6EBE00"/>
                </a:solidFill>
              </a:rPr>
              <a:t> , két éve </a:t>
            </a:r>
            <a:r>
              <a:rPr lang="hu-HU" sz="1600" b="1" u="none" dirty="0" smtClean="0">
                <a:solidFill>
                  <a:srgbClr val="6EB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↑ </a:t>
            </a:r>
            <a:r>
              <a:rPr lang="hu-HU" sz="1600" b="1" u="none" dirty="0" smtClean="0">
                <a:solidFill>
                  <a:srgbClr val="6EBE00"/>
                </a:solidFill>
              </a:rPr>
              <a:t>+35-25% 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617152" y="2624234"/>
            <a:ext cx="19581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0070C0"/>
                </a:solidFill>
              </a:rPr>
              <a:t>Folyószámla </a:t>
            </a:r>
            <a:r>
              <a:rPr lang="hu-HU" sz="1600" b="1" u="none" dirty="0" smtClean="0">
                <a:solidFill>
                  <a:srgbClr val="0070C0"/>
                </a:solidFill>
              </a:rPr>
              <a:t>+60%</a:t>
            </a:r>
            <a:r>
              <a:rPr lang="hu-HU" sz="1600" u="none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4" name="Szövegdoboz 13"/>
          <p:cNvSpPr txBox="1"/>
          <p:nvPr/>
        </p:nvSpPr>
        <p:spPr>
          <a:xfrm>
            <a:off x="4655774" y="1908879"/>
            <a:ext cx="37231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rgbClr val="6EBE00"/>
                </a:solidFill>
              </a:rPr>
              <a:t>Hitelkártya </a:t>
            </a:r>
            <a:r>
              <a:rPr lang="hu-HU" sz="1600" b="1" u="none" dirty="0" smtClean="0">
                <a:solidFill>
                  <a:srgbClr val="6EBE00"/>
                </a:solidFill>
              </a:rPr>
              <a:t>2,6x</a:t>
            </a:r>
            <a:endParaRPr lang="hu-HU" sz="1600" u="none" dirty="0" smtClean="0">
              <a:solidFill>
                <a:srgbClr val="6EBE00"/>
              </a:solidFill>
            </a:endParaRPr>
          </a:p>
        </p:txBody>
      </p:sp>
      <p:sp>
        <p:nvSpPr>
          <p:cNvPr id="15" name="Szövegdoboz 14"/>
          <p:cNvSpPr txBox="1"/>
          <p:nvPr/>
        </p:nvSpPr>
        <p:spPr>
          <a:xfrm>
            <a:off x="617152" y="2158084"/>
            <a:ext cx="46783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/>
              <a:t>Bank image </a:t>
            </a:r>
            <a:r>
              <a:rPr lang="hu-HU" sz="1600" b="1" u="none" dirty="0" smtClean="0"/>
              <a:t>2008-as szint 1/3-a</a:t>
            </a:r>
            <a:r>
              <a:rPr lang="hu-HU" sz="1600" u="none" dirty="0" smtClean="0"/>
              <a:t>, stagnál </a:t>
            </a:r>
          </a:p>
        </p:txBody>
      </p:sp>
      <p:sp>
        <p:nvSpPr>
          <p:cNvPr id="16" name="Szövegdoboz 15"/>
          <p:cNvSpPr txBox="1"/>
          <p:nvPr/>
        </p:nvSpPr>
        <p:spPr>
          <a:xfrm>
            <a:off x="617152" y="1558584"/>
            <a:ext cx="3113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6EBE00"/>
                </a:solidFill>
              </a:rPr>
              <a:t>Kölcsön, hitel </a:t>
            </a:r>
            <a:r>
              <a:rPr lang="hu-HU" sz="1600" b="1" u="none" dirty="0" smtClean="0">
                <a:solidFill>
                  <a:srgbClr val="6EBE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&gt;&gt;</a:t>
            </a:r>
            <a:r>
              <a:rPr lang="hu-HU" sz="1600" u="none" dirty="0" smtClean="0">
                <a:solidFill>
                  <a:srgbClr val="6EBE00"/>
                </a:solidFill>
              </a:rPr>
              <a:t> megtakarítás</a:t>
            </a:r>
          </a:p>
          <a:p>
            <a:r>
              <a:rPr lang="hu-HU" sz="1600" u="none" dirty="0" smtClean="0">
                <a:solidFill>
                  <a:srgbClr val="6EBE00"/>
                </a:solidFill>
              </a:rPr>
              <a:t>        (46 %)              (28%)</a:t>
            </a:r>
          </a:p>
        </p:txBody>
      </p:sp>
      <p:sp>
        <p:nvSpPr>
          <p:cNvPr id="18" name="Szövegdoboz 17"/>
          <p:cNvSpPr txBox="1"/>
          <p:nvPr/>
        </p:nvSpPr>
        <p:spPr>
          <a:xfrm>
            <a:off x="5270453" y="4082512"/>
            <a:ext cx="27892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rgbClr val="BE0000"/>
                </a:solidFill>
              </a:rPr>
              <a:t>Adósságrendező hitel </a:t>
            </a:r>
            <a:r>
              <a:rPr lang="hu-HU" sz="1600" b="1" u="none" dirty="0" smtClean="0">
                <a:solidFill>
                  <a:srgbClr val="B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hu-HU" sz="1600" u="none" dirty="0" smtClean="0">
              <a:solidFill>
                <a:srgbClr val="BE0000"/>
              </a:solidFill>
            </a:endParaRPr>
          </a:p>
        </p:txBody>
      </p:sp>
      <p:sp>
        <p:nvSpPr>
          <p:cNvPr id="20" name="Szövegdoboz 19"/>
          <p:cNvSpPr txBox="1"/>
          <p:nvPr/>
        </p:nvSpPr>
        <p:spPr>
          <a:xfrm>
            <a:off x="2610680" y="2624234"/>
            <a:ext cx="2828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600" b="1" u="none" dirty="0" smtClean="0">
                <a:solidFill>
                  <a:srgbClr val="0070C0"/>
                </a:solidFill>
              </a:rPr>
              <a:t>0Ft</a:t>
            </a:r>
            <a:r>
              <a:rPr lang="hu-HU" sz="1600" u="none" dirty="0" smtClean="0">
                <a:solidFill>
                  <a:srgbClr val="0070C0"/>
                </a:solidFill>
              </a:rPr>
              <a:t>, ajándék, visszatérítés,</a:t>
            </a:r>
          </a:p>
          <a:p>
            <a:pPr algn="ctr"/>
            <a:r>
              <a:rPr lang="hu-HU" sz="1600" u="none" dirty="0" smtClean="0">
                <a:solidFill>
                  <a:srgbClr val="0070C0"/>
                </a:solidFill>
              </a:rPr>
              <a:t>pontgyűjtés (FMCG)</a:t>
            </a:r>
          </a:p>
        </p:txBody>
      </p:sp>
      <p:sp>
        <p:nvSpPr>
          <p:cNvPr id="22" name="Szövegdoboz 21"/>
          <p:cNvSpPr txBox="1"/>
          <p:nvPr/>
        </p:nvSpPr>
        <p:spPr>
          <a:xfrm>
            <a:off x="568468" y="3418114"/>
            <a:ext cx="2505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OTP Bank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No.1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+17%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23" name="Szövegdoboz 22"/>
          <p:cNvSpPr txBox="1"/>
          <p:nvPr/>
        </p:nvSpPr>
        <p:spPr>
          <a:xfrm>
            <a:off x="2052631" y="3834165"/>
            <a:ext cx="31224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CIB Bank </a:t>
            </a:r>
            <a:r>
              <a:rPr lang="hu-HU" sz="1600" b="1" u="none" dirty="0">
                <a:solidFill>
                  <a:schemeClr val="tx2">
                    <a:lumMod val="50000"/>
                  </a:schemeClr>
                </a:solidFill>
              </a:rPr>
              <a:t>2008-as szint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1/5-e </a:t>
            </a:r>
          </a:p>
        </p:txBody>
      </p:sp>
      <p:sp>
        <p:nvSpPr>
          <p:cNvPr id="24" name="Szövegdoboz 23"/>
          <p:cNvSpPr txBox="1"/>
          <p:nvPr/>
        </p:nvSpPr>
        <p:spPr>
          <a:xfrm>
            <a:off x="568468" y="3833150"/>
            <a:ext cx="22753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Cofidis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8x</a:t>
            </a:r>
            <a:endParaRPr lang="hu-HU" sz="1600" b="1" u="none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5" name="Szövegdoboz 24"/>
          <p:cNvSpPr txBox="1"/>
          <p:nvPr/>
        </p:nvSpPr>
        <p:spPr>
          <a:xfrm>
            <a:off x="588577" y="5259349"/>
            <a:ext cx="54456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ING Biztosító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No.1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, 2010-ben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3,5x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, idén stagnál </a:t>
            </a:r>
            <a:endParaRPr lang="hu-HU" sz="1600" b="1" u="none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1828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  <p:bldP spid="12" grpId="0"/>
      <p:bldP spid="14" grpId="0"/>
      <p:bldP spid="15" grpId="0"/>
      <p:bldP spid="16" grpId="0"/>
      <p:bldP spid="18" grpId="0"/>
      <p:bldP spid="20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Diagram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3936731"/>
              </p:ext>
            </p:extLst>
          </p:nvPr>
        </p:nvGraphicFramePr>
        <p:xfrm>
          <a:off x="190500" y="1447801"/>
          <a:ext cx="4717311" cy="2969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TÁVKÖZLÉS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10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</p:txBody>
      </p:sp>
      <p:graphicFrame>
        <p:nvGraphicFramePr>
          <p:cNvPr id="2" name="Tábláza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020374"/>
              </p:ext>
            </p:extLst>
          </p:nvPr>
        </p:nvGraphicFramePr>
        <p:xfrm>
          <a:off x="4253026" y="1388214"/>
          <a:ext cx="4395675" cy="258434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27714"/>
                <a:gridCol w="327714"/>
                <a:gridCol w="2044796"/>
                <a:gridCol w="943558"/>
                <a:gridCol w="751893"/>
              </a:tblGrid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2010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>
                          <a:effectLst/>
                        </a:rPr>
                        <a:t>2011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1" u="none" strike="noStrike" dirty="0" smtClean="0">
                          <a:effectLst/>
                        </a:rPr>
                        <a:t>TOP 10 HIRDETŐ</a:t>
                      </a:r>
                      <a:endParaRPr lang="hu-HU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2011.jan-okt.</a:t>
                      </a:r>
                    </a:p>
                    <a:p>
                      <a:pPr algn="ctr" fontAlgn="b"/>
                      <a:r>
                        <a:rPr lang="hu-H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(ezer Ft)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1" u="none" strike="noStrike" dirty="0" smtClean="0">
                          <a:effectLst/>
                        </a:rPr>
                        <a:t>2011/2010</a:t>
                      </a:r>
                    </a:p>
                  </a:txBody>
                  <a:tcPr marL="9525" marR="9525" marT="9525" marB="0" anchor="ctr">
                    <a:solidFill>
                      <a:srgbClr val="FFBE00"/>
                    </a:solidFill>
                  </a:tcPr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 smtClean="0">
                          <a:effectLst/>
                          <a:latin typeface="+mn-lt"/>
                        </a:rPr>
                        <a:t>TELENOR</a:t>
                      </a:r>
                      <a:endParaRPr lang="hu-HU" sz="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smtClean="0">
                          <a:effectLst/>
                          <a:latin typeface="+mn-lt"/>
                        </a:rPr>
                        <a:t>7 483 767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0%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 smtClean="0">
                          <a:effectLst/>
                          <a:latin typeface="+mn-lt"/>
                        </a:rPr>
                        <a:t>VODAFONE</a:t>
                      </a:r>
                      <a:endParaRPr lang="hu-HU" sz="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5 908 355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-7%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effectLst/>
                          <a:latin typeface="+mn-lt"/>
                        </a:rPr>
                        <a:t>UPC MAGYARORSZÁG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5 596 813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16%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effectLst/>
                          <a:latin typeface="+mn-lt"/>
                        </a:rPr>
                        <a:t>T-MOBILE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4 967 974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-22%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effectLst/>
                          <a:latin typeface="+mn-lt"/>
                        </a:rPr>
                        <a:t>T-HOME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2 469 908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-16%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effectLst/>
                          <a:latin typeface="+mn-lt"/>
                        </a:rPr>
                        <a:t>DJUICE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2 128 052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-48%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effectLst/>
                          <a:latin typeface="+mn-lt"/>
                        </a:rPr>
                        <a:t>SONY ERICSSON </a:t>
                      </a:r>
                      <a:r>
                        <a:rPr lang="hu-HU" sz="800" b="0" i="0" u="none" strike="noStrike" dirty="0" smtClean="0">
                          <a:effectLst/>
                          <a:latin typeface="+mn-lt"/>
                        </a:rPr>
                        <a:t>MOBILE</a:t>
                      </a:r>
                      <a:endParaRPr lang="hu-HU" sz="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1 544 640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56%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UPC DTH S.Á.R.L.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1 540 591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511%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effectLst/>
                          <a:latin typeface="+mn-lt"/>
                        </a:rPr>
                        <a:t>SAMSUNG </a:t>
                      </a:r>
                      <a:r>
                        <a:rPr lang="hu-HU" sz="800" b="0" i="0" u="none" strike="noStrike" dirty="0" smtClean="0">
                          <a:effectLst/>
                          <a:latin typeface="+mn-lt"/>
                        </a:rPr>
                        <a:t>ELECTRONICS</a:t>
                      </a:r>
                      <a:endParaRPr lang="hu-HU" sz="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 smtClean="0">
                          <a:effectLst/>
                          <a:latin typeface="+mn-lt"/>
                        </a:rPr>
                        <a:t>1 316 446</a:t>
                      </a:r>
                      <a:endParaRPr lang="hu-HU" sz="9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-63%</a:t>
                      </a:r>
                    </a:p>
                  </a:txBody>
                  <a:tcPr marL="9525" marR="9525" marT="9525" marB="0" anchor="ctr"/>
                </a:tc>
              </a:tr>
              <a:tr h="230050"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36000" algn="l" fontAlgn="b"/>
                      <a:r>
                        <a:rPr lang="hu-HU" sz="800" b="0" i="0" u="none" strike="noStrike" dirty="0">
                          <a:effectLst/>
                          <a:latin typeface="+mn-lt"/>
                        </a:rPr>
                        <a:t>ANTENNA HUNGÁRIA RT.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1 016 349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900" b="0" i="0" u="none" strike="noStrike" dirty="0">
                          <a:effectLst/>
                          <a:latin typeface="+mn-lt"/>
                        </a:rPr>
                        <a:t>-13%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3" name="Szövegdoboz 2"/>
          <p:cNvSpPr txBox="1"/>
          <p:nvPr/>
        </p:nvSpPr>
        <p:spPr>
          <a:xfrm>
            <a:off x="1403496" y="1407318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FF6400"/>
                </a:solidFill>
              </a:rPr>
              <a:t>+25%</a:t>
            </a:r>
            <a:endParaRPr lang="hu-HU" sz="1200" b="1" u="none" dirty="0">
              <a:solidFill>
                <a:srgbClr val="FF6400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2697122" y="1549913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6EBE00"/>
                </a:solidFill>
              </a:rPr>
              <a:t>-36%</a:t>
            </a:r>
            <a:endParaRPr lang="hu-HU" sz="1200" b="1" u="none" dirty="0">
              <a:solidFill>
                <a:srgbClr val="6EBE00"/>
              </a:solidFill>
            </a:endParaRPr>
          </a:p>
        </p:txBody>
      </p:sp>
      <p:sp>
        <p:nvSpPr>
          <p:cNvPr id="20" name="Szövegdoboz 19"/>
          <p:cNvSpPr txBox="1"/>
          <p:nvPr/>
        </p:nvSpPr>
        <p:spPr>
          <a:xfrm>
            <a:off x="907308" y="3941412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FFBE00"/>
                </a:solidFill>
              </a:rPr>
              <a:t>-15%</a:t>
            </a:r>
            <a:endParaRPr lang="hu-HU" sz="1200" b="1" u="none" dirty="0">
              <a:solidFill>
                <a:srgbClr val="FFBE00"/>
              </a:solidFill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3007236" y="3498663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BE0000"/>
                </a:solidFill>
              </a:rPr>
              <a:t>-47%</a:t>
            </a:r>
            <a:endParaRPr lang="hu-HU" sz="1200" b="1" u="none" dirty="0">
              <a:solidFill>
                <a:srgbClr val="BE0000"/>
              </a:solidFill>
            </a:endParaRPr>
          </a:p>
        </p:txBody>
      </p:sp>
      <p:sp>
        <p:nvSpPr>
          <p:cNvPr id="24" name="Szövegdoboz 23"/>
          <p:cNvSpPr txBox="1"/>
          <p:nvPr/>
        </p:nvSpPr>
        <p:spPr>
          <a:xfrm>
            <a:off x="3000151" y="2676411"/>
            <a:ext cx="6060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u="none" dirty="0" smtClean="0">
                <a:solidFill>
                  <a:srgbClr val="717171"/>
                </a:solidFill>
              </a:rPr>
              <a:t>-7%</a:t>
            </a:r>
            <a:endParaRPr lang="hu-HU" sz="1200" b="1" u="none" dirty="0">
              <a:solidFill>
                <a:srgbClr val="717171"/>
              </a:solidFill>
            </a:endParaRPr>
          </a:p>
        </p:txBody>
      </p:sp>
      <p:graphicFrame>
        <p:nvGraphicFramePr>
          <p:cNvPr id="14" name="Diagram 13"/>
          <p:cNvGraphicFramePr/>
          <p:nvPr/>
        </p:nvGraphicFramePr>
        <p:xfrm>
          <a:off x="509587" y="4533900"/>
          <a:ext cx="7896225" cy="1466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5" name="Csoportba foglalás 24"/>
          <p:cNvGrpSpPr/>
          <p:nvPr/>
        </p:nvGrpSpPr>
        <p:grpSpPr>
          <a:xfrm>
            <a:off x="8584002" y="2095500"/>
            <a:ext cx="244549" cy="1450777"/>
            <a:chOff x="8584002" y="2095500"/>
            <a:chExt cx="244549" cy="1450777"/>
          </a:xfrm>
        </p:grpSpPr>
        <p:sp>
          <p:nvSpPr>
            <p:cNvPr id="15" name="Szövegdoboz 14"/>
            <p:cNvSpPr txBox="1"/>
            <p:nvPr/>
          </p:nvSpPr>
          <p:spPr>
            <a:xfrm>
              <a:off x="8584002" y="3009900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FF0066"/>
                  </a:solidFill>
                </a:rPr>
                <a:t>▲</a:t>
              </a:r>
              <a:endParaRPr lang="hu-HU" sz="1400" u="none" dirty="0">
                <a:solidFill>
                  <a:srgbClr val="FF0066"/>
                </a:solidFill>
              </a:endParaRPr>
            </a:p>
          </p:txBody>
        </p:sp>
        <p:sp>
          <p:nvSpPr>
            <p:cNvPr id="21" name="Szövegdoboz 20"/>
            <p:cNvSpPr txBox="1"/>
            <p:nvPr/>
          </p:nvSpPr>
          <p:spPr>
            <a:xfrm>
              <a:off x="8584002" y="3238500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FF0066"/>
                  </a:solidFill>
                </a:rPr>
                <a:t>▲</a:t>
              </a:r>
              <a:endParaRPr lang="hu-HU" sz="1400" u="none" dirty="0">
                <a:solidFill>
                  <a:srgbClr val="FF0066"/>
                </a:solidFill>
              </a:endParaRPr>
            </a:p>
          </p:txBody>
        </p:sp>
        <p:sp>
          <p:nvSpPr>
            <p:cNvPr id="23" name="Szövegdoboz 22"/>
            <p:cNvSpPr txBox="1"/>
            <p:nvPr/>
          </p:nvSpPr>
          <p:spPr>
            <a:xfrm>
              <a:off x="8584002" y="2095500"/>
              <a:ext cx="2445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u="none" dirty="0" smtClean="0">
                  <a:solidFill>
                    <a:srgbClr val="FF0066"/>
                  </a:solidFill>
                </a:rPr>
                <a:t>▲</a:t>
              </a:r>
              <a:endParaRPr lang="hu-HU" sz="1400" u="none" dirty="0">
                <a:solidFill>
                  <a:srgbClr val="FF00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44215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AsOne/>
      </p:bldGraphic>
      <p:bldP spid="3" grpId="0"/>
      <p:bldP spid="19" grpId="0"/>
      <p:bldP spid="20" grpId="0"/>
      <p:bldP spid="22" grpId="0"/>
      <p:bldP spid="24" grpId="0"/>
      <p:bldGraphic spid="1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NAGY SZEKTOROK REKLÁMKÖLTÉSE 2011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TÁVKÖZLÉS - TRENDEK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Magyar Média 2012</a:t>
            </a:r>
          </a:p>
          <a:p>
            <a:endParaRPr lang="hu-HU" dirty="0" smtClean="0"/>
          </a:p>
        </p:txBody>
      </p:sp>
      <p:sp>
        <p:nvSpPr>
          <p:cNvPr id="6" name="Szövegdoboz 5"/>
          <p:cNvSpPr txBox="1"/>
          <p:nvPr/>
        </p:nvSpPr>
        <p:spPr>
          <a:xfrm>
            <a:off x="523875" y="1744409"/>
            <a:ext cx="54768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u="none" dirty="0" smtClean="0">
                <a:solidFill>
                  <a:srgbClr val="6EBE00"/>
                </a:solidFill>
              </a:rPr>
              <a:t>6,5 Mrd </a:t>
            </a:r>
            <a:r>
              <a:rPr lang="hu-HU" sz="1600" u="none" dirty="0" smtClean="0">
                <a:solidFill>
                  <a:srgbClr val="6EBE00"/>
                </a:solidFill>
              </a:rPr>
              <a:t>Ft-ot vontak ki a távközlési cégek a médiapiacról  </a:t>
            </a:r>
            <a:endParaRPr lang="hu-HU" sz="1600" u="none" dirty="0">
              <a:solidFill>
                <a:srgbClr val="6EBE00"/>
              </a:solidFill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2207827" y="3435140"/>
            <a:ext cx="4040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BE0000"/>
                </a:solidFill>
              </a:rPr>
              <a:t>Mobiltávközlés image </a:t>
            </a:r>
            <a:r>
              <a:rPr lang="hu-HU" sz="1600" b="1" u="none" dirty="0" smtClean="0">
                <a:solidFill>
                  <a:srgbClr val="BE0000"/>
                </a:solidFill>
              </a:rPr>
              <a:t>-64% </a:t>
            </a:r>
            <a:r>
              <a:rPr lang="hu-HU" sz="1600" u="none" dirty="0" smtClean="0">
                <a:solidFill>
                  <a:srgbClr val="BE0000"/>
                </a:solidFill>
              </a:rPr>
              <a:t>(-2,1Mrd)</a:t>
            </a:r>
            <a:endParaRPr lang="hu-HU" sz="1600" u="none" dirty="0">
              <a:solidFill>
                <a:srgbClr val="BE0000"/>
              </a:solidFill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4022583" y="2132641"/>
            <a:ext cx="4807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rgbClr val="6EBE00"/>
                </a:solidFill>
              </a:rPr>
              <a:t>RTL Klub </a:t>
            </a:r>
            <a:r>
              <a:rPr lang="hu-HU" sz="1600" b="1" u="none" dirty="0" smtClean="0">
                <a:solidFill>
                  <a:srgbClr val="6EBE00"/>
                </a:solidFill>
              </a:rPr>
              <a:t>-5,5 Mrd, </a:t>
            </a:r>
            <a:r>
              <a:rPr lang="hu-HU" sz="1600" u="none" dirty="0" smtClean="0">
                <a:solidFill>
                  <a:srgbClr val="6EBE00"/>
                </a:solidFill>
              </a:rPr>
              <a:t>Viasat3</a:t>
            </a:r>
            <a:r>
              <a:rPr lang="hu-HU" sz="1600" b="1" u="none" dirty="0" smtClean="0">
                <a:solidFill>
                  <a:srgbClr val="6EBE00"/>
                </a:solidFill>
              </a:rPr>
              <a:t> -0,8 Mrd </a:t>
            </a:r>
            <a:r>
              <a:rPr lang="hu-HU" sz="1600" u="none" dirty="0" smtClean="0">
                <a:solidFill>
                  <a:srgbClr val="6EBE00"/>
                </a:solidFill>
              </a:rPr>
              <a:t>Tv2 </a:t>
            </a:r>
            <a:r>
              <a:rPr lang="hu-HU" sz="1600" b="1" u="none" dirty="0" smtClean="0">
                <a:solidFill>
                  <a:srgbClr val="6EBE00"/>
                </a:solidFill>
              </a:rPr>
              <a:t>-0,7 Mrd </a:t>
            </a:r>
            <a:endParaRPr lang="hu-HU" sz="1600" b="1" u="none" dirty="0">
              <a:solidFill>
                <a:srgbClr val="6EBE00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438150" y="5424584"/>
            <a:ext cx="34119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0070C0"/>
                </a:solidFill>
              </a:rPr>
              <a:t>Mobilinternet + mobilfizetés </a:t>
            </a:r>
            <a:r>
              <a:rPr lang="hu-HU" sz="1600" b="1" u="none" dirty="0" smtClean="0">
                <a:solidFill>
                  <a:srgbClr val="0070C0"/>
                </a:solidFill>
              </a:rPr>
              <a:t>+48%</a:t>
            </a:r>
            <a:r>
              <a:rPr lang="hu-HU" sz="1600" u="none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5268447" y="3987459"/>
            <a:ext cx="37231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rgbClr val="FF6400"/>
                </a:solidFill>
              </a:rPr>
              <a:t>Samsung </a:t>
            </a:r>
            <a:r>
              <a:rPr lang="hu-HU" sz="1600" b="1" u="none" dirty="0" smtClean="0">
                <a:solidFill>
                  <a:srgbClr val="FF6400"/>
                </a:solidFill>
              </a:rPr>
              <a:t>-63% </a:t>
            </a:r>
            <a:r>
              <a:rPr lang="hu-HU" sz="1600" u="none" dirty="0" smtClean="0">
                <a:solidFill>
                  <a:srgbClr val="FF6400"/>
                </a:solidFill>
              </a:rPr>
              <a:t>(-1,3 Mrd)</a:t>
            </a:r>
          </a:p>
          <a:p>
            <a:pPr algn="r">
              <a:spcBef>
                <a:spcPts val="0"/>
              </a:spcBef>
            </a:pPr>
            <a:r>
              <a:rPr lang="hu-HU" sz="1600" u="none" dirty="0" smtClean="0">
                <a:solidFill>
                  <a:srgbClr val="FF6400"/>
                </a:solidFill>
              </a:rPr>
              <a:t>Sony Ericsson </a:t>
            </a:r>
            <a:r>
              <a:rPr lang="hu-HU" sz="1600" b="1" u="none" dirty="0" smtClean="0">
                <a:solidFill>
                  <a:srgbClr val="FF6400"/>
                </a:solidFill>
              </a:rPr>
              <a:t>+56% </a:t>
            </a:r>
            <a:r>
              <a:rPr lang="hu-HU" sz="1600" u="none" dirty="0" smtClean="0">
                <a:solidFill>
                  <a:srgbClr val="FF6400"/>
                </a:solidFill>
              </a:rPr>
              <a:t>(+1,5 Mrd)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2276475" y="4796509"/>
            <a:ext cx="4678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err="1" smtClean="0"/>
              <a:t>postpaid</a:t>
            </a:r>
            <a:r>
              <a:rPr lang="hu-HU" sz="1600" u="none" dirty="0" smtClean="0"/>
              <a:t> </a:t>
            </a:r>
            <a:r>
              <a:rPr lang="hu-HU" sz="16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&gt;&gt;</a:t>
            </a:r>
            <a:r>
              <a:rPr lang="hu-HU" sz="1600" u="none" dirty="0" smtClean="0"/>
              <a:t> prepaid, majdnem </a:t>
            </a:r>
            <a:r>
              <a:rPr lang="hu-HU" b="1" u="none" dirty="0" smtClean="0"/>
              <a:t>5x-ös </a:t>
            </a:r>
            <a:r>
              <a:rPr lang="hu-HU" u="none" dirty="0" smtClean="0"/>
              <a:t>arány</a:t>
            </a:r>
            <a:r>
              <a:rPr lang="hu-HU" sz="1600" u="none" dirty="0" smtClean="0"/>
              <a:t> </a:t>
            </a:r>
          </a:p>
        </p:txBody>
      </p:sp>
      <p:sp>
        <p:nvSpPr>
          <p:cNvPr id="13" name="Szövegdoboz 12"/>
          <p:cNvSpPr txBox="1"/>
          <p:nvPr/>
        </p:nvSpPr>
        <p:spPr>
          <a:xfrm>
            <a:off x="485775" y="3987459"/>
            <a:ext cx="5878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FF6400"/>
                </a:solidFill>
              </a:rPr>
              <a:t>A </a:t>
            </a:r>
            <a:r>
              <a:rPr lang="hu-HU" sz="1600" b="1" u="none" dirty="0" smtClean="0">
                <a:solidFill>
                  <a:srgbClr val="FF6400"/>
                </a:solidFill>
              </a:rPr>
              <a:t>készülékeket</a:t>
            </a:r>
            <a:r>
              <a:rPr lang="hu-HU" sz="1600" u="none" dirty="0" smtClean="0">
                <a:solidFill>
                  <a:srgbClr val="FF6400"/>
                </a:solidFill>
              </a:rPr>
              <a:t> is a szolgáltatók hirdetik: </a:t>
            </a:r>
          </a:p>
          <a:p>
            <a:r>
              <a:rPr lang="hu-HU" sz="1600" u="none" dirty="0" smtClean="0">
                <a:solidFill>
                  <a:srgbClr val="FF6400"/>
                </a:solidFill>
              </a:rPr>
              <a:t>Készülék: -2,1 Mrd </a:t>
            </a:r>
            <a:r>
              <a:rPr lang="hu-HU" sz="1600" u="none" dirty="0" smtClean="0">
                <a:solidFill>
                  <a:srgbClr val="FF64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→</a:t>
            </a:r>
            <a:r>
              <a:rPr lang="hu-HU" sz="1600" u="none" dirty="0" smtClean="0">
                <a:solidFill>
                  <a:srgbClr val="FF6400"/>
                </a:solidFill>
              </a:rPr>
              <a:t> Tarifacsomag+készülék: +1,7 Mrd</a:t>
            </a:r>
          </a:p>
        </p:txBody>
      </p:sp>
      <p:sp>
        <p:nvSpPr>
          <p:cNvPr id="17" name="Szövegdoboz 16"/>
          <p:cNvSpPr txBox="1"/>
          <p:nvPr/>
        </p:nvSpPr>
        <p:spPr>
          <a:xfrm>
            <a:off x="523875" y="2600325"/>
            <a:ext cx="3498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u="none" dirty="0" err="1" smtClean="0">
                <a:solidFill>
                  <a:schemeClr val="tx2">
                    <a:lumMod val="50000"/>
                  </a:schemeClr>
                </a:solidFill>
              </a:rPr>
              <a:t>Djuice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 büdzséje eltűnt a piacról</a:t>
            </a:r>
          </a:p>
        </p:txBody>
      </p:sp>
      <p:sp>
        <p:nvSpPr>
          <p:cNvPr id="18" name="Szövegdoboz 17"/>
          <p:cNvSpPr txBox="1"/>
          <p:nvPr/>
        </p:nvSpPr>
        <p:spPr>
          <a:xfrm>
            <a:off x="3557580" y="2948340"/>
            <a:ext cx="42338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Magyar Telekom cégek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-27% 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(-2,9 Mrd)</a:t>
            </a:r>
            <a:endParaRPr lang="hu-HU" sz="1600" b="1" u="none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" name="Szövegdoboz 21"/>
          <p:cNvSpPr txBox="1"/>
          <p:nvPr/>
        </p:nvSpPr>
        <p:spPr>
          <a:xfrm>
            <a:off x="4103302" y="5424584"/>
            <a:ext cx="4716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0070C0"/>
                </a:solidFill>
              </a:rPr>
              <a:t>Telenor </a:t>
            </a:r>
            <a:r>
              <a:rPr lang="hu-HU" sz="1600" b="1" u="none" dirty="0" smtClean="0">
                <a:solidFill>
                  <a:srgbClr val="0070C0"/>
                </a:solidFill>
              </a:rPr>
              <a:t>+42%, </a:t>
            </a:r>
            <a:r>
              <a:rPr lang="hu-HU" sz="1600" u="none" dirty="0" smtClean="0">
                <a:solidFill>
                  <a:srgbClr val="0070C0"/>
                </a:solidFill>
              </a:rPr>
              <a:t>Vodafone </a:t>
            </a:r>
            <a:r>
              <a:rPr lang="hu-HU" sz="1600" b="1" u="none" dirty="0" smtClean="0">
                <a:solidFill>
                  <a:srgbClr val="0070C0"/>
                </a:solidFill>
              </a:rPr>
              <a:t>+33%, </a:t>
            </a:r>
            <a:r>
              <a:rPr lang="hu-HU" sz="1600" u="none" dirty="0" smtClean="0">
                <a:solidFill>
                  <a:srgbClr val="0070C0"/>
                </a:solidFill>
              </a:rPr>
              <a:t>T-Mobile</a:t>
            </a:r>
            <a:r>
              <a:rPr lang="hu-HU" sz="1600" b="1" u="none" dirty="0" smtClean="0">
                <a:solidFill>
                  <a:srgbClr val="0070C0"/>
                </a:solidFill>
              </a:rPr>
              <a:t> +25%</a:t>
            </a:r>
            <a:r>
              <a:rPr lang="hu-HU" sz="1600" u="none" dirty="0" smtClean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23" name="Szövegdoboz 22"/>
          <p:cNvSpPr txBox="1"/>
          <p:nvPr/>
        </p:nvSpPr>
        <p:spPr>
          <a:xfrm>
            <a:off x="4283217" y="2600325"/>
            <a:ext cx="3498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Telenor + </a:t>
            </a:r>
            <a:r>
              <a:rPr lang="hu-HU" sz="1600" u="none" dirty="0" err="1" smtClean="0">
                <a:solidFill>
                  <a:schemeClr val="tx2">
                    <a:lumMod val="50000"/>
                  </a:schemeClr>
                </a:solidFill>
              </a:rPr>
              <a:t>Djuice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hu-HU" sz="1600" b="1" u="none" dirty="0" smtClean="0">
                <a:solidFill>
                  <a:schemeClr val="tx2">
                    <a:lumMod val="50000"/>
                  </a:schemeClr>
                </a:solidFill>
              </a:rPr>
              <a:t>-17% </a:t>
            </a:r>
            <a:r>
              <a:rPr lang="hu-HU" sz="1600" u="none" dirty="0" smtClean="0">
                <a:solidFill>
                  <a:schemeClr val="tx2">
                    <a:lumMod val="50000"/>
                  </a:schemeClr>
                </a:solidFill>
              </a:rPr>
              <a:t>(-1,9 Mrd)</a:t>
            </a:r>
          </a:p>
        </p:txBody>
      </p:sp>
      <p:sp>
        <p:nvSpPr>
          <p:cNvPr id="24" name="Szövegdoboz 23"/>
          <p:cNvSpPr txBox="1"/>
          <p:nvPr/>
        </p:nvSpPr>
        <p:spPr>
          <a:xfrm>
            <a:off x="1998276" y="5864015"/>
            <a:ext cx="5716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u="none" dirty="0" smtClean="0">
                <a:solidFill>
                  <a:srgbClr val="BE0000"/>
                </a:solidFill>
              </a:rPr>
              <a:t>Talán az év utolsó két hónapja javít egy kicsit a mérlegen…</a:t>
            </a:r>
            <a:endParaRPr lang="hu-HU" sz="1600" u="none" dirty="0">
              <a:solidFill>
                <a:srgbClr val="B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1704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2" grpId="0"/>
      <p:bldP spid="13" grpId="0"/>
      <p:bldP spid="17" grpId="0"/>
      <p:bldP spid="18" grpId="0"/>
      <p:bldP spid="22" grpId="0"/>
      <p:bldP spid="23" grpId="0"/>
      <p:bldP spid="24" grpId="0"/>
    </p:bldLst>
  </p:timing>
</p:sld>
</file>

<file path=ppt/theme/theme1.xml><?xml version="1.0" encoding="utf-8"?>
<a:theme xmlns:a="http://schemas.openxmlformats.org/drawingml/2006/main" name="KantarMedia SpherePrint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antarMedia Fluidity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KantarMedia Cubes 2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KantarMedia Peaks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KantarMedia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KantarMedia18Nov09 1500</Template>
  <TotalTime>4574</TotalTime>
  <Words>1499</Words>
  <Application>Microsoft Office PowerPoint</Application>
  <PresentationFormat>Diavetítés a képernyőre (4:3 oldalarány)</PresentationFormat>
  <Paragraphs>538</Paragraphs>
  <Slides>11</Slides>
  <Notes>11</Notes>
  <HiddenSlides>0</HiddenSlides>
  <MMClips>0</MMClips>
  <ScaleCrop>false</ScaleCrop>
  <HeadingPairs>
    <vt:vector size="4" baseType="variant">
      <vt:variant>
        <vt:lpstr>Téma</vt:lpstr>
      </vt:variant>
      <vt:variant>
        <vt:i4>5</vt:i4>
      </vt:variant>
      <vt:variant>
        <vt:lpstr>Diacímek</vt:lpstr>
      </vt:variant>
      <vt:variant>
        <vt:i4>11</vt:i4>
      </vt:variant>
    </vt:vector>
  </HeadingPairs>
  <TitlesOfParts>
    <vt:vector size="16" baseType="lpstr">
      <vt:lpstr>KantarMedia SpherePrint</vt:lpstr>
      <vt:lpstr>KantarMedia Fluidity</vt:lpstr>
      <vt:lpstr>KantarMedia Cubes 2</vt:lpstr>
      <vt:lpstr>KantarMedia Peaks</vt:lpstr>
      <vt:lpstr>KantarMedia</vt:lpstr>
      <vt:lpstr>Nagy szektorok 2011</vt:lpstr>
      <vt:lpstr>NAGY SZEKTOROK REKLÁMKÖLTÉSE 2011</vt:lpstr>
      <vt:lpstr>NAGY SZEKTOROK REKLÁMKÖLTÉSE 2011</vt:lpstr>
      <vt:lpstr>NAGY SZEKTOROK REKLÁMKÖLTÉSE 2011</vt:lpstr>
      <vt:lpstr>NAGY SZEKTOROK REKLÁMKÖLTÉSE 2011</vt:lpstr>
      <vt:lpstr>NAGY SZEKTOROK REKLÁMKÖLTÉSE 2011</vt:lpstr>
      <vt:lpstr>NAGY SZEKTOROK REKLÁMKÖLTÉSE 2011</vt:lpstr>
      <vt:lpstr>NAGY SZEKTOROK REKLÁMKÖLTÉSE 2011</vt:lpstr>
      <vt:lpstr>NAGY SZEKTOROK REKLÁMKÖLTÉSE 2011</vt:lpstr>
      <vt:lpstr>NAGY SZEKTOROK REKLÁMKÖLTÉSE 2011</vt:lpstr>
      <vt:lpstr>NAGY SZEKTOROK REKLÁMKÖLTÉSE 2011</vt:lpstr>
    </vt:vector>
  </TitlesOfParts>
  <Company>TNS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21pt ARIAL</dc:title>
  <dc:creator>sprevost</dc:creator>
  <cp:lastModifiedBy>Mihalszki Zsuzsa</cp:lastModifiedBy>
  <cp:revision>397</cp:revision>
  <dcterms:created xsi:type="dcterms:W3CDTF">2009-11-20T12:36:26Z</dcterms:created>
  <dcterms:modified xsi:type="dcterms:W3CDTF">2011-12-08T06:40:34Z</dcterms:modified>
</cp:coreProperties>
</file>