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mp4" ContentType="video/unknown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76" r:id="rId6"/>
    <p:sldId id="259" r:id="rId7"/>
    <p:sldId id="260" r:id="rId8"/>
    <p:sldId id="261" r:id="rId9"/>
    <p:sldId id="262" r:id="rId10"/>
    <p:sldId id="263" r:id="rId11"/>
    <p:sldId id="272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3" r:id="rId20"/>
    <p:sldId id="274" r:id="rId21"/>
    <p:sldId id="277" r:id="rId22"/>
    <p:sldId id="275" r:id="rId2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76" autoAdjust="0"/>
    <p:restoredTop sz="94660"/>
  </p:normalViewPr>
  <p:slideViewPr>
    <p:cSldViewPr>
      <p:cViewPr varScale="1">
        <p:scale>
          <a:sx n="82" d="100"/>
          <a:sy n="82" d="100"/>
        </p:scale>
        <p:origin x="-10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D38711-A5BD-6C4D-B9B4-3BC0D1003F74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80363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0115A3-5DE9-DA4B-8416-71B30737C61B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47823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B9B96A-B859-A74D-96EF-186B259E4E89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09561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395288" y="2133600"/>
            <a:ext cx="4038600" cy="356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86288" y="2133600"/>
            <a:ext cx="4038600" cy="356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9AEA73-8F52-2D40-9877-2D8ADF8EC629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0758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FB71BE-0AA7-1F4E-A553-0153408D6167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3022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D7D5EF-0D80-7449-A1E2-C03EA0D829CF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90327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E4F5E9-CC80-9A43-9A21-846B65171C22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04838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gyéni elrendezé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18193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8DD1D9-F852-FE4D-8B2C-912314250C86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1984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608D6B-5ED4-C147-A72E-867258806202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16955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86D411-88B4-5C49-82B4-867EBE819F55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6792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3050" y="1196975"/>
            <a:ext cx="2074863" cy="449738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2" cy="449738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059DC5-44FF-3146-BC5E-22A4EAEC3583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21092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5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27088" y="1196975"/>
            <a:ext cx="78708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2133600"/>
            <a:ext cx="8229600" cy="356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3B85A8-2E98-D64D-BAE2-81F03430E751}" type="slidenum">
              <a:rPr lang="hu-HU"/>
              <a:pPr/>
              <a:t>‹#›</a:t>
            </a:fld>
            <a:endParaRPr lang="hu-HU"/>
          </a:p>
        </p:txBody>
      </p:sp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02" b="10402"/>
          <a:stretch>
            <a:fillRect/>
          </a:stretch>
        </p:blipFill>
        <p:spPr bwMode="auto">
          <a:xfrm>
            <a:off x="-26988" y="0"/>
            <a:ext cx="9170988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9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5588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9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4" Type="http://schemas.openxmlformats.org/officeDocument/2006/relationships/image" Target="../media/image7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PR speciális célcsoportok számára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Budapest, 2011. szeptember 29.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A Próbakő Kommunikáció</a:t>
            </a:r>
          </a:p>
        </p:txBody>
      </p:sp>
      <p:sp>
        <p:nvSpPr>
          <p:cNvPr id="4099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Közel 10 éves PR-ügynökség</a:t>
            </a:r>
          </a:p>
          <a:p>
            <a:pPr eaLnBrk="1" hangingPunct="1"/>
            <a:r>
              <a:rPr lang="hu-HU">
                <a:latin typeface="Arial" charset="0"/>
              </a:rPr>
              <a:t>A Carbon Grouppal együtt full service marketinngkommunikációs szolgáltatások</a:t>
            </a:r>
          </a:p>
          <a:p>
            <a:pPr eaLnBrk="1" hangingPunct="1"/>
            <a:r>
              <a:rPr lang="hu-HU">
                <a:latin typeface="Arial" charset="0"/>
              </a:rPr>
              <a:t>Egészségügyi ügyfelek az utóbbi években</a:t>
            </a:r>
          </a:p>
          <a:p>
            <a:pPr lvl="1" eaLnBrk="1" hangingPunct="1"/>
            <a:r>
              <a:rPr lang="hu-HU">
                <a:latin typeface="Arial" charset="0"/>
              </a:rPr>
              <a:t>BMS, EU HELP kampány, GSK/Corega, Inkontinencia Társaság, KEIOK, Lundbeck, Zentiva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2400">
                <a:latin typeface="Arial" charset="0"/>
              </a:rPr>
              <a:t>A „marketingelmélet</a:t>
            </a:r>
            <a:r>
              <a:rPr lang="ja-JP" altLang="hu-HU" sz="2400">
                <a:latin typeface="Arial" charset="0"/>
              </a:rPr>
              <a:t>”</a:t>
            </a:r>
            <a:endParaRPr lang="hu-HU" sz="2400">
              <a:latin typeface="Arial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„Klasszikus</a:t>
            </a:r>
            <a:r>
              <a:rPr lang="ja-JP" altLang="hu-HU">
                <a:latin typeface="Arial" charset="0"/>
              </a:rPr>
              <a:t>”</a:t>
            </a:r>
            <a:r>
              <a:rPr lang="hu-HU">
                <a:latin typeface="Arial" charset="0"/>
              </a:rPr>
              <a:t> kommunikációs célcsoportok:</a:t>
            </a:r>
          </a:p>
          <a:p>
            <a:pPr lvl="1" eaLnBrk="1" hangingPunct="1"/>
            <a:r>
              <a:rPr lang="hu-HU">
                <a:latin typeface="Arial" charset="0"/>
              </a:rPr>
              <a:t>18-49 éves</a:t>
            </a:r>
          </a:p>
          <a:p>
            <a:pPr lvl="1" eaLnBrk="1" hangingPunct="1"/>
            <a:r>
              <a:rPr lang="hu-HU">
                <a:latin typeface="Arial" charset="0"/>
              </a:rPr>
              <a:t>Budapest vagy nagy város</a:t>
            </a:r>
          </a:p>
          <a:p>
            <a:pPr lvl="1" eaLnBrk="1" hangingPunct="1"/>
            <a:r>
              <a:rPr lang="hu-HU">
                <a:latin typeface="Arial" charset="0"/>
              </a:rPr>
              <a:t>AB(esetleg C) státusz</a:t>
            </a:r>
          </a:p>
          <a:p>
            <a:pPr lvl="1" eaLnBrk="1" hangingPunct="1"/>
            <a:r>
              <a:rPr lang="hu-HU">
                <a:latin typeface="Arial" charset="0"/>
              </a:rPr>
              <a:t>Kedveli az új dolgokat, trendi, véleményvezér – ismerős kifejezések, ugye?</a:t>
            </a:r>
          </a:p>
          <a:p>
            <a:pPr lvl="1" eaLnBrk="1" hangingPunct="1"/>
            <a:r>
              <a:rPr lang="hu-HU">
                <a:latin typeface="Arial" charset="0"/>
              </a:rPr>
              <a:t>Mindenféle médiát fogyaszt (online, tévé stb.)</a:t>
            </a:r>
          </a:p>
          <a:p>
            <a:pPr lvl="1" eaLnBrk="1" hangingPunct="1">
              <a:buFontTx/>
              <a:buNone/>
            </a:pPr>
            <a:endParaRPr lang="hu-HU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2400">
                <a:latin typeface="Arial" charset="0"/>
              </a:rPr>
              <a:t>A marketingrealitás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A magyar lakosság jelentős része (főleg a gyógyszerpiaci célcsoportok közül sok) azonban nem ilyen</a:t>
            </a:r>
          </a:p>
          <a:p>
            <a:pPr lvl="1" eaLnBrk="1" hangingPunct="1"/>
            <a:r>
              <a:rPr lang="hu-HU">
                <a:latin typeface="Arial" charset="0"/>
              </a:rPr>
              <a:t>Idősebbek</a:t>
            </a:r>
          </a:p>
          <a:p>
            <a:pPr lvl="1" eaLnBrk="1" hangingPunct="1"/>
            <a:r>
              <a:rPr lang="hu-HU">
                <a:latin typeface="Arial" charset="0"/>
              </a:rPr>
              <a:t>80%-uk nem Budapesten él</a:t>
            </a:r>
          </a:p>
          <a:p>
            <a:pPr lvl="1" eaLnBrk="1" hangingPunct="1"/>
            <a:r>
              <a:rPr lang="hu-HU">
                <a:latin typeface="Arial" charset="0"/>
              </a:rPr>
              <a:t>Nem annyira kedvelik az új dolgokat</a:t>
            </a:r>
          </a:p>
          <a:p>
            <a:pPr lvl="1" eaLnBrk="1" hangingPunct="1"/>
            <a:r>
              <a:rPr lang="hu-HU">
                <a:latin typeface="Arial" charset="0"/>
              </a:rPr>
              <a:t>Sokat tévéznek, rádióznak és újságokat olvasnak (néha persze neteznek is, többet mint gondolnánk…)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Esettanulmányok</a:t>
            </a:r>
          </a:p>
        </p:txBody>
      </p:sp>
      <p:sp>
        <p:nvSpPr>
          <p:cNvPr id="7171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Corega Road Show</a:t>
            </a:r>
          </a:p>
          <a:p>
            <a:pPr eaLnBrk="1" hangingPunct="1"/>
            <a:r>
              <a:rPr lang="hu-HU">
                <a:latin typeface="Arial" charset="0"/>
              </a:rPr>
              <a:t>Az Inkontinencia szűrés hónapja kampány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2400">
                <a:latin typeface="Arial" charset="0"/>
              </a:rPr>
              <a:t>Esetanulmány 1: Corega Road Show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A márka: Corega fogsorrögzítő (GSK)</a:t>
            </a:r>
          </a:p>
          <a:p>
            <a:pPr eaLnBrk="1" hangingPunct="1"/>
            <a:r>
              <a:rPr lang="hu-HU">
                <a:latin typeface="Arial" charset="0"/>
              </a:rPr>
              <a:t>Feladat: nyári road show + PR-támogatás</a:t>
            </a:r>
          </a:p>
          <a:p>
            <a:pPr eaLnBrk="1" hangingPunct="1"/>
            <a:r>
              <a:rPr lang="hu-HU">
                <a:latin typeface="Arial" charset="0"/>
              </a:rPr>
              <a:t>Időzítés: 2011. július</a:t>
            </a:r>
          </a:p>
          <a:p>
            <a:pPr eaLnBrk="1" hangingPunct="1"/>
            <a:r>
              <a:rPr lang="hu-HU">
                <a:latin typeface="Arial" charset="0"/>
              </a:rPr>
              <a:t>Kihívás</a:t>
            </a:r>
          </a:p>
          <a:p>
            <a:pPr lvl="1" eaLnBrk="1" hangingPunct="1"/>
            <a:r>
              <a:rPr lang="hu-HU">
                <a:latin typeface="Arial" charset="0"/>
              </a:rPr>
              <a:t>Intim téma: nem szívesen beszélnek róla nyíltan</a:t>
            </a:r>
          </a:p>
          <a:p>
            <a:pPr lvl="1" eaLnBrk="1" hangingPunct="1"/>
            <a:r>
              <a:rPr lang="hu-HU">
                <a:latin typeface="Arial" charset="0"/>
              </a:rPr>
              <a:t>Célcsoport korban jól körülhatárolható: 50+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2400">
                <a:latin typeface="Arial" charset="0"/>
              </a:rPr>
              <a:t>Corega Road Show – A nagy kérdés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Hogyan érjük el, hogy</a:t>
            </a:r>
          </a:p>
          <a:p>
            <a:pPr lvl="1" eaLnBrk="1" hangingPunct="1"/>
            <a:r>
              <a:rPr lang="hu-HU">
                <a:latin typeface="Arial" charset="0"/>
              </a:rPr>
              <a:t>A célcsoport ellátogasson a rendezvényre</a:t>
            </a:r>
          </a:p>
          <a:p>
            <a:pPr lvl="1" eaLnBrk="1" hangingPunct="1"/>
            <a:r>
              <a:rPr lang="hu-HU">
                <a:latin typeface="Arial" charset="0"/>
              </a:rPr>
              <a:t>Ne ijedjen meg a helyszínen és, részt vegyen az aktivitásban</a:t>
            </a:r>
          </a:p>
          <a:p>
            <a:pPr lvl="1" eaLnBrk="1" hangingPunct="1"/>
            <a:r>
              <a:rPr lang="hu-HU">
                <a:latin typeface="Arial" charset="0"/>
              </a:rPr>
              <a:t>Beszéljen a problémáról, adjon visszajelzést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2400">
                <a:latin typeface="Arial" charset="0"/>
              </a:rPr>
              <a:t>Corega Road Show - A megoldás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Menjünk a lehető legközelebb a célcsoporthoz</a:t>
            </a:r>
          </a:p>
          <a:p>
            <a:pPr lvl="1" eaLnBrk="1" hangingPunct="1"/>
            <a:r>
              <a:rPr lang="hu-HU">
                <a:latin typeface="Arial" charset="0"/>
              </a:rPr>
              <a:t>Térben/időben</a:t>
            </a:r>
          </a:p>
          <a:p>
            <a:pPr lvl="1" eaLnBrk="1" hangingPunct="1"/>
            <a:r>
              <a:rPr lang="hu-HU">
                <a:latin typeface="Arial" charset="0"/>
              </a:rPr>
              <a:t>Programban/programelemekben</a:t>
            </a:r>
          </a:p>
          <a:p>
            <a:pPr lvl="1" eaLnBrk="1" hangingPunct="1"/>
            <a:r>
              <a:rPr lang="hu-HU">
                <a:latin typeface="Arial" charset="0"/>
              </a:rPr>
              <a:t>Médiafelületekben, médiatartalomban</a:t>
            </a:r>
          </a:p>
          <a:p>
            <a:pPr lvl="1" eaLnBrk="1" hangingPunct="1"/>
            <a:endParaRPr lang="hu-HU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2400">
                <a:latin typeface="Arial" charset="0"/>
              </a:rPr>
              <a:t>CRS: Speciális aktivitás lista - Rendezvény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844675"/>
            <a:ext cx="8229600" cy="3560763"/>
          </a:xfrm>
        </p:spPr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Idősebb (50+), szakértő vagy a célcsoportból lévő hostessek és fogorvos</a:t>
            </a:r>
          </a:p>
          <a:p>
            <a:pPr eaLnBrk="1" hangingPunct="1"/>
            <a:r>
              <a:rPr lang="hu-HU">
                <a:latin typeface="Arial" charset="0"/>
              </a:rPr>
              <a:t>Külön meghívó nyugdíjaskluboknak (levél + poszter)</a:t>
            </a:r>
          </a:p>
          <a:p>
            <a:pPr eaLnBrk="1" hangingPunct="1"/>
            <a:r>
              <a:rPr lang="hu-HU">
                <a:latin typeface="Arial" charset="0"/>
              </a:rPr>
              <a:t>Speciális helyszínek</a:t>
            </a:r>
          </a:p>
          <a:p>
            <a:pPr lvl="1" eaLnBrk="1" hangingPunct="1"/>
            <a:r>
              <a:rPr lang="hu-HU">
                <a:latin typeface="Arial" charset="0"/>
              </a:rPr>
              <a:t>Nagyrendezvények (Bajai Halászlé Fesztivál); fürdővárosok</a:t>
            </a:r>
          </a:p>
          <a:p>
            <a:pPr lvl="1" eaLnBrk="1" hangingPunct="1"/>
            <a:r>
              <a:rPr lang="hu-HU">
                <a:latin typeface="Arial" charset="0"/>
              </a:rPr>
              <a:t>Piacok, forgalmas tömegközlekedési pontok</a:t>
            </a:r>
          </a:p>
          <a:p>
            <a:pPr lvl="1" eaLnBrk="1" hangingPunct="1"/>
            <a:r>
              <a:rPr lang="hu-HU">
                <a:latin typeface="Arial" charset="0"/>
              </a:rPr>
              <a:t>Idősebbek által lakott övezetek (pl. Újpest központ)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CRS: Speciális aktivitáslista - Sajtókapcsolat</a:t>
            </a:r>
          </a:p>
        </p:txBody>
      </p:sp>
      <p:sp>
        <p:nvSpPr>
          <p:cNvPr id="12291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Médiaegyüttműködés/Pr-cikkek</a:t>
            </a:r>
          </a:p>
          <a:p>
            <a:pPr lvl="1" eaLnBrk="1" hangingPunct="1"/>
            <a:r>
              <a:rPr lang="hu-HU">
                <a:latin typeface="Arial" charset="0"/>
              </a:rPr>
              <a:t>Füles</a:t>
            </a:r>
          </a:p>
          <a:p>
            <a:pPr lvl="1" eaLnBrk="1" hangingPunct="1"/>
            <a:r>
              <a:rPr lang="hu-HU">
                <a:latin typeface="Arial" charset="0"/>
              </a:rPr>
              <a:t>Generációnk nyugdíjasmagazin</a:t>
            </a:r>
          </a:p>
          <a:p>
            <a:pPr eaLnBrk="1" hangingPunct="1"/>
            <a:r>
              <a:rPr lang="hu-HU">
                <a:latin typeface="Arial" charset="0"/>
              </a:rPr>
              <a:t> Speciális sajtóközlemény programmagazinoknak</a:t>
            </a:r>
          </a:p>
          <a:p>
            <a:pPr eaLnBrk="1" hangingPunct="1"/>
            <a:r>
              <a:rPr lang="hu-HU">
                <a:latin typeface="Arial" charset="0"/>
              </a:rPr>
              <a:t> Országos és regionális sajtókapcsolati munka</a:t>
            </a:r>
          </a:p>
          <a:p>
            <a:pPr lvl="1" eaLnBrk="1" hangingPunct="1"/>
            <a:r>
              <a:rPr lang="hu-HU">
                <a:latin typeface="Arial" charset="0"/>
              </a:rPr>
              <a:t>Helyi sajtótájékoztatók, sajtóközlemény mutációk stb.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CRS: Eredmények</a:t>
            </a:r>
          </a:p>
        </p:txBody>
      </p:sp>
      <p:sp>
        <p:nvSpPr>
          <p:cNvPr id="13315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9 rendezvénynap 7 helyszínen</a:t>
            </a:r>
          </a:p>
          <a:p>
            <a:pPr eaLnBrk="1" hangingPunct="1"/>
            <a:r>
              <a:rPr lang="hu-HU">
                <a:latin typeface="Arial" charset="0"/>
              </a:rPr>
              <a:t>1500 + kitöltött kérdőív</a:t>
            </a:r>
          </a:p>
          <a:p>
            <a:pPr eaLnBrk="1" hangingPunct="1"/>
            <a:r>
              <a:rPr lang="hu-HU">
                <a:latin typeface="Arial" charset="0"/>
              </a:rPr>
              <a:t>70 000+ OTS (helyszíni, média-megjelenéseket nem számolva)</a:t>
            </a:r>
          </a:p>
          <a:p>
            <a:pPr eaLnBrk="1" hangingPunct="1"/>
            <a:r>
              <a:rPr lang="hu-HU">
                <a:latin typeface="Arial" charset="0"/>
              </a:rPr>
              <a:t>2 000 000+ médiakontaktus (PR-cikkek, interjúk, helyszíni beszámolók, országos és regionális megjelenések)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Fotók</a:t>
            </a:r>
          </a:p>
        </p:txBody>
      </p:sp>
      <p:pic>
        <p:nvPicPr>
          <p:cNvPr id="3" name="Picture 12" descr="C:\Users\eszter\Desktop\Untitled-1 copy.jpg"/>
          <p:cNvPicPr>
            <a:picLocks noChangeAspect="1" noChangeArrowheads="1"/>
          </p:cNvPicPr>
          <p:nvPr/>
        </p:nvPicPr>
        <p:blipFill>
          <a:blip r:embed="rId2"/>
          <a:srcRect r="4751"/>
          <a:stretch>
            <a:fillRect/>
          </a:stretch>
        </p:blipFill>
        <p:spPr bwMode="auto">
          <a:xfrm>
            <a:off x="107950" y="1196975"/>
            <a:ext cx="3744913" cy="2519363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</p:pic>
      <p:pic>
        <p:nvPicPr>
          <p:cNvPr id="14340" name="Picture 1" descr="IMG_20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862388"/>
            <a:ext cx="3786188" cy="2519362"/>
          </a:xfrm>
          <a:prstGeom prst="rect">
            <a:avLst/>
          </a:prstGeom>
          <a:noFill/>
          <a:ln w="19050">
            <a:solidFill>
              <a:srgbClr val="7F7F7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IMG_197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588" y="1196975"/>
            <a:ext cx="3773487" cy="2520950"/>
          </a:xfrm>
          <a:prstGeom prst="rect">
            <a:avLst/>
          </a:prstGeom>
          <a:noFill/>
          <a:ln w="19050">
            <a:solidFill>
              <a:srgbClr val="7F7F7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P:\Corega\kepek\baja1\baja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29238" y="3860800"/>
            <a:ext cx="3779837" cy="2519363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Esettanulmány 2: Az Inkontinencia szűrés hónapja</a:t>
            </a:r>
          </a:p>
        </p:txBody>
      </p:sp>
      <p:sp>
        <p:nvSpPr>
          <p:cNvPr id="1536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A márka: Az Inkontinencia szűrés hónapja</a:t>
            </a:r>
          </a:p>
          <a:p>
            <a:pPr eaLnBrk="1" hangingPunct="1"/>
            <a:r>
              <a:rPr lang="hu-HU">
                <a:latin typeface="Arial" charset="0"/>
              </a:rPr>
              <a:t>Feladat: a program lebonyolítása + PR-támogatás</a:t>
            </a:r>
          </a:p>
          <a:p>
            <a:pPr eaLnBrk="1" hangingPunct="1"/>
            <a:r>
              <a:rPr lang="hu-HU">
                <a:latin typeface="Arial" charset="0"/>
              </a:rPr>
              <a:t>Időzítés: 2011. március-május</a:t>
            </a:r>
          </a:p>
          <a:p>
            <a:pPr eaLnBrk="1" hangingPunct="1"/>
            <a:r>
              <a:rPr lang="hu-HU">
                <a:latin typeface="Arial" charset="0"/>
              </a:rPr>
              <a:t>Kihívás</a:t>
            </a:r>
          </a:p>
          <a:p>
            <a:pPr lvl="1" eaLnBrk="1" hangingPunct="1"/>
            <a:r>
              <a:rPr lang="hu-HU">
                <a:latin typeface="Arial" charset="0"/>
              </a:rPr>
              <a:t>Közel 400 000 rejtőzködő beteg</a:t>
            </a:r>
          </a:p>
          <a:p>
            <a:pPr lvl="1" eaLnBrk="1" hangingPunct="1"/>
            <a:r>
              <a:rPr lang="hu-HU">
                <a:latin typeface="Arial" charset="0"/>
              </a:rPr>
              <a:t>A célcsoport heterogén, bár elsősorban 35-40 feletti nők </a:t>
            </a:r>
          </a:p>
          <a:p>
            <a:pPr eaLnBrk="1" hangingPunct="1"/>
            <a:endParaRPr lang="hu-HU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Inkontinencia – A nagy kérdés</a:t>
            </a:r>
          </a:p>
        </p:txBody>
      </p:sp>
      <p:sp>
        <p:nvSpPr>
          <p:cNvPr id="16387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Hogyan érjük el, hogy</a:t>
            </a:r>
          </a:p>
          <a:p>
            <a:pPr lvl="1" eaLnBrk="1" hangingPunct="1"/>
            <a:r>
              <a:rPr lang="hu-HU">
                <a:latin typeface="Arial" charset="0"/>
              </a:rPr>
              <a:t>A rejtőzködő betegek orvoshoz forduljanak</a:t>
            </a:r>
          </a:p>
          <a:p>
            <a:pPr lvl="1" eaLnBrk="1" hangingPunct="1"/>
            <a:r>
              <a:rPr lang="hu-HU">
                <a:latin typeface="Arial" charset="0"/>
              </a:rPr>
              <a:t>A sajtó foglalkozzon ezzel a mellőzött tabutémával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Inkontinencia – A megoldás</a:t>
            </a:r>
          </a:p>
        </p:txBody>
      </p:sp>
      <p:sp>
        <p:nvSpPr>
          <p:cNvPr id="17411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Az inkontinencia szűrés hónapja</a:t>
            </a:r>
          </a:p>
          <a:p>
            <a:pPr lvl="1" eaLnBrk="1" hangingPunct="1"/>
            <a:r>
              <a:rPr lang="hu-HU">
                <a:latin typeface="Arial" charset="0"/>
              </a:rPr>
              <a:t>Vizibilitás az orvosi rendelőkben</a:t>
            </a:r>
          </a:p>
          <a:p>
            <a:pPr lvl="1" eaLnBrk="1" hangingPunct="1"/>
            <a:r>
              <a:rPr lang="hu-HU">
                <a:latin typeface="Arial" charset="0"/>
              </a:rPr>
              <a:t>Téma a sajtó számára – vizibilitás a médiában</a:t>
            </a:r>
          </a:p>
          <a:p>
            <a:pPr lvl="1" eaLnBrk="1" hangingPunct="1"/>
            <a:r>
              <a:rPr lang="hu-HU">
                <a:latin typeface="Arial" charset="0"/>
              </a:rPr>
              <a:t>Tabudöntés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Inkontinencia: Speciális aktivitáslista - rendezvény</a:t>
            </a:r>
          </a:p>
        </p:txBody>
      </p:sp>
      <p:sp>
        <p:nvSpPr>
          <p:cNvPr id="18435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Az Inkontinencia szűrés hónapja a rendelőkben</a:t>
            </a:r>
          </a:p>
          <a:p>
            <a:pPr lvl="1" eaLnBrk="1" hangingPunct="1"/>
            <a:r>
              <a:rPr lang="hu-HU">
                <a:latin typeface="Arial" charset="0"/>
              </a:rPr>
              <a:t>Háziorvosi és nőgyógyászati rendelő</a:t>
            </a:r>
          </a:p>
          <a:p>
            <a:pPr lvl="1" eaLnBrk="1" hangingPunct="1"/>
            <a:r>
              <a:rPr lang="hu-HU">
                <a:latin typeface="Arial" charset="0"/>
              </a:rPr>
              <a:t>Beltéri plakát + inkontinencia kérdőív/szórólap</a:t>
            </a:r>
          </a:p>
          <a:p>
            <a:pPr lvl="1" eaLnBrk="1" hangingPunct="1"/>
            <a:r>
              <a:rPr lang="hu-HU">
                <a:latin typeface="Arial" charset="0"/>
              </a:rPr>
              <a:t>Tájékoztató anyag orvosoknak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Inkontinencia: Speciális aktivitáslista - sajtókapcsolatok</a:t>
            </a:r>
          </a:p>
        </p:txBody>
      </p:sp>
      <p:sp>
        <p:nvSpPr>
          <p:cNvPr id="19459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Olvasói levelek</a:t>
            </a:r>
          </a:p>
          <a:p>
            <a:pPr eaLnBrk="1" hangingPunct="1"/>
            <a:r>
              <a:rPr lang="hu-HU">
                <a:latin typeface="Arial" charset="0"/>
              </a:rPr>
              <a:t>Sajtóközlemények</a:t>
            </a:r>
          </a:p>
          <a:p>
            <a:pPr eaLnBrk="1" hangingPunct="1"/>
            <a:r>
              <a:rPr lang="hu-HU">
                <a:latin typeface="Arial" charset="0"/>
              </a:rPr>
              <a:t>Fizetett PR-cikkek</a:t>
            </a:r>
          </a:p>
          <a:p>
            <a:pPr eaLnBrk="1" hangingPunct="1"/>
            <a:r>
              <a:rPr lang="hu-HU">
                <a:latin typeface="Arial" charset="0"/>
              </a:rPr>
              <a:t>Szakértői interjúk (print, tv, online felületek)</a:t>
            </a:r>
          </a:p>
          <a:p>
            <a:pPr lvl="1" eaLnBrk="1" hangingPunct="1"/>
            <a:r>
              <a:rPr lang="hu-HU">
                <a:latin typeface="Arial" charset="0"/>
              </a:rPr>
              <a:t>Nőgyógyász</a:t>
            </a:r>
          </a:p>
          <a:p>
            <a:pPr lvl="1" eaLnBrk="1" hangingPunct="1"/>
            <a:r>
              <a:rPr lang="hu-HU">
                <a:latin typeface="Arial" charset="0"/>
              </a:rPr>
              <a:t>urulógus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Inkontinencia: Speciális aktivitáslista - sajtókapcsolatok</a:t>
            </a:r>
          </a:p>
        </p:txBody>
      </p:sp>
      <p:sp>
        <p:nvSpPr>
          <p:cNvPr id="2048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Heterogén célcsoport (fiatalabbak is!)</a:t>
            </a:r>
          </a:p>
          <a:p>
            <a:pPr eaLnBrk="1" hangingPunct="1"/>
            <a:r>
              <a:rPr lang="hu-HU">
                <a:latin typeface="Arial" charset="0"/>
              </a:rPr>
              <a:t>Intim téma</a:t>
            </a:r>
          </a:p>
          <a:p>
            <a:pPr eaLnBrk="1" hangingPunct="1"/>
            <a:r>
              <a:rPr lang="hu-HU">
                <a:latin typeface="Arial" charset="0"/>
              </a:rPr>
              <a:t>Online felületek – SEM/SEO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Inkontinencia - Eredmények</a:t>
            </a:r>
          </a:p>
        </p:txBody>
      </p:sp>
      <p:sp>
        <p:nvSpPr>
          <p:cNvPr id="21507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5 300 000+ médiakontaktus</a:t>
            </a:r>
          </a:p>
          <a:p>
            <a:pPr eaLnBrk="1" hangingPunct="1"/>
            <a:r>
              <a:rPr lang="hu-HU">
                <a:latin typeface="Arial" charset="0"/>
              </a:rPr>
              <a:t>Az orvosok egy részénél nőtt a témával hozzájuk fordulók száma</a:t>
            </a:r>
          </a:p>
          <a:p>
            <a:pPr eaLnBrk="1" hangingPunct="1"/>
            <a:r>
              <a:rPr lang="hu-HU">
                <a:latin typeface="Arial" charset="0"/>
              </a:rPr>
              <a:t>Főleg a SEM/SEO aktivitás miatt nőtt a cseppmentes.hu látogatottsága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Tanulságok</a:t>
            </a:r>
          </a:p>
        </p:txBody>
      </p:sp>
      <p:sp>
        <p:nvSpPr>
          <p:cNvPr id="22531" name="Tartalom helye 2"/>
          <p:cNvSpPr>
            <a:spLocks noGrp="1"/>
          </p:cNvSpPr>
          <p:nvPr>
            <p:ph idx="1"/>
          </p:nvPr>
        </p:nvSpPr>
        <p:spPr>
          <a:xfrm>
            <a:off x="395288" y="2133600"/>
            <a:ext cx="8748712" cy="3560763"/>
          </a:xfrm>
        </p:spPr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Az intim témák számos nehézséget okozhatnak, ezekre fel kell készülni</a:t>
            </a:r>
          </a:p>
          <a:p>
            <a:pPr lvl="1" eaLnBrk="1" hangingPunct="1"/>
            <a:r>
              <a:rPr lang="hu-HU">
                <a:latin typeface="Arial" charset="0"/>
              </a:rPr>
              <a:t>Rejtőzködő betegek</a:t>
            </a:r>
          </a:p>
          <a:p>
            <a:pPr lvl="1" eaLnBrk="1" hangingPunct="1"/>
            <a:r>
              <a:rPr lang="hu-HU">
                <a:latin typeface="Arial" charset="0"/>
              </a:rPr>
              <a:t>Nem szívesen megnyíló/aktiválódó látogatók</a:t>
            </a:r>
          </a:p>
          <a:p>
            <a:pPr eaLnBrk="1" hangingPunct="1"/>
            <a:r>
              <a:rPr lang="hu-HU">
                <a:latin typeface="Arial" charset="0"/>
              </a:rPr>
              <a:t>Célcsoportra szabott aktivitások nagyon fontosak</a:t>
            </a:r>
          </a:p>
          <a:p>
            <a:pPr lvl="1" eaLnBrk="1" hangingPunct="1"/>
            <a:r>
              <a:rPr lang="hu-HU">
                <a:latin typeface="Arial" charset="0"/>
              </a:rPr>
              <a:t>Részletekben rejlik a lényeg</a:t>
            </a:r>
          </a:p>
          <a:p>
            <a:pPr eaLnBrk="1" hangingPunct="1"/>
            <a:r>
              <a:rPr lang="hu-HU">
                <a:latin typeface="Arial" charset="0"/>
              </a:rPr>
              <a:t>Médiahasználati szokások figyelembe vétele</a:t>
            </a:r>
          </a:p>
          <a:p>
            <a:pPr eaLnBrk="1" hangingPunct="1">
              <a:buFontTx/>
              <a:buNone/>
            </a:pPr>
            <a:endParaRPr lang="hu-HU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rega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0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ím 1"/>
          <p:cNvSpPr>
            <a:spLocks noGrp="1"/>
          </p:cNvSpPr>
          <p:nvPr>
            <p:ph type="title" idx="4294967295"/>
          </p:nvPr>
        </p:nvSpPr>
        <p:spPr>
          <a:xfrm>
            <a:off x="1371600" y="4406900"/>
            <a:ext cx="7772400" cy="1362075"/>
          </a:xfrm>
        </p:spPr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Köszönöm a Figyelmet!</a:t>
            </a:r>
          </a:p>
        </p:txBody>
      </p:sp>
      <p:sp>
        <p:nvSpPr>
          <p:cNvPr id="24579" name="Szöveg helye 2"/>
          <p:cNvSpPr>
            <a:spLocks noGrp="1"/>
          </p:cNvSpPr>
          <p:nvPr>
            <p:ph type="body" idx="4294967295"/>
          </p:nvPr>
        </p:nvSpPr>
        <p:spPr>
          <a:xfrm>
            <a:off x="1371600" y="2906713"/>
            <a:ext cx="7772400" cy="1500187"/>
          </a:xfrm>
        </p:spPr>
        <p:txBody>
          <a:bodyPr/>
          <a:lstStyle/>
          <a:p>
            <a:pPr eaLnBrk="1" hangingPunct="1"/>
            <a:r>
              <a:rPr lang="hu-HU">
                <a:latin typeface="Arial" charset="0"/>
              </a:rPr>
              <a:t>rnagy@probako.hu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Alapértelmezett terv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618</Words>
  <Application>Microsoft Macintosh PowerPoint</Application>
  <PresentationFormat>On-screen Show (4:3)</PresentationFormat>
  <Paragraphs>105</Paragraphs>
  <Slides>22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Alapértelmezett terv</vt:lpstr>
      <vt:lpstr>PR speciális célcsoportok számára </vt:lpstr>
      <vt:lpstr>A Próbakő Kommunikáció</vt:lpstr>
      <vt:lpstr>A „marketingelmélet”</vt:lpstr>
      <vt:lpstr>A marketingrealitás</vt:lpstr>
      <vt:lpstr>Esettanulmányok</vt:lpstr>
      <vt:lpstr>Esetanulmány 1: Corega Road Show</vt:lpstr>
      <vt:lpstr>Corega Road Show – A nagy kérdés</vt:lpstr>
      <vt:lpstr>Corega Road Show - A megoldás</vt:lpstr>
      <vt:lpstr>CRS: Speciális aktivitás lista - Rendezvény</vt:lpstr>
      <vt:lpstr>CRS: Speciális aktivitáslista - Sajtókapcsolat</vt:lpstr>
      <vt:lpstr>CRS: Eredmények</vt:lpstr>
      <vt:lpstr>Fotók</vt:lpstr>
      <vt:lpstr>Esettanulmány 2: Az Inkontinencia szűrés hónapja</vt:lpstr>
      <vt:lpstr>Inkontinencia – A nagy kérdés</vt:lpstr>
      <vt:lpstr>Inkontinencia – A megoldás</vt:lpstr>
      <vt:lpstr>Inkontinencia: Speciális aktivitáslista - rendezvény</vt:lpstr>
      <vt:lpstr>Inkontinencia: Speciális aktivitáslista - sajtókapcsolatok</vt:lpstr>
      <vt:lpstr>Inkontinencia: Speciális aktivitáslista - sajtókapcsolatok</vt:lpstr>
      <vt:lpstr>Inkontinencia - Eredmények</vt:lpstr>
      <vt:lpstr>Tanulságok</vt:lpstr>
      <vt:lpstr>PowerPoint Presentation</vt:lpstr>
      <vt:lpstr>Köszönöm a Figyelmet!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Kovács Péter András</dc:creator>
  <cp:lastModifiedBy>kjkjklj h</cp:lastModifiedBy>
  <cp:revision>27</cp:revision>
  <dcterms:created xsi:type="dcterms:W3CDTF">2011-09-23T13:11:49Z</dcterms:created>
  <dcterms:modified xsi:type="dcterms:W3CDTF">2011-09-29T07:09:00Z</dcterms:modified>
</cp:coreProperties>
</file>