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57" r:id="rId12"/>
    <p:sldId id="271" r:id="rId13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0931"/>
    <a:srgbClr val="F3A4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45998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76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57107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90312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68254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1571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06988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0746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24590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50791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32731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23B34-F8EA-414C-B928-9240FD132067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98308-B949-4356-A392-EDA901B2E5D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41849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846823"/>
            <a:ext cx="9144000" cy="2387600"/>
          </a:xfrm>
        </p:spPr>
        <p:txBody>
          <a:bodyPr/>
          <a:lstStyle/>
          <a:p>
            <a:r>
              <a:rPr lang="hu-HU" b="1" dirty="0" smtClean="0">
                <a:solidFill>
                  <a:srgbClr val="9409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SEO vagy Tartalommarketing?</a:t>
            </a:r>
            <a:br>
              <a:rPr lang="hu-HU" b="1" dirty="0" smtClean="0">
                <a:solidFill>
                  <a:srgbClr val="9409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b="1" dirty="0" smtClean="0">
                <a:solidFill>
                  <a:srgbClr val="9409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Válassz!</a:t>
            </a:r>
            <a:endParaRPr lang="hu-HU" b="1" dirty="0">
              <a:solidFill>
                <a:srgbClr val="9409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73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>
            <a:spLocks noGrp="1"/>
          </p:cNvSpPr>
          <p:nvPr>
            <p:ph type="ctrTitle"/>
          </p:nvPr>
        </p:nvSpPr>
        <p:spPr>
          <a:xfrm>
            <a:off x="1432153" y="590863"/>
            <a:ext cx="10548938" cy="863864"/>
          </a:xfrm>
        </p:spPr>
        <p:txBody>
          <a:bodyPr>
            <a:noAutofit/>
          </a:bodyPr>
          <a:lstStyle/>
          <a:p>
            <a:pPr algn="l"/>
            <a:r>
              <a:rPr lang="hu-HU" sz="4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hu-HU" sz="4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köze a SEO-nak a tartalommarketinghez?</a:t>
            </a:r>
            <a:endParaRPr lang="hu-HU" sz="4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Ellipszis 1"/>
          <p:cNvSpPr/>
          <p:nvPr/>
        </p:nvSpPr>
        <p:spPr>
          <a:xfrm>
            <a:off x="914399" y="1990169"/>
            <a:ext cx="4504765" cy="3657600"/>
          </a:xfrm>
          <a:prstGeom prst="ellipse">
            <a:avLst/>
          </a:prstGeom>
          <a:solidFill>
            <a:srgbClr val="94093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hu-H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SEO</a:t>
            </a:r>
            <a:endParaRPr lang="hu-H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hu-HU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hu-H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hu-H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lipszis 6"/>
          <p:cNvSpPr/>
          <p:nvPr/>
        </p:nvSpPr>
        <p:spPr>
          <a:xfrm>
            <a:off x="6748185" y="1981203"/>
            <a:ext cx="4504765" cy="3657600"/>
          </a:xfrm>
          <a:prstGeom prst="ellipse">
            <a:avLst/>
          </a:prstGeom>
          <a:solidFill>
            <a:srgbClr val="F3A4B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Tartalom-marketing</a:t>
            </a:r>
          </a:p>
          <a:p>
            <a:pPr algn="ctr"/>
            <a:endParaRPr lang="hu-H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hu-H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llipszis 7"/>
          <p:cNvSpPr/>
          <p:nvPr/>
        </p:nvSpPr>
        <p:spPr>
          <a:xfrm>
            <a:off x="2011456" y="4011711"/>
            <a:ext cx="2089898" cy="1483658"/>
          </a:xfrm>
          <a:prstGeom prst="ellipse">
            <a:avLst/>
          </a:prstGeom>
          <a:solidFill>
            <a:srgbClr val="F3A4B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Tartalom-marketing</a:t>
            </a:r>
            <a:endParaRPr lang="hu-H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llipszis 8"/>
          <p:cNvSpPr/>
          <p:nvPr/>
        </p:nvSpPr>
        <p:spPr>
          <a:xfrm>
            <a:off x="8087288" y="4114803"/>
            <a:ext cx="1853452" cy="1483658"/>
          </a:xfrm>
          <a:prstGeom prst="ellipse">
            <a:avLst/>
          </a:prstGeom>
          <a:solidFill>
            <a:srgbClr val="94093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SEO</a:t>
            </a:r>
            <a:endParaRPr lang="hu-H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Képtalálat a következőre: „kétkarú mérleg”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94093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297" y="5647769"/>
            <a:ext cx="7752231" cy="1210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68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>
            <a:spLocks noGrp="1"/>
          </p:cNvSpPr>
          <p:nvPr>
            <p:ph type="ctrTitle"/>
          </p:nvPr>
        </p:nvSpPr>
        <p:spPr>
          <a:xfrm>
            <a:off x="1524000" y="403414"/>
            <a:ext cx="9144000" cy="1008528"/>
          </a:xfrm>
        </p:spPr>
        <p:txBody>
          <a:bodyPr>
            <a:noAutofit/>
          </a:bodyPr>
          <a:lstStyle/>
          <a:p>
            <a:pPr algn="l"/>
            <a:r>
              <a:rPr lang="hu-HU" sz="4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indulás</a:t>
            </a:r>
            <a:endParaRPr lang="hu-HU" sz="4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Ellipszis 1"/>
          <p:cNvSpPr/>
          <p:nvPr/>
        </p:nvSpPr>
        <p:spPr>
          <a:xfrm>
            <a:off x="914399" y="1990169"/>
            <a:ext cx="4504765" cy="3657600"/>
          </a:xfrm>
          <a:prstGeom prst="ellipse">
            <a:avLst/>
          </a:prstGeom>
          <a:solidFill>
            <a:srgbClr val="94093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SEO</a:t>
            </a:r>
          </a:p>
          <a:p>
            <a:pPr algn="ctr"/>
            <a:endParaRPr lang="hu-H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hu-HU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hu-H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6364127" y="2140625"/>
            <a:ext cx="51905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Blip>
                <a:blip r:embed="rId2"/>
              </a:buBlip>
            </a:pPr>
            <a:r>
              <a:rPr lang="hu-HU" sz="2400" b="1" dirty="0"/>
              <a:t>Ingyenes </a:t>
            </a:r>
            <a:r>
              <a:rPr lang="hu-HU" sz="2400" b="1" dirty="0" smtClean="0"/>
              <a:t>(?) &gt; költséghatékony</a:t>
            </a:r>
            <a:endParaRPr lang="hu-HU" sz="2400" b="1" dirty="0"/>
          </a:p>
          <a:p>
            <a:pPr marL="457200" indent="-457200">
              <a:lnSpc>
                <a:spcPct val="150000"/>
              </a:lnSpc>
              <a:buBlip>
                <a:blip r:embed="rId2"/>
              </a:buBlip>
            </a:pPr>
            <a:r>
              <a:rPr lang="hu-HU" sz="2400" b="1" dirty="0"/>
              <a:t>Eredményes: folyamatos és stabil oldallátogatás</a:t>
            </a:r>
          </a:p>
          <a:p>
            <a:pPr marL="457200" indent="-457200">
              <a:lnSpc>
                <a:spcPct val="150000"/>
              </a:lnSpc>
              <a:buBlip>
                <a:blip r:embed="rId2"/>
              </a:buBlip>
            </a:pPr>
            <a:r>
              <a:rPr lang="hu-HU" sz="2400" b="1" dirty="0"/>
              <a:t>Jól konvertál</a:t>
            </a:r>
          </a:p>
          <a:p>
            <a:pPr marL="457200" indent="-457200">
              <a:lnSpc>
                <a:spcPct val="150000"/>
              </a:lnSpc>
              <a:buBlip>
                <a:blip r:embed="rId2"/>
              </a:buBlip>
            </a:pPr>
            <a:r>
              <a:rPr lang="hu-HU" sz="2400" b="1" dirty="0" smtClean="0"/>
              <a:t>Plusz hozzáadott </a:t>
            </a:r>
            <a:r>
              <a:rPr lang="hu-HU" sz="2400" b="1" dirty="0" smtClean="0"/>
              <a:t>érték</a:t>
            </a:r>
            <a:endParaRPr lang="hu-HU" sz="2400" b="1" dirty="0" smtClean="0"/>
          </a:p>
        </p:txBody>
      </p:sp>
      <p:sp>
        <p:nvSpPr>
          <p:cNvPr id="4" name="Szövegdoboz 3"/>
          <p:cNvSpPr txBox="1"/>
          <p:nvPr/>
        </p:nvSpPr>
        <p:spPr>
          <a:xfrm>
            <a:off x="1295398" y="3296597"/>
            <a:ext cx="16898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Menstruációs, ovulációs naptár</a:t>
            </a:r>
            <a:endParaRPr lang="hu-H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3357281" y="3310973"/>
            <a:ext cx="1689847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Terhességi naptár</a:t>
            </a:r>
            <a:endParaRPr lang="hu-H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2242297" y="4541310"/>
            <a:ext cx="1689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Releváns tartalmak</a:t>
            </a:r>
            <a:endParaRPr lang="hu-H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743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>
            <a:spLocks noGrp="1"/>
          </p:cNvSpPr>
          <p:nvPr>
            <p:ph type="ctrTitle"/>
          </p:nvPr>
        </p:nvSpPr>
        <p:spPr>
          <a:xfrm>
            <a:off x="1560513" y="394589"/>
            <a:ext cx="9144000" cy="1008528"/>
          </a:xfrm>
        </p:spPr>
        <p:txBody>
          <a:bodyPr>
            <a:noAutofit/>
          </a:bodyPr>
          <a:lstStyle/>
          <a:p>
            <a:pPr algn="l"/>
            <a:r>
              <a:rPr lang="hu-HU" sz="4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ON-SITE SEO</a:t>
            </a:r>
            <a:endParaRPr lang="hu-HU" sz="4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476904" y="1933575"/>
            <a:ext cx="962809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Kulcsszó-keresés </a:t>
            </a:r>
            <a:r>
              <a:rPr lang="hu-HU" sz="2400" dirty="0" smtClean="0"/>
              <a:t>–&gt; LONGTAIL kulcsszavak használata</a:t>
            </a:r>
          </a:p>
          <a:p>
            <a:pPr marL="342900" lvl="0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Tartalom </a:t>
            </a:r>
            <a:r>
              <a:rPr lang="hu-HU" sz="2400" b="1" dirty="0"/>
              <a:t>optimalizálás  </a:t>
            </a:r>
            <a:r>
              <a:rPr lang="hu-HU" sz="2400" dirty="0"/>
              <a:t>–&gt; </a:t>
            </a:r>
            <a:r>
              <a:rPr lang="hu-HU" sz="2400" dirty="0" smtClean="0"/>
              <a:t>tematikus rovatok létrehozása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/>
              <a:t>k</a:t>
            </a:r>
            <a:r>
              <a:rPr lang="hu-HU" sz="2000" dirty="0" smtClean="0"/>
              <a:t>ulcsszó sűrűség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/>
              <a:t>k</a:t>
            </a:r>
            <a:r>
              <a:rPr lang="hu-HU" sz="2000" dirty="0" smtClean="0"/>
              <a:t>ulcsszó minőség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/>
              <a:t>k</a:t>
            </a:r>
            <a:r>
              <a:rPr lang="hu-HU" sz="2000" dirty="0" smtClean="0"/>
              <a:t>ulcsszó használata</a:t>
            </a:r>
            <a:endParaRPr lang="hu-HU" sz="2000" dirty="0"/>
          </a:p>
          <a:p>
            <a:pPr marL="342900" lvl="0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Tartalom készítése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/>
              <a:t>m</a:t>
            </a:r>
            <a:r>
              <a:rPr lang="hu-HU" sz="2000" dirty="0" smtClean="0"/>
              <a:t>enstruáció gyakorisága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 smtClean="0"/>
              <a:t>menstruáció hossza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 smtClean="0"/>
              <a:t>menstruáció zavarai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/>
              <a:t>s</a:t>
            </a:r>
            <a:r>
              <a:rPr lang="hu-HU" sz="2000" dirty="0" smtClean="0"/>
              <a:t>tb..</a:t>
            </a:r>
            <a:endParaRPr lang="hu-HU" sz="2000" dirty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400" b="1" dirty="0" smtClean="0"/>
              <a:t>Belső linkstratégia</a:t>
            </a:r>
            <a:endParaRPr lang="hu-HU" sz="2400" b="1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0" y="325253"/>
            <a:ext cx="2057400" cy="646392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513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>
            <a:spLocks noGrp="1"/>
          </p:cNvSpPr>
          <p:nvPr>
            <p:ph type="ctrTitle"/>
          </p:nvPr>
        </p:nvSpPr>
        <p:spPr>
          <a:xfrm>
            <a:off x="1550224" y="427453"/>
            <a:ext cx="9984908" cy="1008528"/>
          </a:xfrm>
        </p:spPr>
        <p:txBody>
          <a:bodyPr>
            <a:noAutofit/>
          </a:bodyPr>
          <a:lstStyle/>
          <a:p>
            <a:pPr algn="l"/>
            <a:r>
              <a:rPr lang="hu-HU" sz="4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Technológiai SEO, de csak érintőlegesen!</a:t>
            </a:r>
            <a:endParaRPr lang="hu-HU" sz="4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66938" y="1933575"/>
            <a:ext cx="6502120" cy="4139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Sebesség</a:t>
            </a:r>
            <a:r>
              <a:rPr lang="hu-HU" sz="2400" dirty="0" smtClean="0"/>
              <a:t>, </a:t>
            </a:r>
            <a:r>
              <a:rPr lang="hu-HU" sz="2400" dirty="0" err="1" smtClean="0"/>
              <a:t>sebesség</a:t>
            </a:r>
            <a:r>
              <a:rPr lang="hu-HU" sz="2400" dirty="0" smtClean="0"/>
              <a:t>, </a:t>
            </a:r>
            <a:r>
              <a:rPr lang="hu-HU" sz="2400" dirty="0" err="1" smtClean="0"/>
              <a:t>SEBESSÉG</a:t>
            </a:r>
            <a:r>
              <a:rPr lang="hu-HU" sz="2400" dirty="0" smtClean="0"/>
              <a:t>!</a:t>
            </a:r>
          </a:p>
          <a:p>
            <a:pPr marL="800100" lvl="1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URL stratégia</a:t>
            </a:r>
            <a:r>
              <a:rPr lang="hu-HU" sz="2400" dirty="0" smtClean="0"/>
              <a:t> -&gt; stratégiai fókusz</a:t>
            </a:r>
          </a:p>
          <a:p>
            <a:pPr marL="800100" lvl="1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Alt attribútumok, </a:t>
            </a:r>
            <a:r>
              <a:rPr lang="hu-HU" sz="2400" b="1" dirty="0"/>
              <a:t>meta kiegészítések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 smtClean="0"/>
              <a:t>Képek, videók, linkek stb. elnevezése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000" dirty="0" smtClean="0"/>
              <a:t>Automatizált </a:t>
            </a:r>
            <a:r>
              <a:rPr lang="hu-HU" sz="2000" dirty="0" err="1" smtClean="0"/>
              <a:t>metaelemek</a:t>
            </a:r>
            <a:r>
              <a:rPr lang="hu-HU" sz="2000" dirty="0" smtClean="0"/>
              <a:t> helyett, manuális beállítás!</a:t>
            </a:r>
          </a:p>
          <a:p>
            <a:pPr marL="800100" lvl="1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dirty="0" smtClean="0"/>
              <a:t>Megszaporodott </a:t>
            </a:r>
            <a:r>
              <a:rPr lang="hu-HU" sz="2400" b="1" dirty="0" smtClean="0"/>
              <a:t>404-es oldalak</a:t>
            </a:r>
            <a:r>
              <a:rPr lang="hu-HU" sz="2400" dirty="0" smtClean="0"/>
              <a:t> száma -&gt; tisztítás!</a:t>
            </a:r>
          </a:p>
          <a:p>
            <a:pPr marL="800100" lvl="1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Duplikált tartalmak elkerülése</a:t>
            </a:r>
          </a:p>
          <a:p>
            <a:pPr marL="800100" lvl="1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Migráció</a:t>
            </a:r>
            <a:r>
              <a:rPr lang="hu-HU" sz="2400" dirty="0" smtClean="0"/>
              <a:t> -&gt; csak okosan!</a:t>
            </a:r>
            <a:endParaRPr lang="hu-HU" sz="2400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458" y="1933575"/>
            <a:ext cx="49149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2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>
            <a:spLocks noGrp="1"/>
          </p:cNvSpPr>
          <p:nvPr>
            <p:ph type="ctrTitle"/>
          </p:nvPr>
        </p:nvSpPr>
        <p:spPr>
          <a:xfrm>
            <a:off x="1411678" y="441310"/>
            <a:ext cx="10627845" cy="1008528"/>
          </a:xfrm>
        </p:spPr>
        <p:txBody>
          <a:bodyPr>
            <a:noAutofit/>
          </a:bodyPr>
          <a:lstStyle/>
          <a:p>
            <a:pPr algn="l"/>
            <a:r>
              <a:rPr lang="hu-HU" sz="4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Amivel nem főztünk, pedig lehetett lett volna</a:t>
            </a:r>
            <a:endParaRPr lang="hu-HU" sz="4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408038" y="2305615"/>
            <a:ext cx="954115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400" dirty="0"/>
              <a:t>D</a:t>
            </a:r>
            <a:r>
              <a:rPr lang="hu-HU" sz="2400" dirty="0" smtClean="0"/>
              <a:t>omain </a:t>
            </a:r>
            <a:r>
              <a:rPr lang="hu-HU" sz="2400" dirty="0"/>
              <a:t>név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400" dirty="0"/>
              <a:t>F</a:t>
            </a:r>
            <a:r>
              <a:rPr lang="hu-HU" sz="2400" dirty="0" smtClean="0"/>
              <a:t>izetett </a:t>
            </a:r>
            <a:r>
              <a:rPr lang="hu-HU" sz="2400" dirty="0"/>
              <a:t>hirdetések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400" dirty="0" smtClean="0"/>
              <a:t>Több tartalom, sokkal-sokkal </a:t>
            </a:r>
            <a:r>
              <a:rPr lang="hu-HU" sz="2400" dirty="0"/>
              <a:t>több tartalom…</a:t>
            </a:r>
          </a:p>
          <a:p>
            <a:pPr marL="800100" lvl="1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hu-HU" sz="2400" dirty="0" err="1" smtClean="0"/>
              <a:t>Responsive</a:t>
            </a:r>
            <a:r>
              <a:rPr lang="hu-HU" sz="2400" dirty="0" smtClean="0"/>
              <a:t> oldal</a:t>
            </a:r>
          </a:p>
          <a:p>
            <a:pPr marL="800100" lvl="1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hu-HU" sz="2400" dirty="0" smtClean="0"/>
              <a:t>MÉG TÖBB  TARTALOM!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277995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>
            <a:spLocks noGrp="1"/>
          </p:cNvSpPr>
          <p:nvPr>
            <p:ph type="ctrTitle"/>
          </p:nvPr>
        </p:nvSpPr>
        <p:spPr>
          <a:xfrm>
            <a:off x="1564155" y="455164"/>
            <a:ext cx="10627845" cy="1008528"/>
          </a:xfrm>
        </p:spPr>
        <p:txBody>
          <a:bodyPr>
            <a:noAutofit/>
          </a:bodyPr>
          <a:lstStyle/>
          <a:p>
            <a:pPr algn="l"/>
            <a:r>
              <a:rPr lang="hu-H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OFF-SITE SEO</a:t>
            </a:r>
            <a:endParaRPr lang="hu-HU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207961" y="1836692"/>
            <a:ext cx="10953098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Minőségi (!) linképítés</a:t>
            </a:r>
          </a:p>
          <a:p>
            <a:pPr marL="13716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400" dirty="0" smtClean="0"/>
              <a:t>Releváns</a:t>
            </a:r>
          </a:p>
          <a:p>
            <a:pPr marL="13716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400" dirty="0" smtClean="0"/>
              <a:t>Ingyenes</a:t>
            </a:r>
          </a:p>
          <a:p>
            <a:pPr marL="1371600" lvl="2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400" dirty="0" smtClean="0"/>
              <a:t>Linképítés megfontoltan</a:t>
            </a:r>
            <a:endParaRPr lang="hu-HU" sz="2400" dirty="0"/>
          </a:p>
          <a:p>
            <a:pPr marL="800100" lvl="1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Minőségi linket, de honnan?</a:t>
            </a:r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400" dirty="0" smtClean="0"/>
              <a:t>magánorvosoktól</a:t>
            </a:r>
            <a:r>
              <a:rPr lang="hu-HU" sz="2400" dirty="0"/>
              <a:t>, kórházaktól, </a:t>
            </a:r>
            <a:r>
              <a:rPr lang="hu-HU" sz="2400" dirty="0" smtClean="0"/>
              <a:t>stb.</a:t>
            </a:r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400" dirty="0" smtClean="0"/>
              <a:t>fizetett </a:t>
            </a:r>
            <a:r>
              <a:rPr lang="hu-HU" sz="2400" dirty="0"/>
              <a:t>és ingyenes sajtóközlemények megjelenéséből </a:t>
            </a:r>
            <a:endParaRPr lang="hu-HU" sz="2400" dirty="0" smtClean="0"/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400" dirty="0" smtClean="0"/>
              <a:t>regionális weboldalakról</a:t>
            </a:r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400" dirty="0" smtClean="0"/>
              <a:t>saját </a:t>
            </a:r>
            <a:r>
              <a:rPr lang="hu-HU" sz="2400" dirty="0"/>
              <a:t>blog vagy más </a:t>
            </a:r>
            <a:r>
              <a:rPr lang="hu-HU" sz="2400" dirty="0" err="1"/>
              <a:t>blogger</a:t>
            </a:r>
            <a:r>
              <a:rPr lang="hu-HU" sz="2400" dirty="0"/>
              <a:t> </a:t>
            </a:r>
            <a:r>
              <a:rPr lang="hu-HU" sz="2400" dirty="0" smtClean="0"/>
              <a:t>oldalaidról</a:t>
            </a:r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400" dirty="0" smtClean="0"/>
              <a:t>kiadott </a:t>
            </a:r>
            <a:r>
              <a:rPr lang="hu-HU" sz="2400" dirty="0"/>
              <a:t>és megjelentetett esettanulmányokból</a:t>
            </a:r>
          </a:p>
        </p:txBody>
      </p:sp>
    </p:spTree>
    <p:extLst>
      <p:ext uri="{BB962C8B-B14F-4D97-AF65-F5344CB8AC3E}">
        <p14:creationId xmlns:p14="http://schemas.microsoft.com/office/powerpoint/2010/main" val="211447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655964" y="2038398"/>
            <a:ext cx="109530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„</a:t>
            </a:r>
            <a:r>
              <a:rPr lang="hu-HU" dirty="0" err="1" smtClean="0"/>
              <a:t>Off-site</a:t>
            </a:r>
            <a:r>
              <a:rPr lang="hu-HU" dirty="0" smtClean="0"/>
              <a:t> </a:t>
            </a:r>
            <a:r>
              <a:rPr lang="hu-HU" dirty="0"/>
              <a:t>SEO-nak tekinthető minden olyan marketing tevékenység, amelyet a közösségi oldalakon végzünk, s ami egyúttal fontos a keresőoptimalizálás szempontjából is</a:t>
            </a:r>
            <a:r>
              <a:rPr lang="hu-HU" dirty="0" smtClean="0"/>
              <a:t>.„</a:t>
            </a:r>
          </a:p>
        </p:txBody>
      </p:sp>
      <p:sp>
        <p:nvSpPr>
          <p:cNvPr id="2" name="Téglalap 1"/>
          <p:cNvSpPr/>
          <p:nvPr/>
        </p:nvSpPr>
        <p:spPr>
          <a:xfrm>
            <a:off x="648346" y="2792742"/>
            <a:ext cx="5327977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Blip>
                <a:blip r:embed="rId2"/>
              </a:buBlip>
            </a:pPr>
            <a:r>
              <a:rPr lang="hu-H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</a:t>
            </a: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média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ami növeli a </a:t>
            </a:r>
            <a:r>
              <a:rPr lang="hu-H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brand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erősségét, </a:t>
            </a:r>
            <a:r>
              <a:rPr lang="hu-H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látogatókat 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generál és ráerősíti a SEO </a:t>
            </a:r>
            <a:r>
              <a:rPr lang="hu-H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eredményekre</a:t>
            </a:r>
          </a:p>
          <a:p>
            <a:pPr marL="800100" lvl="1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hu-H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Fb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TW, </a:t>
            </a:r>
            <a:r>
              <a:rPr lang="hu-H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Instagram</a:t>
            </a:r>
            <a:r>
              <a:rPr lang="hu-H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Google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+, </a:t>
            </a:r>
            <a:r>
              <a:rPr lang="hu-H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stb.</a:t>
            </a:r>
          </a:p>
          <a:p>
            <a:pPr marL="342900" indent="-342900">
              <a:lnSpc>
                <a:spcPct val="107000"/>
              </a:lnSpc>
              <a:buBlip>
                <a:blip r:embed="rId2"/>
              </a:buBlip>
            </a:pPr>
            <a:r>
              <a:rPr lang="hu-H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Review-k</a:t>
            </a: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vélemények, visszajelzések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amelyeket 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érdemes </a:t>
            </a:r>
            <a:r>
              <a:rPr lang="hu-H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gyűjteni saját oldalunkon is. 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Képtalálat a következőre: „content marketing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2792742"/>
            <a:ext cx="5745331" cy="2780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ím 1"/>
          <p:cNvSpPr>
            <a:spLocks noGrp="1"/>
          </p:cNvSpPr>
          <p:nvPr>
            <p:ph type="ctrTitle"/>
          </p:nvPr>
        </p:nvSpPr>
        <p:spPr>
          <a:xfrm>
            <a:off x="1530237" y="604155"/>
            <a:ext cx="10627845" cy="820270"/>
          </a:xfrm>
        </p:spPr>
        <p:txBody>
          <a:bodyPr>
            <a:noAutofit/>
          </a:bodyPr>
          <a:lstStyle/>
          <a:p>
            <a:pPr algn="l"/>
            <a:r>
              <a:rPr lang="hu-HU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Off-site</a:t>
            </a:r>
            <a:r>
              <a:rPr lang="hu-H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SEO és a tartalommarketing</a:t>
            </a:r>
            <a:endParaRPr lang="hu-HU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938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>
            <a:spLocks noGrp="1"/>
          </p:cNvSpPr>
          <p:nvPr>
            <p:ph type="ctrTitle"/>
          </p:nvPr>
        </p:nvSpPr>
        <p:spPr>
          <a:xfrm>
            <a:off x="1530237" y="604155"/>
            <a:ext cx="10627845" cy="820270"/>
          </a:xfrm>
        </p:spPr>
        <p:txBody>
          <a:bodyPr>
            <a:noAutofit/>
          </a:bodyPr>
          <a:lstStyle/>
          <a:p>
            <a:pPr algn="l"/>
            <a:r>
              <a:rPr lang="hu-H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Tartalommarketing – a kezdetektől</a:t>
            </a:r>
            <a:endParaRPr lang="hu-HU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207961" y="1836692"/>
            <a:ext cx="582976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dirty="0" smtClean="0"/>
              <a:t>Cél: kismamák regisztráljanak az ingyenes terhességi naptárba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000" b="1" dirty="0" smtClean="0"/>
              <a:t>Önálló rovat -&gt;</a:t>
            </a:r>
            <a:r>
              <a:rPr lang="hu-HU" sz="2000" dirty="0" smtClean="0"/>
              <a:t>Terhesség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000" dirty="0" smtClean="0"/>
              <a:t>Saját </a:t>
            </a:r>
            <a:r>
              <a:rPr lang="hu-HU" sz="2000" dirty="0" err="1" smtClean="0"/>
              <a:t>inventory</a:t>
            </a:r>
            <a:r>
              <a:rPr lang="hu-HU" sz="2000" dirty="0" smtClean="0"/>
              <a:t> keretére </a:t>
            </a:r>
            <a:r>
              <a:rPr lang="hu-HU" sz="2000" b="1" dirty="0" smtClean="0"/>
              <a:t>szöveges és képes hirdetések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000" b="1" dirty="0" smtClean="0"/>
              <a:t>Minőségi tartalom</a:t>
            </a:r>
            <a:r>
              <a:rPr lang="hu-HU" sz="2000" dirty="0" smtClean="0"/>
              <a:t>: </a:t>
            </a:r>
            <a:r>
              <a:rPr lang="hu-HU" sz="2000" dirty="0" err="1" smtClean="0"/>
              <a:t>Google</a:t>
            </a:r>
            <a:r>
              <a:rPr lang="hu-HU" sz="2000" dirty="0" smtClean="0"/>
              <a:t> és felhasználóbarát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000" b="1" dirty="0" smtClean="0"/>
              <a:t>Linkmarketing</a:t>
            </a:r>
            <a:r>
              <a:rPr lang="hu-HU" sz="2000" dirty="0" smtClean="0"/>
              <a:t>: belső és külső egyaránt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000" b="1" dirty="0" smtClean="0"/>
              <a:t>Keresztmarketing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sz="2000" b="1" dirty="0" smtClean="0"/>
              <a:t>Megosztások, </a:t>
            </a:r>
            <a:r>
              <a:rPr lang="hu-HU" sz="2000" b="1" dirty="0" err="1" smtClean="0"/>
              <a:t>like-ok</a:t>
            </a:r>
            <a:r>
              <a:rPr lang="hu-HU" sz="2000" b="1" dirty="0" smtClean="0"/>
              <a:t>, visszajelzések, értékelések kérése</a:t>
            </a: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3"/>
          <a:srcRect t="13701"/>
          <a:stretch/>
        </p:blipFill>
        <p:spPr>
          <a:xfrm>
            <a:off x="6132514" y="2822660"/>
            <a:ext cx="5782396" cy="17679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2513" y="2024330"/>
            <a:ext cx="5782397" cy="8019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084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1"/>
          <p:cNvSpPr>
            <a:spLocks noGrp="1"/>
          </p:cNvSpPr>
          <p:nvPr>
            <p:ph type="ctrTitle"/>
          </p:nvPr>
        </p:nvSpPr>
        <p:spPr>
          <a:xfrm>
            <a:off x="1564155" y="611232"/>
            <a:ext cx="10627845" cy="820270"/>
          </a:xfrm>
        </p:spPr>
        <p:txBody>
          <a:bodyPr>
            <a:noAutofit/>
          </a:bodyPr>
          <a:lstStyle/>
          <a:p>
            <a:pPr algn="l"/>
            <a:r>
              <a:rPr lang="hu-H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SEO &amp; tartalommarketing</a:t>
            </a:r>
            <a:endParaRPr lang="hu-HU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355879" y="1836692"/>
            <a:ext cx="8801976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Blip>
                <a:blip r:embed="rId2"/>
              </a:buBlip>
            </a:pPr>
            <a:r>
              <a:rPr lang="hu-HU" sz="2400" b="1" dirty="0" smtClean="0"/>
              <a:t>Cél: Fizetős e-book megrendelése &gt; Férfi meddőségi program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b="1" dirty="0" smtClean="0"/>
              <a:t>Önálló rovat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b="1" dirty="0" err="1" smtClean="0"/>
              <a:t>Landing</a:t>
            </a:r>
            <a:r>
              <a:rPr lang="hu-HU" b="1" dirty="0" smtClean="0"/>
              <a:t> oldal -&gt;</a:t>
            </a:r>
            <a:r>
              <a:rPr lang="hu-HU" dirty="0" smtClean="0"/>
              <a:t> Célcsoportokra létrehozva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b="1" dirty="0" smtClean="0"/>
              <a:t>Csali</a:t>
            </a:r>
            <a:r>
              <a:rPr lang="hu-HU" b="1" dirty="0"/>
              <a:t>: </a:t>
            </a:r>
            <a:r>
              <a:rPr lang="hu-HU" dirty="0"/>
              <a:t>férfi meddőségi teszt – email cím </a:t>
            </a:r>
            <a:r>
              <a:rPr lang="hu-HU" dirty="0" smtClean="0"/>
              <a:t>generálása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b="1" dirty="0" smtClean="0"/>
              <a:t>Irányított </a:t>
            </a:r>
            <a:r>
              <a:rPr lang="hu-HU" b="1" dirty="0"/>
              <a:t>tartalmak </a:t>
            </a:r>
            <a:r>
              <a:rPr lang="hu-HU" dirty="0"/>
              <a:t>adott témához kapcsolódóan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hu-HU" dirty="0"/>
              <a:t>rövidített tartalmak, melyeket </a:t>
            </a:r>
            <a:r>
              <a:rPr lang="hu-HU" dirty="0" err="1"/>
              <a:t>BP-nak</a:t>
            </a:r>
            <a:r>
              <a:rPr lang="hu-HU" dirty="0"/>
              <a:t> írunk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hu-HU" dirty="0"/>
              <a:t>PR tartalmak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hu-HU" dirty="0"/>
              <a:t>interjúk a programban résztvevő orvosokkal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hu-HU" dirty="0"/>
              <a:t>Intim szótár -  szóbejegyzés + támogatás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hu-HU" dirty="0"/>
              <a:t>videók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b="1" dirty="0"/>
              <a:t>Klasszikus banner és/vagy szöveg hirdetések: 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hu-HU" dirty="0"/>
              <a:t>Célzottan: Férfi meddőség, </a:t>
            </a:r>
            <a:r>
              <a:rPr lang="hu-HU" dirty="0" err="1" smtClean="0"/>
              <a:t>meddőség</a:t>
            </a:r>
            <a:r>
              <a:rPr lang="hu-HU" dirty="0" smtClean="0"/>
              <a:t>, </a:t>
            </a:r>
            <a:r>
              <a:rPr lang="hu-HU" dirty="0"/>
              <a:t>stb. – célzott reklámfelületeken</a:t>
            </a:r>
          </a:p>
          <a:p>
            <a:pPr marL="1200150" lvl="2" indent="-28575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hu-HU" dirty="0"/>
              <a:t>Ovulációs naptárnál, peteérés értesítőben reklám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hu-HU" b="1" dirty="0" err="1"/>
              <a:t>Social</a:t>
            </a:r>
            <a:r>
              <a:rPr lang="hu-HU" b="1" dirty="0"/>
              <a:t> megosztások</a:t>
            </a:r>
            <a:r>
              <a:rPr lang="hu-HU" b="1" dirty="0" smtClean="0"/>
              <a:t>: </a:t>
            </a:r>
            <a:r>
              <a:rPr lang="hu-HU" dirty="0" smtClean="0"/>
              <a:t>FB, </a:t>
            </a:r>
            <a:r>
              <a:rPr lang="hu-HU" dirty="0" err="1" smtClean="0"/>
              <a:t>Tw</a:t>
            </a:r>
            <a:r>
              <a:rPr lang="hu-HU" dirty="0" smtClean="0"/>
              <a:t>, </a:t>
            </a:r>
            <a:r>
              <a:rPr lang="hu-HU" dirty="0" err="1" smtClean="0"/>
              <a:t>LinkedIn</a:t>
            </a:r>
            <a:r>
              <a:rPr lang="hu-HU" dirty="0" smtClean="0"/>
              <a:t>, </a:t>
            </a:r>
            <a:r>
              <a:rPr lang="hu-HU" dirty="0" err="1" smtClean="0"/>
              <a:t>Google</a:t>
            </a:r>
            <a:r>
              <a:rPr lang="hu-HU" dirty="0" smtClean="0"/>
              <a:t>+, stb.</a:t>
            </a:r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2978" y="322910"/>
            <a:ext cx="2866535" cy="640061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745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1"/>
          <p:cNvSpPr>
            <a:spLocks noGrp="1"/>
          </p:cNvSpPr>
          <p:nvPr>
            <p:ph type="ctrTitle"/>
          </p:nvPr>
        </p:nvSpPr>
        <p:spPr>
          <a:xfrm>
            <a:off x="1560513" y="2232212"/>
            <a:ext cx="9144000" cy="3202081"/>
          </a:xfrm>
        </p:spPr>
        <p:txBody>
          <a:bodyPr>
            <a:normAutofit fontScale="90000"/>
          </a:bodyPr>
          <a:lstStyle/>
          <a:p>
            <a:r>
              <a:rPr lang="hu-HU" sz="13800" b="1" dirty="0" smtClean="0">
                <a:solidFill>
                  <a:srgbClr val="9409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SEO </a:t>
            </a:r>
            <a:r>
              <a:rPr lang="hu-HU" sz="28700" b="1" dirty="0" smtClean="0">
                <a:solidFill>
                  <a:srgbClr val="9409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  <a:r>
              <a:rPr lang="hu-HU" sz="13800" b="1" dirty="0" smtClean="0">
                <a:solidFill>
                  <a:srgbClr val="9409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CM </a:t>
            </a:r>
            <a:endParaRPr lang="hu-HU" sz="13800" b="1" dirty="0">
              <a:solidFill>
                <a:srgbClr val="9409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913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1"/>
          <p:cNvSpPr>
            <a:spLocks noGrp="1"/>
          </p:cNvSpPr>
          <p:nvPr>
            <p:ph type="ctrTitle"/>
          </p:nvPr>
        </p:nvSpPr>
        <p:spPr>
          <a:xfrm>
            <a:off x="1560513" y="2851082"/>
            <a:ext cx="9144000" cy="115583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hu-HU" sz="4800" b="1" dirty="0" smtClean="0">
                <a:solidFill>
                  <a:srgbClr val="9409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Köszönöm a </a:t>
            </a:r>
            <a:r>
              <a:rPr lang="hu-HU" sz="4800" b="1" dirty="0" smtClean="0">
                <a:solidFill>
                  <a:srgbClr val="9409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figyelmeteket!</a:t>
            </a:r>
            <a:endParaRPr lang="hu-HU" sz="4800" b="1" dirty="0">
              <a:solidFill>
                <a:srgbClr val="9409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552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9066</TotalTime>
  <Words>397</Words>
  <Application>Microsoft Office PowerPoint</Application>
  <PresentationFormat>Szélesvásznú</PresentationFormat>
  <Paragraphs>86</Paragraphs>
  <Slides>12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Wingdings</vt:lpstr>
      <vt:lpstr>Office-téma</vt:lpstr>
      <vt:lpstr>SEO vagy Tartalommarketing? Válassz!</vt:lpstr>
      <vt:lpstr>Mi köze a SEO-nak a tartalommarketinghez?</vt:lpstr>
      <vt:lpstr>Az indulás</vt:lpstr>
      <vt:lpstr>ON-SITE SEO</vt:lpstr>
      <vt:lpstr>Technológiai SEO, de csak érintőlegesen!</vt:lpstr>
      <vt:lpstr>Amivel nem főztünk, pedig lehetett lett volna</vt:lpstr>
      <vt:lpstr>OFF-SITE SEO</vt:lpstr>
      <vt:lpstr>Off-site SEO és a tartalommarketing</vt:lpstr>
      <vt:lpstr>Tartalommarketing – a kezdetektől</vt:lpstr>
      <vt:lpstr>SEO &amp; tartalommarketing</vt:lpstr>
      <vt:lpstr>SEO &amp; CM </vt:lpstr>
      <vt:lpstr>Köszönöm a figyelmeteket!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Matics Kata</dc:creator>
  <cp:lastModifiedBy>Matics Kata</cp:lastModifiedBy>
  <cp:revision>41</cp:revision>
  <dcterms:created xsi:type="dcterms:W3CDTF">2016-09-19T08:14:51Z</dcterms:created>
  <dcterms:modified xsi:type="dcterms:W3CDTF">2016-09-26T10:12:36Z</dcterms:modified>
</cp:coreProperties>
</file>