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9"/>
  </p:notesMasterIdLst>
  <p:sldIdLst>
    <p:sldId id="257" r:id="rId2"/>
    <p:sldId id="285" r:id="rId3"/>
    <p:sldId id="295" r:id="rId4"/>
    <p:sldId id="296" r:id="rId5"/>
    <p:sldId id="291" r:id="rId6"/>
    <p:sldId id="264" r:id="rId7"/>
    <p:sldId id="263" r:id="rId8"/>
    <p:sldId id="265" r:id="rId9"/>
    <p:sldId id="270" r:id="rId10"/>
    <p:sldId id="271" r:id="rId11"/>
    <p:sldId id="272" r:id="rId12"/>
    <p:sldId id="262" r:id="rId13"/>
    <p:sldId id="286" r:id="rId14"/>
    <p:sldId id="287" r:id="rId15"/>
    <p:sldId id="288" r:id="rId16"/>
    <p:sldId id="276" r:id="rId17"/>
    <p:sldId id="274" r:id="rId18"/>
    <p:sldId id="277" r:id="rId19"/>
    <p:sldId id="278" r:id="rId20"/>
    <p:sldId id="280" r:id="rId21"/>
    <p:sldId id="281" r:id="rId22"/>
    <p:sldId id="279" r:id="rId23"/>
    <p:sldId id="294" r:id="rId24"/>
    <p:sldId id="282" r:id="rId25"/>
    <p:sldId id="283" r:id="rId26"/>
    <p:sldId id="297" r:id="rId27"/>
    <p:sldId id="284" r:id="rId2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000"/>
    <a:srgbClr val="DD09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5FC193-26DD-4566-9448-C042D08C43B9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AEDAE-B10F-4CDD-BE5D-CF246AF7F57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2561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Történet a kirúgott</a:t>
            </a:r>
            <a:r>
              <a:rPr lang="hu-HU" baseline="0" dirty="0" smtClean="0"/>
              <a:t> vezérigazgatóról.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AEDAE-B10F-4CDD-BE5D-CF246AF7F57E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7145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C5C8A19-5CED-4BD1-81C6-7216B95B2546}" type="datetimeFigureOut">
              <a:rPr lang="hu-HU" smtClean="0"/>
              <a:t>2011.11.14.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D800D624-7437-4404-A049-50E8D2802F9F}" type="slidenum">
              <a:rPr lang="hu-HU" smtClean="0"/>
              <a:t>‹#›</a:t>
            </a:fld>
            <a:endParaRPr lang="hu-H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3.jp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twitter.com/pollner" TargetMode="External"/><Relationship Id="rId5" Type="http://schemas.openxmlformats.org/officeDocument/2006/relationships/hyperlink" Target="http://soreo.biz/" TargetMode="External"/><Relationship Id="rId4" Type="http://schemas.openxmlformats.org/officeDocument/2006/relationships/hyperlink" Target="mailto:pecsi.ferenc@soreo.bi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990600"/>
            <a:ext cx="7772400" cy="1470025"/>
          </a:xfrm>
        </p:spPr>
        <p:txBody>
          <a:bodyPr>
            <a:normAutofit/>
          </a:bodyPr>
          <a:lstStyle/>
          <a:p>
            <a:r>
              <a:rPr lang="hu-HU" sz="4800" dirty="0" smtClean="0"/>
              <a:t>PÁRBESZÉD 2.0.</a:t>
            </a:r>
            <a:endParaRPr lang="hu-HU" sz="48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250" y="5037730"/>
            <a:ext cx="5651500" cy="93980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2449299" y="4199970"/>
            <a:ext cx="495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cs typeface="Times New Roman" pitchFamily="18" charset="0"/>
              </a:rPr>
              <a:t>Pécsi Ferenc</a:t>
            </a:r>
            <a:endParaRPr lang="hu-HU" sz="2400" dirty="0"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8442" y="2819400"/>
            <a:ext cx="461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/>
              <a:t>Közösségi kommunikáció a falakon belül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73744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Mindenki mindenkivel…</a:t>
            </a:r>
            <a:endParaRPr lang="hu-HU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552" y="2743200"/>
            <a:ext cx="482521" cy="482521"/>
          </a:xfrm>
          <a:prstGeom prst="rect">
            <a:avLst/>
          </a:prstGeom>
        </p:spPr>
      </p:pic>
      <p:pic>
        <p:nvPicPr>
          <p:cNvPr id="7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108" y="3939382"/>
            <a:ext cx="482521" cy="482521"/>
          </a:xfrm>
          <a:prstGeom prst="rect">
            <a:avLst/>
          </a:prstGeom>
        </p:spPr>
      </p:pic>
      <p:pic>
        <p:nvPicPr>
          <p:cNvPr id="8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877" y="4942642"/>
            <a:ext cx="482521" cy="482521"/>
          </a:xfrm>
          <a:prstGeom prst="rect">
            <a:avLst/>
          </a:prstGeom>
        </p:spPr>
      </p:pic>
      <p:pic>
        <p:nvPicPr>
          <p:cNvPr id="9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41" y="4685486"/>
            <a:ext cx="482521" cy="482521"/>
          </a:xfrm>
          <a:prstGeom prst="rect">
            <a:avLst/>
          </a:prstGeom>
        </p:spPr>
      </p:pic>
      <p:pic>
        <p:nvPicPr>
          <p:cNvPr id="10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346" y="2120062"/>
            <a:ext cx="482521" cy="482521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031" y="2094836"/>
            <a:ext cx="482521" cy="482521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992" y="4400464"/>
            <a:ext cx="482521" cy="482521"/>
          </a:xfrm>
          <a:prstGeom prst="rect">
            <a:avLst/>
          </a:prstGeom>
        </p:spPr>
      </p:pic>
      <p:pic>
        <p:nvPicPr>
          <p:cNvPr id="13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180" y="5106770"/>
            <a:ext cx="482521" cy="482521"/>
          </a:xfrm>
          <a:prstGeom prst="rect">
            <a:avLst/>
          </a:prstGeom>
        </p:spPr>
      </p:pic>
      <p:pic>
        <p:nvPicPr>
          <p:cNvPr id="14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175" y="1590585"/>
            <a:ext cx="482521" cy="482521"/>
          </a:xfrm>
          <a:prstGeom prst="rect">
            <a:avLst/>
          </a:prstGeom>
        </p:spPr>
      </p:pic>
      <p:pic>
        <p:nvPicPr>
          <p:cNvPr id="15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825" y="3049957"/>
            <a:ext cx="482521" cy="482521"/>
          </a:xfrm>
          <a:prstGeom prst="rect">
            <a:avLst/>
          </a:prstGeom>
        </p:spPr>
      </p:pic>
      <p:pic>
        <p:nvPicPr>
          <p:cNvPr id="16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60" y="3540448"/>
            <a:ext cx="482521" cy="482521"/>
          </a:xfrm>
          <a:prstGeom prst="rect">
            <a:avLst/>
          </a:prstGeom>
        </p:spPr>
      </p:pic>
      <p:cxnSp>
        <p:nvCxnSpPr>
          <p:cNvPr id="18" name="Straight Connector 17"/>
          <p:cNvCxnSpPr>
            <a:stCxn id="14" idx="2"/>
            <a:endCxn id="13" idx="0"/>
          </p:cNvCxnSpPr>
          <p:nvPr/>
        </p:nvCxnSpPr>
        <p:spPr>
          <a:xfrm>
            <a:off x="4039436" y="2073106"/>
            <a:ext cx="264005" cy="30336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946241" y="2361323"/>
            <a:ext cx="2933819" cy="22106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4" idx="2"/>
            <a:endCxn id="10" idx="3"/>
          </p:cNvCxnSpPr>
          <p:nvPr/>
        </p:nvCxnSpPr>
        <p:spPr>
          <a:xfrm flipH="1">
            <a:off x="2934867" y="2073106"/>
            <a:ext cx="1104569" cy="2882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4" idx="2"/>
          </p:cNvCxnSpPr>
          <p:nvPr/>
        </p:nvCxnSpPr>
        <p:spPr>
          <a:xfrm flipH="1">
            <a:off x="2452346" y="2073106"/>
            <a:ext cx="1587090" cy="12181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4" idx="2"/>
            <a:endCxn id="11" idx="1"/>
          </p:cNvCxnSpPr>
          <p:nvPr/>
        </p:nvCxnSpPr>
        <p:spPr>
          <a:xfrm>
            <a:off x="4039436" y="2073106"/>
            <a:ext cx="937595" cy="2629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4" idx="2"/>
          </p:cNvCxnSpPr>
          <p:nvPr/>
        </p:nvCxnSpPr>
        <p:spPr>
          <a:xfrm>
            <a:off x="4039436" y="2073106"/>
            <a:ext cx="1556295" cy="9113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2"/>
          </p:cNvCxnSpPr>
          <p:nvPr/>
        </p:nvCxnSpPr>
        <p:spPr>
          <a:xfrm>
            <a:off x="4039436" y="2073106"/>
            <a:ext cx="2038816" cy="17086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4" idx="2"/>
          </p:cNvCxnSpPr>
          <p:nvPr/>
        </p:nvCxnSpPr>
        <p:spPr>
          <a:xfrm>
            <a:off x="4039436" y="2073106"/>
            <a:ext cx="1840624" cy="24988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4" idx="2"/>
            <a:endCxn id="8" idx="0"/>
          </p:cNvCxnSpPr>
          <p:nvPr/>
        </p:nvCxnSpPr>
        <p:spPr>
          <a:xfrm>
            <a:off x="4039436" y="2073106"/>
            <a:ext cx="1183702" cy="28695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4" idx="2"/>
            <a:endCxn id="9" idx="0"/>
          </p:cNvCxnSpPr>
          <p:nvPr/>
        </p:nvCxnSpPr>
        <p:spPr>
          <a:xfrm flipH="1">
            <a:off x="3187502" y="2073106"/>
            <a:ext cx="851934" cy="2612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4" idx="2"/>
            <a:endCxn id="7" idx="3"/>
          </p:cNvCxnSpPr>
          <p:nvPr/>
        </p:nvCxnSpPr>
        <p:spPr>
          <a:xfrm flipH="1">
            <a:off x="2708629" y="2073106"/>
            <a:ext cx="1330807" cy="21075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10" idx="3"/>
          </p:cNvCxnSpPr>
          <p:nvPr/>
        </p:nvCxnSpPr>
        <p:spPr>
          <a:xfrm>
            <a:off x="2934867" y="2361323"/>
            <a:ext cx="2047010" cy="1674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946241" y="2445053"/>
            <a:ext cx="2649490" cy="681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8" idx="0"/>
          </p:cNvCxnSpPr>
          <p:nvPr/>
        </p:nvCxnSpPr>
        <p:spPr>
          <a:xfrm>
            <a:off x="2946241" y="2528783"/>
            <a:ext cx="2276897" cy="24138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stCxn id="10" idx="3"/>
            <a:endCxn id="13" idx="0"/>
          </p:cNvCxnSpPr>
          <p:nvPr/>
        </p:nvCxnSpPr>
        <p:spPr>
          <a:xfrm>
            <a:off x="2934867" y="2361323"/>
            <a:ext cx="1368574" cy="27454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10" idx="3"/>
            <a:endCxn id="9" idx="0"/>
          </p:cNvCxnSpPr>
          <p:nvPr/>
        </p:nvCxnSpPr>
        <p:spPr>
          <a:xfrm>
            <a:off x="2934867" y="2361323"/>
            <a:ext cx="252635" cy="2324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10" idx="3"/>
            <a:endCxn id="7" idx="3"/>
          </p:cNvCxnSpPr>
          <p:nvPr/>
        </p:nvCxnSpPr>
        <p:spPr>
          <a:xfrm flipH="1">
            <a:off x="2708629" y="2361323"/>
            <a:ext cx="226238" cy="1819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10" idx="3"/>
            <a:endCxn id="15" idx="3"/>
          </p:cNvCxnSpPr>
          <p:nvPr/>
        </p:nvCxnSpPr>
        <p:spPr>
          <a:xfrm flipH="1">
            <a:off x="2452346" y="2361323"/>
            <a:ext cx="482521" cy="9298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15" idx="3"/>
            <a:endCxn id="7" idx="3"/>
          </p:cNvCxnSpPr>
          <p:nvPr/>
        </p:nvCxnSpPr>
        <p:spPr>
          <a:xfrm>
            <a:off x="2452346" y="3291218"/>
            <a:ext cx="256283" cy="889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7" idx="3"/>
            <a:endCxn id="9" idx="0"/>
          </p:cNvCxnSpPr>
          <p:nvPr/>
        </p:nvCxnSpPr>
        <p:spPr>
          <a:xfrm>
            <a:off x="2708629" y="4180643"/>
            <a:ext cx="478873" cy="5048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9" idx="0"/>
            <a:endCxn id="13" idx="0"/>
          </p:cNvCxnSpPr>
          <p:nvPr/>
        </p:nvCxnSpPr>
        <p:spPr>
          <a:xfrm>
            <a:off x="3187502" y="4685486"/>
            <a:ext cx="1115939" cy="4212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9" idx="0"/>
          </p:cNvCxnSpPr>
          <p:nvPr/>
        </p:nvCxnSpPr>
        <p:spPr>
          <a:xfrm flipV="1">
            <a:off x="3187502" y="3126874"/>
            <a:ext cx="2408229" cy="15586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13" idx="0"/>
            <a:endCxn id="8" idx="0"/>
          </p:cNvCxnSpPr>
          <p:nvPr/>
        </p:nvCxnSpPr>
        <p:spPr>
          <a:xfrm flipV="1">
            <a:off x="4303441" y="4942642"/>
            <a:ext cx="919697" cy="164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8" idx="0"/>
          </p:cNvCxnSpPr>
          <p:nvPr/>
        </p:nvCxnSpPr>
        <p:spPr>
          <a:xfrm flipV="1">
            <a:off x="5223138" y="4572000"/>
            <a:ext cx="656922" cy="3706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stCxn id="12" idx="1"/>
            <a:endCxn id="16" idx="2"/>
          </p:cNvCxnSpPr>
          <p:nvPr/>
        </p:nvCxnSpPr>
        <p:spPr>
          <a:xfrm flipV="1">
            <a:off x="5836992" y="4022969"/>
            <a:ext cx="284329" cy="6187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16" idx="0"/>
          </p:cNvCxnSpPr>
          <p:nvPr/>
        </p:nvCxnSpPr>
        <p:spPr>
          <a:xfrm flipH="1" flipV="1">
            <a:off x="5836992" y="3049957"/>
            <a:ext cx="284329" cy="4904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 flipV="1">
            <a:off x="5086960" y="2445055"/>
            <a:ext cx="508771" cy="539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>
            <a:endCxn id="8" idx="0"/>
          </p:cNvCxnSpPr>
          <p:nvPr/>
        </p:nvCxnSpPr>
        <p:spPr>
          <a:xfrm flipH="1">
            <a:off x="5223138" y="3781709"/>
            <a:ext cx="855114" cy="11609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>
            <a:endCxn id="13" idx="0"/>
          </p:cNvCxnSpPr>
          <p:nvPr/>
        </p:nvCxnSpPr>
        <p:spPr>
          <a:xfrm flipH="1">
            <a:off x="4303441" y="3939382"/>
            <a:ext cx="1675715" cy="1167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>
            <a:endCxn id="9" idx="0"/>
          </p:cNvCxnSpPr>
          <p:nvPr/>
        </p:nvCxnSpPr>
        <p:spPr>
          <a:xfrm flipH="1">
            <a:off x="3187502" y="3906180"/>
            <a:ext cx="2791654" cy="7793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46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Eltérő kinti és benti világ…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700" y="2291556"/>
            <a:ext cx="4953000" cy="3295650"/>
          </a:xfrm>
        </p:spPr>
      </p:pic>
    </p:spTree>
    <p:extLst>
      <p:ext uri="{BB962C8B-B14F-4D97-AF65-F5344CB8AC3E}">
        <p14:creationId xmlns:p14="http://schemas.microsoft.com/office/powerpoint/2010/main" val="147382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96200" cy="1371600"/>
          </a:xfrm>
        </p:spPr>
        <p:txBody>
          <a:bodyPr/>
          <a:lstStyle/>
          <a:p>
            <a:r>
              <a:rPr lang="hu-HU" dirty="0" smtClean="0"/>
              <a:t>Már csak illúzió az üzenetek kontrollja</a:t>
            </a:r>
            <a:endParaRPr lang="hu-HU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63" y="2567002"/>
            <a:ext cx="3292475" cy="2541559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186" y="2377789"/>
            <a:ext cx="3121152" cy="2919984"/>
          </a:xfrm>
        </p:spPr>
      </p:pic>
    </p:spTree>
    <p:extLst>
      <p:ext uri="{BB962C8B-B14F-4D97-AF65-F5344CB8AC3E}">
        <p14:creationId xmlns:p14="http://schemas.microsoft.com/office/powerpoint/2010/main" val="343627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Valami megváltozott…</a:t>
            </a:r>
            <a:endParaRPr lang="hu-HU" dirty="0"/>
          </a:p>
        </p:txBody>
      </p:sp>
      <p:pic>
        <p:nvPicPr>
          <p:cNvPr id="17" name="Content Placeholder 1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623" y="1752600"/>
            <a:ext cx="3849154" cy="4373563"/>
          </a:xfrm>
        </p:spPr>
      </p:pic>
    </p:spTree>
    <p:extLst>
      <p:ext uri="{BB962C8B-B14F-4D97-AF65-F5344CB8AC3E}">
        <p14:creationId xmlns:p14="http://schemas.microsoft.com/office/powerpoint/2010/main" val="205819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Engedjük be őket?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774975"/>
            <a:ext cx="4118404" cy="4718658"/>
          </a:xfrm>
        </p:spPr>
      </p:pic>
    </p:spTree>
    <p:extLst>
      <p:ext uri="{BB962C8B-B14F-4D97-AF65-F5344CB8AC3E}">
        <p14:creationId xmlns:p14="http://schemas.microsoft.com/office/powerpoint/2010/main" val="24013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NÉZZÜK A LÉNYEget!</a:t>
            </a:r>
            <a:endParaRPr lang="hu-HU" dirty="0"/>
          </a:p>
        </p:txBody>
      </p:sp>
      <p:pic>
        <p:nvPicPr>
          <p:cNvPr id="8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2017594"/>
            <a:ext cx="5677693" cy="365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7200" cy="837882"/>
          </a:xfrm>
        </p:spPr>
        <p:txBody>
          <a:bodyPr/>
          <a:lstStyle/>
          <a:p>
            <a:r>
              <a:rPr lang="hu-HU" dirty="0" smtClean="0"/>
              <a:t>Alapvető eszköztár</a:t>
            </a:r>
            <a:endParaRPr lang="hu-HU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itchFamily="34" charset="0"/>
              <a:buChar char="•"/>
            </a:pPr>
            <a:endParaRPr lang="hu-HU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üzenetek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események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dokumentumok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fájlok - megosztás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könyvjelző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fotó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videó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/>
              <a:t>interaktív</a:t>
            </a:r>
          </a:p>
          <a:p>
            <a:pPr marL="457200" indent="-457200">
              <a:buFont typeface="Arial" pitchFamily="34" charset="0"/>
              <a:buChar char="•"/>
            </a:pPr>
            <a:endParaRPr lang="hu-HU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hu-HU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>
                <a:solidFill>
                  <a:srgbClr val="0070C0"/>
                </a:solidFill>
              </a:rPr>
              <a:t>komment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>
                <a:solidFill>
                  <a:srgbClr val="0070C0"/>
                </a:solidFill>
              </a:rPr>
              <a:t>„lájk”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>
                <a:solidFill>
                  <a:srgbClr val="0070C0"/>
                </a:solidFill>
              </a:rPr>
              <a:t>megosztás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>
                <a:solidFill>
                  <a:srgbClr val="0070C0"/>
                </a:solidFill>
              </a:rPr>
              <a:t>követés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u-HU" sz="2400" dirty="0" smtClean="0">
                <a:solidFill>
                  <a:srgbClr val="0070C0"/>
                </a:solidFill>
              </a:rPr>
              <a:t>kiemelés</a:t>
            </a:r>
            <a:endParaRPr lang="hu-H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3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52718"/>
            <a:ext cx="6477000" cy="13716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SOCIAL intranet – csak a részletek különböznek</a:t>
            </a:r>
            <a:endParaRPr lang="hu-HU" dirty="0"/>
          </a:p>
        </p:txBody>
      </p:sp>
      <p:pic>
        <p:nvPicPr>
          <p:cNvPr id="8" name="Kép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78" y="1752600"/>
            <a:ext cx="6978044" cy="43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2205037"/>
            <a:ext cx="7239000" cy="24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Ismerős eszközök - egyetlen felületen</a:t>
            </a:r>
            <a:endParaRPr lang="hu-HU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83886"/>
            <a:ext cx="7620000" cy="431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248" y="538344"/>
            <a:ext cx="915124" cy="9151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11" y="379300"/>
            <a:ext cx="915124" cy="9151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344" y="1732132"/>
            <a:ext cx="915124" cy="91512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51" y="3235271"/>
            <a:ext cx="915124" cy="9151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635" y="612754"/>
            <a:ext cx="645017" cy="64501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765" y="1799139"/>
            <a:ext cx="915124" cy="9151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409" y="3307877"/>
            <a:ext cx="915124" cy="9151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51" y="1799139"/>
            <a:ext cx="915124" cy="9151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235271"/>
            <a:ext cx="915124" cy="915124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79915" y="1314784"/>
            <a:ext cx="1546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státuszfrissítés</a:t>
            </a:r>
            <a:endParaRPr lang="hu-HU" dirty="0">
              <a:solidFill>
                <a:srgbClr val="EE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566248" y="1330377"/>
            <a:ext cx="821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üzenet</a:t>
            </a:r>
            <a:endParaRPr lang="hu-HU" dirty="0"/>
          </a:p>
        </p:txBody>
      </p:sp>
      <p:sp>
        <p:nvSpPr>
          <p:cNvPr id="44" name="Rectangle 43"/>
          <p:cNvSpPr/>
          <p:nvPr/>
        </p:nvSpPr>
        <p:spPr>
          <a:xfrm>
            <a:off x="4372361" y="1196196"/>
            <a:ext cx="1026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esemény</a:t>
            </a:r>
            <a:endParaRPr lang="hu-HU" dirty="0"/>
          </a:p>
        </p:txBody>
      </p:sp>
      <p:sp>
        <p:nvSpPr>
          <p:cNvPr id="45" name="Rectangle 44"/>
          <p:cNvSpPr/>
          <p:nvPr/>
        </p:nvSpPr>
        <p:spPr>
          <a:xfrm>
            <a:off x="276007" y="4268071"/>
            <a:ext cx="18486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dokumentum/fájl</a:t>
            </a:r>
            <a:endParaRPr lang="hu-HU" dirty="0"/>
          </a:p>
        </p:txBody>
      </p:sp>
      <p:sp>
        <p:nvSpPr>
          <p:cNvPr id="46" name="Rectangle 45"/>
          <p:cNvSpPr/>
          <p:nvPr/>
        </p:nvSpPr>
        <p:spPr>
          <a:xfrm>
            <a:off x="2848444" y="2750916"/>
            <a:ext cx="559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wiki</a:t>
            </a:r>
            <a:endParaRPr lang="hu-HU" dirty="0"/>
          </a:p>
        </p:txBody>
      </p:sp>
      <p:sp>
        <p:nvSpPr>
          <p:cNvPr id="47" name="Rectangle 46"/>
          <p:cNvSpPr/>
          <p:nvPr/>
        </p:nvSpPr>
        <p:spPr>
          <a:xfrm>
            <a:off x="4495800" y="2750916"/>
            <a:ext cx="1161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könyvjelző</a:t>
            </a:r>
            <a:endParaRPr lang="hu-HU" dirty="0"/>
          </a:p>
        </p:txBody>
      </p:sp>
      <p:sp>
        <p:nvSpPr>
          <p:cNvPr id="48" name="Rectangle 47"/>
          <p:cNvSpPr/>
          <p:nvPr/>
        </p:nvSpPr>
        <p:spPr>
          <a:xfrm>
            <a:off x="964723" y="2750916"/>
            <a:ext cx="590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blog</a:t>
            </a:r>
            <a:endParaRPr lang="hu-HU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4808316"/>
            <a:ext cx="952862" cy="95286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21113" y="5854086"/>
            <a:ext cx="999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felmérés</a:t>
            </a:r>
            <a:endParaRPr lang="hu-HU" dirty="0"/>
          </a:p>
        </p:txBody>
      </p:sp>
      <p:sp>
        <p:nvSpPr>
          <p:cNvPr id="5" name="Rectangle 4"/>
          <p:cNvSpPr/>
          <p:nvPr/>
        </p:nvSpPr>
        <p:spPr>
          <a:xfrm>
            <a:off x="2818625" y="4268071"/>
            <a:ext cx="5686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fotó</a:t>
            </a:r>
            <a:endParaRPr lang="hu-HU" dirty="0"/>
          </a:p>
        </p:txBody>
      </p:sp>
      <p:sp>
        <p:nvSpPr>
          <p:cNvPr id="6" name="Rectangle 5"/>
          <p:cNvSpPr/>
          <p:nvPr/>
        </p:nvSpPr>
        <p:spPr>
          <a:xfrm>
            <a:off x="4642450" y="4268071"/>
            <a:ext cx="70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videó</a:t>
            </a:r>
            <a:endParaRPr lang="hu-HU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219" y="4848927"/>
            <a:ext cx="815374" cy="81537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45344" y="5807394"/>
            <a:ext cx="965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szavazás</a:t>
            </a:r>
            <a:endParaRPr lang="hu-HU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525" y="1809040"/>
            <a:ext cx="1080515" cy="10805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736" y="4791415"/>
            <a:ext cx="900858" cy="90085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91291" y="5807394"/>
            <a:ext cx="630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teszt</a:t>
            </a:r>
            <a:endParaRPr lang="hu-HU" dirty="0"/>
          </a:p>
        </p:txBody>
      </p:sp>
      <p:sp>
        <p:nvSpPr>
          <p:cNvPr id="12" name="Rectangle 11"/>
          <p:cNvSpPr/>
          <p:nvPr/>
        </p:nvSpPr>
        <p:spPr>
          <a:xfrm>
            <a:off x="6400801" y="2750916"/>
            <a:ext cx="1275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solidFill>
                  <a:srgbClr val="EE0000"/>
                </a:solidFill>
              </a:rPr>
              <a:t>prezentáció</a:t>
            </a:r>
            <a:endParaRPr lang="hu-HU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3533757"/>
            <a:ext cx="2371905" cy="8020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24390" y="4419333"/>
            <a:ext cx="2367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b="1" dirty="0" smtClean="0">
                <a:latin typeface="Arial Black" pitchFamily="34" charset="0"/>
              </a:rPr>
              <a:t>eszköztár</a:t>
            </a:r>
            <a:endParaRPr lang="hu-HU" sz="24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3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Üzenet küldése 1.</a:t>
            </a:r>
            <a:br>
              <a:rPr lang="hu-HU" dirty="0" smtClean="0"/>
            </a:br>
            <a:endParaRPr lang="hu-HU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289" y="3188458"/>
            <a:ext cx="1090684" cy="10906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329" y="2316018"/>
            <a:ext cx="752604" cy="75260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 rot="19192672" flipV="1">
            <a:off x="3320075" y="3146695"/>
            <a:ext cx="1222640" cy="45719"/>
          </a:xfrm>
          <a:prstGeom prst="rightArrow">
            <a:avLst/>
          </a:prstGeom>
          <a:solidFill>
            <a:srgbClr val="EE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620" y="1867767"/>
            <a:ext cx="787321" cy="78732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1447800" y="1447799"/>
            <a:ext cx="5562600" cy="52578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Right Arrow 10"/>
          <p:cNvSpPr/>
          <p:nvPr/>
        </p:nvSpPr>
        <p:spPr>
          <a:xfrm rot="834753" flipV="1">
            <a:off x="3530219" y="4053840"/>
            <a:ext cx="2217286" cy="45719"/>
          </a:xfrm>
          <a:prstGeom prst="rightArrow">
            <a:avLst/>
          </a:prstGeom>
          <a:solidFill>
            <a:srgbClr val="EE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Right Arrow 12"/>
          <p:cNvSpPr/>
          <p:nvPr/>
        </p:nvSpPr>
        <p:spPr>
          <a:xfrm rot="6063851">
            <a:off x="2867360" y="4480031"/>
            <a:ext cx="813403" cy="74076"/>
          </a:xfrm>
          <a:prstGeom prst="rightArrow">
            <a:avLst/>
          </a:prstGeom>
          <a:solidFill>
            <a:srgbClr val="EE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945" y="5102241"/>
            <a:ext cx="787321" cy="787321"/>
          </a:xfrm>
          <a:prstGeom prst="rect">
            <a:avLst/>
          </a:prstGeom>
        </p:spPr>
      </p:pic>
      <p:cxnSp>
        <p:nvCxnSpPr>
          <p:cNvPr id="16" name="Straight Connector 15"/>
          <p:cNvCxnSpPr>
            <a:stCxn id="7" idx="2"/>
          </p:cNvCxnSpPr>
          <p:nvPr/>
        </p:nvCxnSpPr>
        <p:spPr>
          <a:xfrm>
            <a:off x="2597631" y="3068622"/>
            <a:ext cx="0" cy="2841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2891619"/>
            <a:ext cx="922362" cy="9223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5" y="4967200"/>
            <a:ext cx="922362" cy="9223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05" y="4268424"/>
            <a:ext cx="787321" cy="78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1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pic>
        <p:nvPicPr>
          <p:cNvPr id="3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4" name="Title 2"/>
          <p:cNvSpPr txBox="1">
            <a:spLocks/>
          </p:cNvSpPr>
          <p:nvPr/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dirty="0" smtClean="0"/>
              <a:t>Üzenet küldése 2.</a:t>
            </a:r>
          </a:p>
        </p:txBody>
      </p:sp>
      <p:pic>
        <p:nvPicPr>
          <p:cNvPr id="5" name="Content Placeholder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289" y="3188458"/>
            <a:ext cx="1090684" cy="10906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329" y="2316018"/>
            <a:ext cx="752604" cy="752604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 rot="10800000" flipV="1">
            <a:off x="1582025" y="3656090"/>
            <a:ext cx="450623" cy="77710"/>
          </a:xfrm>
          <a:prstGeom prst="rightArrow">
            <a:avLst/>
          </a:prstGeom>
          <a:solidFill>
            <a:srgbClr val="EE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620" y="1922357"/>
            <a:ext cx="787321" cy="787321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1447800" y="1447799"/>
            <a:ext cx="5562600" cy="52578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Right Arrow 9"/>
          <p:cNvSpPr/>
          <p:nvPr/>
        </p:nvSpPr>
        <p:spPr>
          <a:xfrm rot="834753" flipV="1">
            <a:off x="3530219" y="4205458"/>
            <a:ext cx="2217286" cy="45719"/>
          </a:xfrm>
          <a:prstGeom prst="rightArrow">
            <a:avLst/>
          </a:prstGeom>
          <a:solidFill>
            <a:srgbClr val="EE0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Right Arrow 10"/>
          <p:cNvSpPr/>
          <p:nvPr/>
        </p:nvSpPr>
        <p:spPr>
          <a:xfrm rot="6063851">
            <a:off x="2867360" y="4480031"/>
            <a:ext cx="813403" cy="74076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945" y="5102241"/>
            <a:ext cx="787321" cy="787321"/>
          </a:xfrm>
          <a:prstGeom prst="rect">
            <a:avLst/>
          </a:prstGeom>
        </p:spPr>
      </p:pic>
      <p:cxnSp>
        <p:nvCxnSpPr>
          <p:cNvPr id="13" name="Straight Connector 12"/>
          <p:cNvCxnSpPr>
            <a:stCxn id="6" idx="2"/>
          </p:cNvCxnSpPr>
          <p:nvPr/>
        </p:nvCxnSpPr>
        <p:spPr>
          <a:xfrm>
            <a:off x="2597631" y="3068622"/>
            <a:ext cx="0" cy="2841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2891619"/>
            <a:ext cx="922362" cy="9223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5" y="4967200"/>
            <a:ext cx="922362" cy="92236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05" y="4268424"/>
            <a:ext cx="787321" cy="787321"/>
          </a:xfrm>
          <a:prstGeom prst="rect">
            <a:avLst/>
          </a:prstGeom>
        </p:spPr>
      </p:pic>
      <p:sp>
        <p:nvSpPr>
          <p:cNvPr id="17" name="Right Arrow 16"/>
          <p:cNvSpPr/>
          <p:nvPr/>
        </p:nvSpPr>
        <p:spPr>
          <a:xfrm rot="15796614">
            <a:off x="5629889" y="4004898"/>
            <a:ext cx="458559" cy="83325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728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718"/>
            <a:ext cx="6019800" cy="1371600"/>
          </a:xfrm>
        </p:spPr>
        <p:txBody>
          <a:bodyPr/>
          <a:lstStyle/>
          <a:p>
            <a:r>
              <a:rPr lang="hu-HU" dirty="0" smtClean="0"/>
              <a:t>Tartalomcsomagok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895600"/>
            <a:ext cx="1269841" cy="1269841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062935"/>
            <a:ext cx="752604" cy="7526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95600" y="3062935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cím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96654" y="3432267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leírás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96654" y="3815539"/>
            <a:ext cx="887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címke</a:t>
            </a:r>
            <a:endParaRPr lang="hu-HU" dirty="0">
              <a:solidFill>
                <a:srgbClr val="FF0000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607" y="2275614"/>
            <a:ext cx="787321" cy="7873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3639236"/>
            <a:ext cx="787321" cy="7873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946" y="4876800"/>
            <a:ext cx="787321" cy="78732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800600" y="3848230"/>
            <a:ext cx="130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00B050"/>
                </a:solidFill>
              </a:rPr>
              <a:t>komment</a:t>
            </a:r>
            <a:endParaRPr lang="hu-HU" dirty="0">
              <a:solidFill>
                <a:srgbClr val="00B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00600" y="3439237"/>
            <a:ext cx="130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00B050"/>
                </a:solidFill>
              </a:rPr>
              <a:t>komment</a:t>
            </a:r>
            <a:endParaRPr lang="hu-HU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05149" y="2930442"/>
            <a:ext cx="130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00B050"/>
                </a:solidFill>
              </a:rPr>
              <a:t>tetszik</a:t>
            </a:r>
            <a:endParaRPr lang="hu-HU" dirty="0">
              <a:solidFill>
                <a:srgbClr val="00B05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276604" y="3616933"/>
            <a:ext cx="52005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6" idx="3"/>
            <a:endCxn id="8" idx="1"/>
          </p:cNvCxnSpPr>
          <p:nvPr/>
        </p:nvCxnSpPr>
        <p:spPr>
          <a:xfrm flipV="1">
            <a:off x="2276604" y="3247601"/>
            <a:ext cx="618996" cy="19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3" idx="1"/>
          </p:cNvCxnSpPr>
          <p:nvPr/>
        </p:nvCxnSpPr>
        <p:spPr>
          <a:xfrm>
            <a:off x="2276604" y="3808569"/>
            <a:ext cx="520050" cy="19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 flipV="1">
            <a:off x="5455273" y="4217562"/>
            <a:ext cx="659222" cy="659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5" idx="1"/>
          </p:cNvCxnSpPr>
          <p:nvPr/>
        </p:nvCxnSpPr>
        <p:spPr>
          <a:xfrm flipH="1" flipV="1">
            <a:off x="5943600" y="3801599"/>
            <a:ext cx="838200" cy="2312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5784884" y="3299774"/>
            <a:ext cx="996916" cy="5484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/>
          <p:cNvCxnSpPr/>
          <p:nvPr/>
        </p:nvCxnSpPr>
        <p:spPr>
          <a:xfrm flipH="1">
            <a:off x="5562600" y="2819400"/>
            <a:ext cx="800100" cy="2435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1026"/>
          <p:cNvSpPr/>
          <p:nvPr/>
        </p:nvSpPr>
        <p:spPr>
          <a:xfrm>
            <a:off x="2895600" y="2357264"/>
            <a:ext cx="2916580" cy="215000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8740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Üzenetküldő felület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406" y="1976957"/>
            <a:ext cx="5639587" cy="3924848"/>
          </a:xfrm>
        </p:spPr>
      </p:pic>
    </p:spTree>
    <p:extLst>
      <p:ext uri="{BB962C8B-B14F-4D97-AF65-F5344CB8AC3E}">
        <p14:creationId xmlns:p14="http://schemas.microsoft.com/office/powerpoint/2010/main" val="67290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Üzenetek az üzenőfalon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286000"/>
            <a:ext cx="7921388" cy="3445261"/>
          </a:xfrm>
        </p:spPr>
      </p:pic>
    </p:spTree>
    <p:extLst>
      <p:ext uri="{BB962C8B-B14F-4D97-AF65-F5344CB8AC3E}">
        <p14:creationId xmlns:p14="http://schemas.microsoft.com/office/powerpoint/2010/main" val="41512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értesítések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68" y="1752600"/>
            <a:ext cx="5501664" cy="4373563"/>
          </a:xfrm>
        </p:spPr>
      </p:pic>
    </p:spTree>
    <p:extLst>
      <p:ext uri="{BB962C8B-B14F-4D97-AF65-F5344CB8AC3E}">
        <p14:creationId xmlns:p14="http://schemas.microsoft.com/office/powerpoint/2010/main" val="212168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Kiemelt hír és tartalom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28" y="1752600"/>
            <a:ext cx="6652744" cy="4373563"/>
          </a:xfrm>
        </p:spPr>
      </p:pic>
    </p:spTree>
    <p:extLst>
      <p:ext uri="{BB962C8B-B14F-4D97-AF65-F5344CB8AC3E}">
        <p14:creationId xmlns:p14="http://schemas.microsoft.com/office/powerpoint/2010/main" val="212168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Wiki szerkesztés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21596"/>
            <a:ext cx="7620000" cy="3835570"/>
          </a:xfrm>
        </p:spPr>
      </p:pic>
    </p:spTree>
    <p:extLst>
      <p:ext uri="{BB962C8B-B14F-4D97-AF65-F5344CB8AC3E}">
        <p14:creationId xmlns:p14="http://schemas.microsoft.com/office/powerpoint/2010/main" val="212168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Wiki megosztás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1976"/>
            <a:ext cx="7620000" cy="3534811"/>
          </a:xfrm>
        </p:spPr>
      </p:pic>
    </p:spTree>
    <p:extLst>
      <p:ext uri="{BB962C8B-B14F-4D97-AF65-F5344CB8AC3E}">
        <p14:creationId xmlns:p14="http://schemas.microsoft.com/office/powerpoint/2010/main" val="212168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Wiki olvasás</a:t>
            </a:r>
            <a:endParaRPr lang="hu-H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12786"/>
            <a:ext cx="7620000" cy="4053191"/>
          </a:xfrm>
        </p:spPr>
      </p:pic>
    </p:spTree>
    <p:extLst>
      <p:ext uri="{BB962C8B-B14F-4D97-AF65-F5344CB8AC3E}">
        <p14:creationId xmlns:p14="http://schemas.microsoft.com/office/powerpoint/2010/main" val="212168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Nem az eszköz a lényeg</a:t>
            </a:r>
            <a:endParaRPr lang="hu-H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endParaRPr lang="hu-HU" dirty="0" smtClean="0"/>
          </a:p>
          <a:p>
            <a:pPr marL="342900" indent="-342900">
              <a:buFont typeface="Arial" pitchFamily="34" charset="0"/>
              <a:buChar char="•"/>
            </a:pPr>
            <a:endParaRPr lang="hu-HU" dirty="0"/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A social intranet nem képes megváltoztatni a vállalatot</a:t>
            </a:r>
            <a:endParaRPr lang="hu-HU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Maguktól nem fogják használni az emberek</a:t>
            </a:r>
            <a:endParaRPr lang="hu-HU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A közösségi média nem azonos a közösségi marketinggel.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3870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Kommunikáció 2.0.</a:t>
            </a:r>
            <a:endParaRPr lang="hu-H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endParaRPr lang="hu-HU" dirty="0" smtClean="0"/>
          </a:p>
          <a:p>
            <a:pPr marL="342900" indent="-342900">
              <a:buFont typeface="Arial" pitchFamily="34" charset="0"/>
              <a:buChar char="•"/>
            </a:pPr>
            <a:endParaRPr lang="hu-HU" dirty="0"/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Egyirányú helyett  kétirányú kommunikáció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„</a:t>
            </a:r>
            <a:r>
              <a:rPr lang="hu-HU" dirty="0" smtClean="0"/>
              <a:t>Hallgatni” </a:t>
            </a:r>
            <a:r>
              <a:rPr lang="hu-HU" dirty="0" smtClean="0"/>
              <a:t>miről beszélnek az emberek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Bevonás, az elkötelezettség erősítése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Az alulról </a:t>
            </a:r>
            <a:r>
              <a:rPr lang="hu-HU" dirty="0" smtClean="0"/>
              <a:t>jövő </a:t>
            </a:r>
            <a:r>
              <a:rPr lang="hu-HU" dirty="0" smtClean="0"/>
              <a:t>kezdeményezések, az innováció támogatása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6651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Szervezeti kérdések</a:t>
            </a:r>
            <a:endParaRPr lang="hu-H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  <a:p>
            <a:pPr marL="342900" indent="-342900">
              <a:buFont typeface="Arial" pitchFamily="34" charset="0"/>
              <a:buChar char="•"/>
            </a:pPr>
            <a:endParaRPr lang="hu-HU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Ki a közösségi együttműködés gazdája?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Hogyan győzhetők meg az emberek,  a részvételről?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dirty="0" smtClean="0"/>
              <a:t>Hogyan mérhető a közösségi együttműködés megtérülése?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6485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Márpedig működnie kell!</a:t>
            </a:r>
            <a:endParaRPr lang="hu-H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214562"/>
            <a:ext cx="3810000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71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8" y="6215702"/>
            <a:ext cx="628650" cy="628650"/>
          </a:xfrm>
          <a:prstGeom prst="rect">
            <a:avLst/>
          </a:prstGeom>
        </p:spPr>
      </p:pic>
      <p:sp>
        <p:nvSpPr>
          <p:cNvPr id="3" name="Cím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dirty="0" smtClean="0"/>
              <a:t>Köszönöm a figyelmet!</a:t>
            </a:r>
            <a:endParaRPr lang="hu-HU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58" y="1524000"/>
            <a:ext cx="3505200" cy="2332551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3124200" y="4572000"/>
            <a:ext cx="357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err="1" smtClean="0">
                <a:hlinkClick r:id="rId4"/>
              </a:rPr>
              <a:t>pecsi.ferenc</a:t>
            </a:r>
            <a:r>
              <a:rPr lang="hu-HU" sz="2400" dirty="0" smtClean="0">
                <a:hlinkClick r:id="rId4"/>
              </a:rPr>
              <a:t>@</a:t>
            </a:r>
            <a:r>
              <a:rPr lang="hu-HU" sz="2400" dirty="0" err="1" smtClean="0">
                <a:hlinkClick r:id="rId4"/>
              </a:rPr>
              <a:t>soreo.biz</a:t>
            </a:r>
            <a:endParaRPr lang="hu-HU" sz="2400" dirty="0"/>
          </a:p>
          <a:p>
            <a:r>
              <a:rPr lang="hu-HU" sz="2400" dirty="0" smtClean="0">
                <a:hlinkClick r:id="rId5"/>
              </a:rPr>
              <a:t>http://soreo.biz</a:t>
            </a:r>
            <a:endParaRPr lang="hu-HU" sz="2400" dirty="0" smtClean="0"/>
          </a:p>
          <a:p>
            <a:r>
              <a:rPr lang="hu-HU" sz="2400" dirty="0" err="1" smtClean="0">
                <a:hlinkClick r:id="rId6"/>
              </a:rPr>
              <a:t>www.twitter.com</a:t>
            </a:r>
            <a:r>
              <a:rPr lang="hu-HU" sz="2400" dirty="0" smtClean="0">
                <a:hlinkClick r:id="rId6"/>
              </a:rPr>
              <a:t>/</a:t>
            </a:r>
            <a:r>
              <a:rPr lang="hu-HU" sz="2400" dirty="0" err="1" smtClean="0">
                <a:hlinkClick r:id="rId6"/>
              </a:rPr>
              <a:t>pollner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65446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4292</TotalTime>
  <Words>210</Words>
  <Application>Microsoft Office PowerPoint</Application>
  <PresentationFormat>On-screen Show (4:3)</PresentationFormat>
  <Paragraphs>83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Essential</vt:lpstr>
      <vt:lpstr>PÁRBESZÉD 2.0.</vt:lpstr>
      <vt:lpstr>Mindenki mindenkivel…</vt:lpstr>
      <vt:lpstr>Eltérő kinti és benti világ…</vt:lpstr>
      <vt:lpstr>Már csak illúzió az üzenetek kontrollja</vt:lpstr>
      <vt:lpstr>Valami megváltozott…</vt:lpstr>
      <vt:lpstr>Engedjük be őket?</vt:lpstr>
      <vt:lpstr>NÉZZÜK A LÉNYEget!</vt:lpstr>
      <vt:lpstr>Alapvető eszköztár</vt:lpstr>
      <vt:lpstr>SOCIAL intranet – csak a részletek különböznek</vt:lpstr>
      <vt:lpstr>PowerPoint Presentation</vt:lpstr>
      <vt:lpstr>Ismerős eszközök - egyetlen felületen</vt:lpstr>
      <vt:lpstr>PowerPoint Presentation</vt:lpstr>
      <vt:lpstr>Üzenet küldése 1. </vt:lpstr>
      <vt:lpstr>PowerPoint Presentation</vt:lpstr>
      <vt:lpstr>Tartalomcsomagok</vt:lpstr>
      <vt:lpstr>Üzenetküldő felület</vt:lpstr>
      <vt:lpstr>Üzenetek az üzenőfalon</vt:lpstr>
      <vt:lpstr>értesítések</vt:lpstr>
      <vt:lpstr>Kiemelt hír és tartalom</vt:lpstr>
      <vt:lpstr>Wiki szerkesztés</vt:lpstr>
      <vt:lpstr>Wiki megosztás</vt:lpstr>
      <vt:lpstr>Wiki olvasás</vt:lpstr>
      <vt:lpstr>Nem az eszköz a lényeg</vt:lpstr>
      <vt:lpstr>Kommunikáció 2.0.</vt:lpstr>
      <vt:lpstr>Szervezeti kérdések</vt:lpstr>
      <vt:lpstr>Márpedig működnie kell!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PÁRBESZÉD 2.0.</dc:title>
  <dc:creator>Pecsi Ferenc</dc:creator>
  <cp:lastModifiedBy>Pecsi Ferenc</cp:lastModifiedBy>
  <cp:revision>50</cp:revision>
  <dcterms:created xsi:type="dcterms:W3CDTF">2011-11-04T10:01:25Z</dcterms:created>
  <dcterms:modified xsi:type="dcterms:W3CDTF">2011-11-15T06:45:47Z</dcterms:modified>
</cp:coreProperties>
</file>