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71" r:id="rId2"/>
    <p:sldId id="283" r:id="rId3"/>
    <p:sldId id="273" r:id="rId4"/>
    <p:sldId id="282" r:id="rId5"/>
    <p:sldId id="274" r:id="rId6"/>
    <p:sldId id="278" r:id="rId7"/>
    <p:sldId id="279" r:id="rId8"/>
    <p:sldId id="280" r:id="rId9"/>
    <p:sldId id="284" r:id="rId10"/>
    <p:sldId id="292" r:id="rId11"/>
    <p:sldId id="288" r:id="rId12"/>
    <p:sldId id="289" r:id="rId13"/>
    <p:sldId id="296" r:id="rId14"/>
    <p:sldId id="290" r:id="rId15"/>
    <p:sldId id="291" r:id="rId16"/>
    <p:sldId id="294" r:id="rId17"/>
    <p:sldId id="295" r:id="rId18"/>
    <p:sldId id="297" r:id="rId19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>
        <p:scale>
          <a:sx n="50" d="100"/>
          <a:sy n="50" d="100"/>
        </p:scale>
        <p:origin x="-1398" y="-5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7" d="100"/>
          <a:sy n="57" d="100"/>
        </p:scale>
        <p:origin x="-1932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0DC6DB-CBA7-4DD1-83E6-4841BC1DE4B1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hu-HU"/>
        </a:p>
      </dgm:t>
    </dgm:pt>
    <dgm:pt modelId="{27F4724E-8200-4DFA-99C2-5550FC83C79C}">
      <dgm:prSet phldrT="[Szöveg]" custT="1"/>
      <dgm:spPr>
        <a:ln>
          <a:solidFill>
            <a:schemeClr val="accent2"/>
          </a:solidFill>
        </a:ln>
      </dgm:spPr>
      <dgm:t>
        <a:bodyPr/>
        <a:lstStyle/>
        <a:p>
          <a:r>
            <a:rPr lang="hu-HU" sz="2400" dirty="0" smtClean="0">
              <a:solidFill>
                <a:srgbClr val="C00000"/>
              </a:solidFill>
              <a:latin typeface="Baskerville Old Face" panose="02020602080505020303" pitchFamily="18" charset="0"/>
            </a:rPr>
            <a:t>Belső referencia ár</a:t>
          </a:r>
          <a:endParaRPr lang="hu-HU" sz="2400" dirty="0">
            <a:solidFill>
              <a:srgbClr val="C00000"/>
            </a:solidFill>
            <a:latin typeface="Baskerville Old Face" panose="02020602080505020303" pitchFamily="18" charset="0"/>
          </a:endParaRPr>
        </a:p>
      </dgm:t>
    </dgm:pt>
    <dgm:pt modelId="{1E383FBB-A989-4710-8EBB-B4A8F7E03F6A}" type="parTrans" cxnId="{C910BB90-DF97-4A82-86B5-41AC243672B8}">
      <dgm:prSet/>
      <dgm:spPr/>
      <dgm:t>
        <a:bodyPr/>
        <a:lstStyle/>
        <a:p>
          <a:endParaRPr lang="hu-HU"/>
        </a:p>
      </dgm:t>
    </dgm:pt>
    <dgm:pt modelId="{4983756D-12DC-494B-B7F6-419E5620E166}" type="sibTrans" cxnId="{C910BB90-DF97-4A82-86B5-41AC243672B8}">
      <dgm:prSet custT="1"/>
      <dgm:spPr/>
      <dgm:t>
        <a:bodyPr/>
        <a:lstStyle/>
        <a:p>
          <a:r>
            <a:rPr lang="hu-HU" sz="2400" dirty="0" smtClean="0">
              <a:solidFill>
                <a:srgbClr val="FFFFFF"/>
              </a:solidFill>
              <a:latin typeface="Baskerville Old Face" panose="02020602080505020303" pitchFamily="18" charset="0"/>
            </a:rPr>
            <a:t>Küls</a:t>
          </a:r>
          <a:r>
            <a:rPr lang="hu-HU" sz="2000" dirty="0" smtClean="0">
              <a:solidFill>
                <a:srgbClr val="FFFFFF"/>
              </a:solidFill>
              <a:latin typeface="Baskerville Old Face" panose="02020602080505020303" pitchFamily="18" charset="0"/>
            </a:rPr>
            <a:t>ő</a:t>
          </a:r>
          <a:r>
            <a:rPr lang="hu-HU" sz="2400" dirty="0" smtClean="0">
              <a:solidFill>
                <a:srgbClr val="FFFFFF"/>
              </a:solidFill>
              <a:latin typeface="Baskerville Old Face" panose="02020602080505020303" pitchFamily="18" charset="0"/>
            </a:rPr>
            <a:t> referencia ár</a:t>
          </a:r>
          <a:endParaRPr lang="hu-HU" sz="2400" dirty="0">
            <a:solidFill>
              <a:srgbClr val="FFFFFF"/>
            </a:solidFill>
            <a:latin typeface="Baskerville Old Face" panose="02020602080505020303" pitchFamily="18" charset="0"/>
          </a:endParaRPr>
        </a:p>
      </dgm:t>
    </dgm:pt>
    <dgm:pt modelId="{8280C1ED-A41D-460C-ACCA-020522AA3E17}" type="pres">
      <dgm:prSet presAssocID="{670DC6DB-CBA7-4DD1-83E6-4841BC1DE4B1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hu-HU"/>
        </a:p>
      </dgm:t>
    </dgm:pt>
    <dgm:pt modelId="{9552B43F-2EED-4521-A1C3-7D759B994A19}" type="pres">
      <dgm:prSet presAssocID="{27F4724E-8200-4DFA-99C2-5550FC83C79C}" presName="composite" presStyleCnt="0"/>
      <dgm:spPr/>
    </dgm:pt>
    <dgm:pt modelId="{5E6E62CF-C482-4A20-BFD6-55BD0D729D11}" type="pres">
      <dgm:prSet presAssocID="{27F4724E-8200-4DFA-99C2-5550FC83C79C}" presName="Parent1" presStyleLbl="node1" presStyleIdx="0" presStyleCnt="2" custScaleX="187915" custScaleY="166610" custLinFactNeighborX="7991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36A44079-2EFC-46CB-B071-373406FC5302}" type="pres">
      <dgm:prSet presAssocID="{27F4724E-8200-4DFA-99C2-5550FC83C79C}" presName="Childtext1" presStyleLbl="revTx" presStyleIdx="0" presStyleCnt="1" custLinFactNeighborX="-57365" custLinFactNeighborY="-4344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0DD75E0A-F0CE-4100-9921-ABE8C2B1A941}" type="pres">
      <dgm:prSet presAssocID="{27F4724E-8200-4DFA-99C2-5550FC83C79C}" presName="BalanceSpacing" presStyleCnt="0"/>
      <dgm:spPr/>
    </dgm:pt>
    <dgm:pt modelId="{5D1ECFE6-7BF5-4E5A-9446-D027905CDA39}" type="pres">
      <dgm:prSet presAssocID="{27F4724E-8200-4DFA-99C2-5550FC83C79C}" presName="BalanceSpacing1" presStyleCnt="0"/>
      <dgm:spPr/>
    </dgm:pt>
    <dgm:pt modelId="{F20201E7-7C89-4383-A65F-1FE8418C1677}" type="pres">
      <dgm:prSet presAssocID="{4983756D-12DC-494B-B7F6-419E5620E166}" presName="Accent1Text" presStyleLbl="node1" presStyleIdx="1" presStyleCnt="2" custScaleX="185026" custScaleY="166610"/>
      <dgm:spPr/>
      <dgm:t>
        <a:bodyPr/>
        <a:lstStyle/>
        <a:p>
          <a:endParaRPr lang="hu-HU"/>
        </a:p>
      </dgm:t>
    </dgm:pt>
  </dgm:ptLst>
  <dgm:cxnLst>
    <dgm:cxn modelId="{07A3614D-6393-4542-98F0-248F996321DB}" type="presOf" srcId="{4983756D-12DC-494B-B7F6-419E5620E166}" destId="{F20201E7-7C89-4383-A65F-1FE8418C1677}" srcOrd="0" destOrd="0" presId="urn:microsoft.com/office/officeart/2008/layout/AlternatingHexagons"/>
    <dgm:cxn modelId="{C910BB90-DF97-4A82-86B5-41AC243672B8}" srcId="{670DC6DB-CBA7-4DD1-83E6-4841BC1DE4B1}" destId="{27F4724E-8200-4DFA-99C2-5550FC83C79C}" srcOrd="0" destOrd="0" parTransId="{1E383FBB-A989-4710-8EBB-B4A8F7E03F6A}" sibTransId="{4983756D-12DC-494B-B7F6-419E5620E166}"/>
    <dgm:cxn modelId="{EE5036FC-95AB-4BCD-8E34-1A8813379D84}" type="presOf" srcId="{670DC6DB-CBA7-4DD1-83E6-4841BC1DE4B1}" destId="{8280C1ED-A41D-460C-ACCA-020522AA3E17}" srcOrd="0" destOrd="0" presId="urn:microsoft.com/office/officeart/2008/layout/AlternatingHexagons"/>
    <dgm:cxn modelId="{E364BCFF-6606-4552-8C85-6B16563DCF47}" type="presOf" srcId="{27F4724E-8200-4DFA-99C2-5550FC83C79C}" destId="{5E6E62CF-C482-4A20-BFD6-55BD0D729D11}" srcOrd="0" destOrd="0" presId="urn:microsoft.com/office/officeart/2008/layout/AlternatingHexagons"/>
    <dgm:cxn modelId="{F1CA9F56-E1C6-4F09-BAA5-ACC6FD91C91A}" type="presParOf" srcId="{8280C1ED-A41D-460C-ACCA-020522AA3E17}" destId="{9552B43F-2EED-4521-A1C3-7D759B994A19}" srcOrd="0" destOrd="0" presId="urn:microsoft.com/office/officeart/2008/layout/AlternatingHexagons"/>
    <dgm:cxn modelId="{3B702A69-B7AC-4125-9033-5918FFC8C6FE}" type="presParOf" srcId="{9552B43F-2EED-4521-A1C3-7D759B994A19}" destId="{5E6E62CF-C482-4A20-BFD6-55BD0D729D11}" srcOrd="0" destOrd="0" presId="urn:microsoft.com/office/officeart/2008/layout/AlternatingHexagons"/>
    <dgm:cxn modelId="{B1271647-468E-4E73-8E72-66A7C5835D66}" type="presParOf" srcId="{9552B43F-2EED-4521-A1C3-7D759B994A19}" destId="{36A44079-2EFC-46CB-B071-373406FC5302}" srcOrd="1" destOrd="0" presId="urn:microsoft.com/office/officeart/2008/layout/AlternatingHexagons"/>
    <dgm:cxn modelId="{06B8C481-344D-4D59-BF72-DE484540A23D}" type="presParOf" srcId="{9552B43F-2EED-4521-A1C3-7D759B994A19}" destId="{0DD75E0A-F0CE-4100-9921-ABE8C2B1A941}" srcOrd="2" destOrd="0" presId="urn:microsoft.com/office/officeart/2008/layout/AlternatingHexagons"/>
    <dgm:cxn modelId="{EEE92B1B-B45D-40AD-AC41-1FD046935FA2}" type="presParOf" srcId="{9552B43F-2EED-4521-A1C3-7D759B994A19}" destId="{5D1ECFE6-7BF5-4E5A-9446-D027905CDA39}" srcOrd="3" destOrd="0" presId="urn:microsoft.com/office/officeart/2008/layout/AlternatingHexagons"/>
    <dgm:cxn modelId="{DEB85552-91AF-4334-BCD5-9A766A1F2E13}" type="presParOf" srcId="{9552B43F-2EED-4521-A1C3-7D759B994A19}" destId="{F20201E7-7C89-4383-A65F-1FE8418C1677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6E62CF-C482-4A20-BFD6-55BD0D729D11}">
      <dsp:nvSpPr>
        <dsp:cNvPr id="0" name=""/>
        <dsp:cNvSpPr/>
      </dsp:nvSpPr>
      <dsp:spPr>
        <a:xfrm rot="5400000">
          <a:off x="2470476" y="375934"/>
          <a:ext cx="2181759" cy="2140851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 smtClean="0">
              <a:solidFill>
                <a:srgbClr val="C00000"/>
              </a:solidFill>
              <a:latin typeface="Baskerville Old Face" panose="02020602080505020303" pitchFamily="18" charset="0"/>
            </a:rPr>
            <a:t>Belső referencia ár</a:t>
          </a:r>
          <a:endParaRPr lang="hu-HU" sz="2400" kern="1200" dirty="0">
            <a:solidFill>
              <a:srgbClr val="C00000"/>
            </a:solidFill>
            <a:latin typeface="Baskerville Old Face" panose="02020602080505020303" pitchFamily="18" charset="0"/>
          </a:endParaRPr>
        </a:p>
      </dsp:txBody>
      <dsp:txXfrm rot="-5400000">
        <a:off x="2844393" y="715699"/>
        <a:ext cx="1433925" cy="1461324"/>
      </dsp:txXfrm>
    </dsp:sp>
    <dsp:sp modelId="{36A44079-2EFC-46CB-B071-373406FC5302}">
      <dsp:nvSpPr>
        <dsp:cNvPr id="0" name=""/>
        <dsp:cNvSpPr/>
      </dsp:nvSpPr>
      <dsp:spPr>
        <a:xfrm>
          <a:off x="2416770" y="712201"/>
          <a:ext cx="1461402" cy="7857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0201E7-7C89-4383-A65F-1FE8418C1677}">
      <dsp:nvSpPr>
        <dsp:cNvPr id="0" name=""/>
        <dsp:cNvSpPr/>
      </dsp:nvSpPr>
      <dsp:spPr>
        <a:xfrm rot="5400000">
          <a:off x="329613" y="392391"/>
          <a:ext cx="2181759" cy="2107937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hueOff val="3257024"/>
            <a:satOff val="11196"/>
            <a:lumOff val="-5372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 smtClean="0">
              <a:solidFill>
                <a:srgbClr val="FFFFFF"/>
              </a:solidFill>
              <a:latin typeface="Baskerville Old Face" panose="02020602080505020303" pitchFamily="18" charset="0"/>
            </a:rPr>
            <a:t>Küls</a:t>
          </a:r>
          <a:r>
            <a:rPr lang="hu-HU" sz="2000" kern="1200" dirty="0" smtClean="0">
              <a:solidFill>
                <a:srgbClr val="FFFFFF"/>
              </a:solidFill>
              <a:latin typeface="Baskerville Old Face" panose="02020602080505020303" pitchFamily="18" charset="0"/>
            </a:rPr>
            <a:t>ő</a:t>
          </a:r>
          <a:r>
            <a:rPr lang="hu-HU" sz="2400" kern="1200" dirty="0" smtClean="0">
              <a:solidFill>
                <a:srgbClr val="FFFFFF"/>
              </a:solidFill>
              <a:latin typeface="Baskerville Old Face" panose="02020602080505020303" pitchFamily="18" charset="0"/>
            </a:rPr>
            <a:t> referencia ár</a:t>
          </a:r>
          <a:endParaRPr lang="hu-HU" sz="2400" kern="1200" dirty="0">
            <a:solidFill>
              <a:srgbClr val="FFFFFF"/>
            </a:solidFill>
            <a:latin typeface="Baskerville Old Face" panose="02020602080505020303" pitchFamily="18" charset="0"/>
          </a:endParaRPr>
        </a:p>
      </dsp:txBody>
      <dsp:txXfrm rot="-5400000">
        <a:off x="711903" y="712955"/>
        <a:ext cx="1417179" cy="14668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hu-HU" altLang="hu-HU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hu-HU" altLang="hu-HU"/>
          </a:p>
        </p:txBody>
      </p:sp>
      <p:sp>
        <p:nvSpPr>
          <p:cNvPr id="1946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 smtClean="0"/>
              <a:t>Mintaszöveg szerkesztése</a:t>
            </a:r>
          </a:p>
          <a:p>
            <a:pPr lvl="1"/>
            <a:r>
              <a:rPr lang="hu-HU" altLang="hu-HU" smtClean="0"/>
              <a:t>Második szint</a:t>
            </a:r>
          </a:p>
          <a:p>
            <a:pPr lvl="2"/>
            <a:r>
              <a:rPr lang="hu-HU" altLang="hu-HU" smtClean="0"/>
              <a:t>Harmadik szint</a:t>
            </a:r>
          </a:p>
          <a:p>
            <a:pPr lvl="3"/>
            <a:r>
              <a:rPr lang="hu-HU" altLang="hu-HU" smtClean="0"/>
              <a:t>Negyedik szint</a:t>
            </a:r>
          </a:p>
          <a:p>
            <a:pPr lvl="4"/>
            <a:r>
              <a:rPr lang="hu-HU" altLang="hu-HU" smtClean="0"/>
              <a:t>Ötödik szint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hu-HU" altLang="hu-HU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3CF857D-1065-41BB-A367-08921FE065A7}" type="slidenum">
              <a:rPr lang="hu-HU" altLang="hu-HU"/>
              <a:pPr/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304657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 alt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 alt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A77568-5053-451C-A2DB-0DBF555FE7FE}" type="slidenum">
              <a:rPr lang="hu-HU" altLang="hu-HU"/>
              <a:pPr/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8400225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 alt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 alt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F9D5E5-0CEF-4914-B9C0-2AEDD0E1C04D}" type="slidenum">
              <a:rPr lang="hu-HU" altLang="hu-HU"/>
              <a:pPr/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850417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 alt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 alt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05754F-9250-4903-A23A-5ED29E8BFDC5}" type="slidenum">
              <a:rPr lang="hu-HU" altLang="hu-HU"/>
              <a:pPr/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291690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 alt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 alt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DD9182-BDD4-4EB9-A32A-A6D44FC27F50}" type="slidenum">
              <a:rPr lang="hu-HU" altLang="hu-HU"/>
              <a:pPr/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2577484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 alt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 alt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BF4694-DA48-46DE-BC3D-D392D10DBB90}" type="slidenum">
              <a:rPr lang="hu-HU" altLang="hu-HU"/>
              <a:pPr/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3172228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 alt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 alt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8C27DB-46D0-4207-9D0D-3304E550913B}" type="slidenum">
              <a:rPr lang="hu-HU" altLang="hu-HU"/>
              <a:pPr/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3657574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 alt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 alt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F41837-E7B4-41D6-ABD0-EDEAFB6F5F58}" type="slidenum">
              <a:rPr lang="hu-HU" altLang="hu-HU"/>
              <a:pPr/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1871513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 alt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 alt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04CACD-2A24-42BF-B561-FD3C4C345973}" type="slidenum">
              <a:rPr lang="hu-HU" altLang="hu-HU"/>
              <a:pPr/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15551042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 alt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 alt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F97E1D-7C1C-431C-93DB-5D3B36B56190}" type="slidenum">
              <a:rPr lang="hu-HU" altLang="hu-HU"/>
              <a:pPr/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367958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 alt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 alt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6AE741-4422-47C7-82C4-B2D34699E451}" type="slidenum">
              <a:rPr lang="hu-HU" altLang="hu-HU"/>
              <a:pPr/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1009012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 alt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 alt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909E8C-ACDB-44CE-A631-79D51D3409AB}" type="slidenum">
              <a:rPr lang="hu-HU" altLang="hu-HU"/>
              <a:pPr/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8317367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hu-HU" alt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hu-HU" alt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D30116E-E1A6-4F1C-B459-7BB82B5CE2E9}" type="slidenum">
              <a:rPr lang="hu-HU" altLang="hu-HU"/>
              <a:pPr/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30852202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Cím, szöveg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hu-HU" alt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hu-HU" alt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517FC9D-9CBC-434B-8913-FF12469456B2}" type="slidenum">
              <a:rPr lang="hu-HU" altLang="hu-HU"/>
              <a:pPr/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2204684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 smtClean="0"/>
              <a:t>Mintaszöveg szerkesztése</a:t>
            </a:r>
          </a:p>
          <a:p>
            <a:pPr lvl="1"/>
            <a:r>
              <a:rPr lang="hu-HU" altLang="hu-HU" smtClean="0"/>
              <a:t>Második szint</a:t>
            </a:r>
          </a:p>
          <a:p>
            <a:pPr lvl="2"/>
            <a:r>
              <a:rPr lang="hu-HU" altLang="hu-HU" smtClean="0"/>
              <a:t>Harmadik szint</a:t>
            </a:r>
          </a:p>
          <a:p>
            <a:pPr lvl="3"/>
            <a:r>
              <a:rPr lang="hu-HU" altLang="hu-HU" smtClean="0"/>
              <a:t>Negyedik szint</a:t>
            </a:r>
          </a:p>
          <a:p>
            <a:pPr lvl="4"/>
            <a:r>
              <a:rPr lang="hu-HU" alt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hu-HU" alt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hu-HU" alt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1CFF686-620D-4EB7-B5CA-4557A751239A}" type="slidenum">
              <a:rPr lang="hu-HU" altLang="hu-HU"/>
              <a:pPr/>
              <a:t>‹#›</a:t>
            </a:fld>
            <a:endParaRPr lang="hu-HU" altLang="hu-HU"/>
          </a:p>
        </p:txBody>
      </p:sp>
      <p:pic>
        <p:nvPicPr>
          <p:cNvPr id="1032" name="Picture 8" descr="SZTE_eng2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7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1.xml"/><Relationship Id="rId7" Type="http://schemas.openxmlformats.org/officeDocument/2006/relationships/image" Target="../media/image18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microsoft.com/office/2007/relationships/hdphoto" Target="../media/hdphoto7.wdp"/><Relationship Id="rId3" Type="http://schemas.microsoft.com/office/2007/relationships/hdphoto" Target="../media/hdphoto2.wdp"/><Relationship Id="rId7" Type="http://schemas.microsoft.com/office/2007/relationships/hdphoto" Target="../media/hdphoto4.wdp"/><Relationship Id="rId12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microsoft.com/office/2007/relationships/hdphoto" Target="../media/hdphoto6.wdp"/><Relationship Id="rId5" Type="http://schemas.microsoft.com/office/2007/relationships/hdphoto" Target="../media/hdphoto3.wdp"/><Relationship Id="rId15" Type="http://schemas.microsoft.com/office/2007/relationships/hdphoto" Target="../media/hdphoto8.wdp"/><Relationship Id="rId10" Type="http://schemas.openxmlformats.org/officeDocument/2006/relationships/image" Target="../media/image25.png"/><Relationship Id="rId4" Type="http://schemas.openxmlformats.org/officeDocument/2006/relationships/image" Target="../media/image22.png"/><Relationship Id="rId9" Type="http://schemas.microsoft.com/office/2007/relationships/hdphoto" Target="../media/hdphoto5.wdp"/><Relationship Id="rId1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Cím 1"/>
          <p:cNvSpPr>
            <a:spLocks noGrp="1"/>
          </p:cNvSpPr>
          <p:nvPr>
            <p:ph type="title"/>
          </p:nvPr>
        </p:nvSpPr>
        <p:spPr>
          <a:xfrm>
            <a:off x="724421" y="1656457"/>
            <a:ext cx="7715250" cy="1303734"/>
          </a:xfrm>
        </p:spPr>
        <p:txBody>
          <a:bodyPr/>
          <a:lstStyle/>
          <a:p>
            <a:pPr eaLnBrk="1" hangingPunct="1"/>
            <a:r>
              <a:rPr lang="hu-HU" altLang="hu-HU" dirty="0" smtClean="0">
                <a:solidFill>
                  <a:srgbClr val="002060"/>
                </a:solidFill>
                <a:latin typeface="Gloucester MT Extra Condensed" panose="02030808020601010101" pitchFamily="18" charset="0"/>
              </a:rPr>
              <a:t>Az árképzés pszichológiája</a:t>
            </a:r>
            <a:endParaRPr lang="hu-HU" altLang="hu-HU" dirty="0" smtClean="0">
              <a:solidFill>
                <a:srgbClr val="002060"/>
              </a:solidFill>
              <a:latin typeface="Gloucester MT Extra Condensed" panose="02030808020601010101" pitchFamily="18" charset="0"/>
            </a:endParaRPr>
          </a:p>
        </p:txBody>
      </p:sp>
      <p:sp>
        <p:nvSpPr>
          <p:cNvPr id="2051" name="Tartalom helye 2"/>
          <p:cNvSpPr>
            <a:spLocks noGrp="1"/>
          </p:cNvSpPr>
          <p:nvPr>
            <p:ph idx="1"/>
          </p:nvPr>
        </p:nvSpPr>
        <p:spPr>
          <a:xfrm>
            <a:off x="1619672" y="4293096"/>
            <a:ext cx="7715250" cy="1625203"/>
          </a:xfrm>
        </p:spPr>
        <p:txBody>
          <a:bodyPr/>
          <a:lstStyle/>
          <a:p>
            <a:pPr marL="0" indent="0">
              <a:buNone/>
            </a:pPr>
            <a:r>
              <a:rPr lang="hu-HU" altLang="hu-HU" sz="24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Dr. Prónay </a:t>
            </a:r>
            <a:r>
              <a:rPr lang="hu-HU" altLang="hu-HU" sz="24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Szabolcs, adjunktus</a:t>
            </a:r>
          </a:p>
          <a:p>
            <a:pPr marL="0" indent="0">
              <a:buNone/>
            </a:pPr>
            <a:r>
              <a:rPr lang="hu-HU" altLang="hu-HU" sz="18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Szegedi Tudományegyetem, </a:t>
            </a:r>
          </a:p>
          <a:p>
            <a:pPr marL="0" indent="0">
              <a:buNone/>
            </a:pPr>
            <a:r>
              <a:rPr lang="hu-HU" altLang="hu-HU" sz="18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Gazdaságtudományi Kar, Üzleti Tudományok Intézete</a:t>
            </a:r>
            <a:endParaRPr lang="hu-HU" altLang="hu-HU" sz="1800" dirty="0" smtClean="0">
              <a:solidFill>
                <a:srgbClr val="0070C0"/>
              </a:solidFill>
              <a:latin typeface="Baskerville Old Face" panose="02020602080505020303" pitchFamily="18" charset="0"/>
            </a:endParaRPr>
          </a:p>
          <a:p>
            <a:pPr marL="0" indent="0">
              <a:buNone/>
            </a:pPr>
            <a:r>
              <a:rPr lang="hu-HU" altLang="hu-HU" sz="2400" dirty="0" err="1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pronay.szabolcs</a:t>
            </a:r>
            <a:r>
              <a:rPr lang="hu-HU" altLang="hu-HU" sz="24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@</a:t>
            </a:r>
            <a:r>
              <a:rPr lang="hu-HU" altLang="hu-HU" sz="2400" dirty="0" err="1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eco.u-szeged.hu</a:t>
            </a:r>
            <a:endParaRPr lang="hu-HU" altLang="hu-HU" sz="2400" dirty="0" smtClean="0">
              <a:solidFill>
                <a:srgbClr val="0070C0"/>
              </a:solidFill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8500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>
                <a:solidFill>
                  <a:srgbClr val="002060"/>
                </a:solidFill>
                <a:latin typeface="Gloucester MT Extra Condensed" panose="02030808020601010101" pitchFamily="18" charset="0"/>
              </a:rPr>
              <a:t>A tévhit</a:t>
            </a:r>
            <a:endParaRPr lang="hu-HU" dirty="0">
              <a:solidFill>
                <a:srgbClr val="002060"/>
              </a:solidFill>
              <a:latin typeface="Gloucester MT Extra Condensed" panose="02030808020601010101" pitchFamily="18" charset="0"/>
            </a:endParaRPr>
          </a:p>
        </p:txBody>
      </p:sp>
      <p:sp>
        <p:nvSpPr>
          <p:cNvPr id="5" name="Felhő 4"/>
          <p:cNvSpPr/>
          <p:nvPr/>
        </p:nvSpPr>
        <p:spPr>
          <a:xfrm>
            <a:off x="1547664" y="1412776"/>
            <a:ext cx="6264696" cy="1944216"/>
          </a:xfrm>
          <a:prstGeom prst="cloud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buNone/>
            </a:pPr>
            <a:r>
              <a:rPr lang="hu-HU" sz="2800" b="1" dirty="0" smtClean="0">
                <a:latin typeface="Baskerville Old Face" panose="02020602080505020303" pitchFamily="18" charset="0"/>
              </a:rPr>
              <a:t>„ A fogyasztók olcsón szeretnének jó minőségű árút kapni.”</a:t>
            </a:r>
            <a:endParaRPr lang="hu-HU" sz="2800" b="1" dirty="0">
              <a:latin typeface="Baskerville Old Face" panose="02020602080505020303" pitchFamily="18" charset="0"/>
            </a:endParaRPr>
          </a:p>
        </p:txBody>
      </p:sp>
      <p:pic>
        <p:nvPicPr>
          <p:cNvPr id="29698" name="Picture 2" descr="http://www.youshouldknow.com.au/wp-content/uploads/2013/03/true_fals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212976"/>
            <a:ext cx="2971800" cy="2876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llipszis 2"/>
          <p:cNvSpPr/>
          <p:nvPr/>
        </p:nvSpPr>
        <p:spPr>
          <a:xfrm>
            <a:off x="5148064" y="3356992"/>
            <a:ext cx="2232248" cy="16561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Ellipszis 6"/>
          <p:cNvSpPr/>
          <p:nvPr/>
        </p:nvSpPr>
        <p:spPr>
          <a:xfrm>
            <a:off x="6746168" y="3068960"/>
            <a:ext cx="783704" cy="82809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1513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>
                <a:solidFill>
                  <a:srgbClr val="002060"/>
                </a:solidFill>
                <a:latin typeface="Gloucester MT Extra Condensed" panose="02030808020601010101" pitchFamily="18" charset="0"/>
              </a:rPr>
              <a:t>Mi az, hogy olcsó?!</a:t>
            </a:r>
            <a:endParaRPr lang="hu-HU" dirty="0">
              <a:solidFill>
                <a:srgbClr val="002060"/>
              </a:solidFill>
              <a:latin typeface="Gloucester MT Extra Condensed" panose="02030808020601010101" pitchFamily="18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99592" y="1600201"/>
            <a:ext cx="7787208" cy="532655"/>
          </a:xfrm>
        </p:spPr>
        <p:txBody>
          <a:bodyPr/>
          <a:lstStyle/>
          <a:p>
            <a:pPr marL="0" indent="0">
              <a:buNone/>
            </a:pPr>
            <a:r>
              <a:rPr lang="hu-HU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Mennyibe kerülnek az alábbi termékek?</a:t>
            </a:r>
          </a:p>
          <a:p>
            <a:endParaRPr lang="hu-HU" dirty="0">
              <a:solidFill>
                <a:srgbClr val="0070C0"/>
              </a:solidFill>
              <a:latin typeface="Baskerville Old Face" panose="02020602080505020303" pitchFamily="18" charset="0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01"/>
          <a:stretch/>
        </p:blipFill>
        <p:spPr bwMode="auto">
          <a:xfrm>
            <a:off x="803176" y="2284147"/>
            <a:ext cx="1752600" cy="193300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261"/>
          <a:stretch/>
        </p:blipFill>
        <p:spPr bwMode="auto">
          <a:xfrm>
            <a:off x="2924217" y="2284147"/>
            <a:ext cx="1791799" cy="19330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699"/>
          <a:stretch/>
        </p:blipFill>
        <p:spPr bwMode="auto">
          <a:xfrm>
            <a:off x="5076056" y="2284146"/>
            <a:ext cx="1656184" cy="193301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91"/>
          <a:stretch/>
        </p:blipFill>
        <p:spPr bwMode="auto">
          <a:xfrm>
            <a:off x="7020272" y="2276077"/>
            <a:ext cx="1685925" cy="194107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8930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>
                <a:solidFill>
                  <a:srgbClr val="002060"/>
                </a:solidFill>
                <a:latin typeface="Gloucester MT Extra Condensed" panose="02030808020601010101" pitchFamily="18" charset="0"/>
              </a:rPr>
              <a:t>Mi az, hogy olcsó?!</a:t>
            </a:r>
            <a:endParaRPr lang="hu-HU" dirty="0">
              <a:solidFill>
                <a:srgbClr val="002060"/>
              </a:solidFill>
              <a:latin typeface="Gloucester MT Extra Condensed" panose="02030808020601010101" pitchFamily="18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99592" y="1600201"/>
            <a:ext cx="7787208" cy="532655"/>
          </a:xfrm>
        </p:spPr>
        <p:txBody>
          <a:bodyPr/>
          <a:lstStyle/>
          <a:p>
            <a:pPr marL="0" indent="0">
              <a:buNone/>
            </a:pPr>
            <a:r>
              <a:rPr lang="hu-HU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Mennyibe kerülnek az alábbi termékek?</a:t>
            </a:r>
          </a:p>
          <a:p>
            <a:endParaRPr lang="hu-HU" dirty="0">
              <a:solidFill>
                <a:srgbClr val="0070C0"/>
              </a:solidFill>
              <a:latin typeface="Baskerville Old Face" panose="02020602080505020303" pitchFamily="18" charset="0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628"/>
          <a:stretch/>
        </p:blipFill>
        <p:spPr bwMode="auto">
          <a:xfrm>
            <a:off x="803176" y="2284147"/>
            <a:ext cx="1752600" cy="22332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944"/>
          <a:stretch/>
        </p:blipFill>
        <p:spPr bwMode="auto">
          <a:xfrm>
            <a:off x="2924217" y="2284147"/>
            <a:ext cx="1791799" cy="22332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60"/>
          <a:stretch/>
        </p:blipFill>
        <p:spPr bwMode="auto">
          <a:xfrm>
            <a:off x="5076056" y="2284146"/>
            <a:ext cx="1656184" cy="22332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65"/>
          <a:stretch/>
        </p:blipFill>
        <p:spPr bwMode="auto">
          <a:xfrm>
            <a:off x="7020272" y="2276077"/>
            <a:ext cx="1685925" cy="22413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4696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>
                <a:solidFill>
                  <a:srgbClr val="002060"/>
                </a:solidFill>
                <a:latin typeface="Gloucester MT Extra Condensed" panose="02030808020601010101" pitchFamily="18" charset="0"/>
              </a:rPr>
              <a:t>Olcsó tej?!</a:t>
            </a:r>
            <a:endParaRPr lang="hu-HU" dirty="0">
              <a:solidFill>
                <a:srgbClr val="002060"/>
              </a:solidFill>
              <a:latin typeface="Gloucester MT Extra Condensed" panose="02030808020601010101" pitchFamily="18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14"/>
          <a:stretch/>
        </p:blipFill>
        <p:spPr bwMode="auto">
          <a:xfrm>
            <a:off x="5970874" y="1196752"/>
            <a:ext cx="2993613" cy="4798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églalap 4"/>
          <p:cNvSpPr/>
          <p:nvPr/>
        </p:nvSpPr>
        <p:spPr>
          <a:xfrm>
            <a:off x="5148064" y="3212976"/>
            <a:ext cx="3995936" cy="22322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24578" name="Picture 2" descr="http://ct.fra.bz/ol/fz/sw/i50/5/8/23/frabz-SO-YOURE-TELLING-ME-That-Dolph-Ziggler-Finally-Beat-Jericho-8f681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33" t="7651" r="9767" b="29316"/>
          <a:stretch/>
        </p:blipFill>
        <p:spPr bwMode="auto">
          <a:xfrm>
            <a:off x="2006221" y="1569492"/>
            <a:ext cx="3141843" cy="30707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zövegdoboz 6"/>
          <p:cNvSpPr txBox="1"/>
          <p:nvPr/>
        </p:nvSpPr>
        <p:spPr>
          <a:xfrm>
            <a:off x="2123728" y="4098267"/>
            <a:ext cx="3240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HM,GYANÚS...</a:t>
            </a:r>
            <a:endParaRPr lang="hu-H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46811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>
                <a:solidFill>
                  <a:srgbClr val="002060"/>
                </a:solidFill>
                <a:latin typeface="Gloucester MT Extra Condensed" panose="02030808020601010101" pitchFamily="18" charset="0"/>
              </a:rPr>
              <a:t>Olcsó tej?!</a:t>
            </a:r>
            <a:endParaRPr lang="hu-HU" dirty="0">
              <a:solidFill>
                <a:srgbClr val="002060"/>
              </a:solidFill>
              <a:latin typeface="Gloucester MT Extra Condensed" panose="02030808020601010101" pitchFamily="18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14"/>
          <a:stretch/>
        </p:blipFill>
        <p:spPr bwMode="auto">
          <a:xfrm>
            <a:off x="5970875" y="1196752"/>
            <a:ext cx="2993613" cy="4798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4" descr="http://img2.wikia.nocookie.net/__cb20130807201645/nickfanon/images/1/17/Not-bad-mem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643531"/>
            <a:ext cx="3581509" cy="2739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748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>
                <a:solidFill>
                  <a:srgbClr val="002060"/>
                </a:solidFill>
                <a:latin typeface="Gloucester MT Extra Condensed" panose="02030808020601010101" pitchFamily="18" charset="0"/>
              </a:rPr>
              <a:t>Olcsó tej?!</a:t>
            </a:r>
            <a:endParaRPr lang="hu-HU" dirty="0">
              <a:solidFill>
                <a:srgbClr val="002060"/>
              </a:solidFill>
              <a:latin typeface="Gloucester MT Extra Condensed" panose="02030808020601010101" pitchFamily="18" charset="0"/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94448"/>
            <a:ext cx="173355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196752"/>
            <a:ext cx="1724025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124744"/>
            <a:ext cx="1733550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14"/>
          <a:stretch/>
        </p:blipFill>
        <p:spPr bwMode="auto">
          <a:xfrm>
            <a:off x="5970875" y="1196752"/>
            <a:ext cx="2993613" cy="4798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http://s2.quickmeme.com/img/14/140b5483695386641c948708752a0663ef0e2f500d6cdab6175c881d626a5a6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080" y="3387502"/>
            <a:ext cx="2345031" cy="2701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2458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>
                <a:solidFill>
                  <a:srgbClr val="002060"/>
                </a:solidFill>
                <a:latin typeface="Gloucester MT Extra Condensed" panose="02030808020601010101" pitchFamily="18" charset="0"/>
              </a:rPr>
              <a:t>Olcsó tej?!</a:t>
            </a:r>
            <a:endParaRPr lang="hu-HU" dirty="0">
              <a:solidFill>
                <a:srgbClr val="002060"/>
              </a:solidFill>
              <a:latin typeface="Gloucester MT Extra Condensed" panose="02030808020601010101" pitchFamily="18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14"/>
          <a:stretch/>
        </p:blipFill>
        <p:spPr bwMode="auto">
          <a:xfrm>
            <a:off x="5970875" y="1196752"/>
            <a:ext cx="2993613" cy="4798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03759"/>
            <a:ext cx="1752600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056"/>
          <a:stretch/>
        </p:blipFill>
        <p:spPr bwMode="auto">
          <a:xfrm>
            <a:off x="2555776" y="1090464"/>
            <a:ext cx="1733550" cy="1690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584"/>
          <a:stretch/>
        </p:blipFill>
        <p:spPr bwMode="auto">
          <a:xfrm>
            <a:off x="2483768" y="2958565"/>
            <a:ext cx="1733550" cy="326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4000" y="1156717"/>
            <a:ext cx="1666875" cy="220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5" name="Picture 7" descr="http://img3.wikia.nocookie.net/__cb20140501181347/creepypasta/images/f/f6/Grumpy_Cat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8" t="4697" r="5324" b="5566"/>
          <a:stretch/>
        </p:blipFill>
        <p:spPr bwMode="auto">
          <a:xfrm>
            <a:off x="2555776" y="3480179"/>
            <a:ext cx="2581661" cy="25152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4745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>
                <a:solidFill>
                  <a:srgbClr val="002060"/>
                </a:solidFill>
                <a:latin typeface="Gloucester MT Extra Condensed" panose="02030808020601010101" pitchFamily="18" charset="0"/>
              </a:rPr>
              <a:t>A valóság</a:t>
            </a:r>
            <a:endParaRPr lang="hu-HU" dirty="0">
              <a:solidFill>
                <a:srgbClr val="002060"/>
              </a:solidFill>
              <a:latin typeface="Gloucester MT Extra Condensed" panose="02030808020601010101" pitchFamily="18" charset="0"/>
            </a:endParaRPr>
          </a:p>
        </p:txBody>
      </p:sp>
      <p:sp>
        <p:nvSpPr>
          <p:cNvPr id="5" name="Felhő 4"/>
          <p:cNvSpPr/>
          <p:nvPr/>
        </p:nvSpPr>
        <p:spPr>
          <a:xfrm>
            <a:off x="1187624" y="1268760"/>
            <a:ext cx="7308812" cy="2160240"/>
          </a:xfrm>
          <a:prstGeom prst="cloud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buNone/>
            </a:pPr>
            <a:r>
              <a:rPr lang="hu-HU" sz="2800" b="1" dirty="0" smtClean="0">
                <a:latin typeface="Baskerville Old Face" panose="02020602080505020303" pitchFamily="18" charset="0"/>
              </a:rPr>
              <a:t>„ A fogyasztók nem ismerik az árakat, keresik a kapaszkodókat.</a:t>
            </a:r>
            <a:endParaRPr lang="hu-HU" sz="2800" b="1" dirty="0">
              <a:latin typeface="Baskerville Old Face" panose="02020602080505020303" pitchFamily="18" charset="0"/>
            </a:endParaRPr>
          </a:p>
        </p:txBody>
      </p:sp>
      <p:pic>
        <p:nvPicPr>
          <p:cNvPr id="29698" name="Picture 2" descr="http://www.youshouldknow.com.au/wp-content/uploads/2013/03/true_fals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2356" y="3284984"/>
            <a:ext cx="2971800" cy="2876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llipszis 2"/>
          <p:cNvSpPr/>
          <p:nvPr/>
        </p:nvSpPr>
        <p:spPr>
          <a:xfrm>
            <a:off x="6580554" y="4657066"/>
            <a:ext cx="2243601" cy="15044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Ellipszis 6"/>
          <p:cNvSpPr/>
          <p:nvPr/>
        </p:nvSpPr>
        <p:spPr>
          <a:xfrm>
            <a:off x="7564495" y="4077072"/>
            <a:ext cx="1259661" cy="106023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0331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altLang="hu-HU" dirty="0" smtClean="0">
                <a:solidFill>
                  <a:srgbClr val="002060"/>
                </a:solidFill>
                <a:latin typeface="Gloucester MT Extra Condensed" panose="02030808020601010101" pitchFamily="18" charset="0"/>
              </a:rPr>
              <a:t>Referencia árak</a:t>
            </a:r>
          </a:p>
        </p:txBody>
      </p:sp>
      <p:sp>
        <p:nvSpPr>
          <p:cNvPr id="7171" name="Tartalom helye 2"/>
          <p:cNvSpPr>
            <a:spLocks noGrp="1"/>
          </p:cNvSpPr>
          <p:nvPr>
            <p:ph idx="1"/>
          </p:nvPr>
        </p:nvSpPr>
        <p:spPr>
          <a:xfrm>
            <a:off x="395536" y="1196752"/>
            <a:ext cx="8809729" cy="5063132"/>
          </a:xfrm>
        </p:spPr>
        <p:txBody>
          <a:bodyPr anchor="t"/>
          <a:lstStyle/>
          <a:p>
            <a:pPr>
              <a:spcBef>
                <a:spcPts val="844"/>
              </a:spcBef>
            </a:pPr>
            <a:r>
              <a:rPr lang="hu-HU" altLang="hu-HU" sz="28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Összehasonlítás alapja</a:t>
            </a:r>
          </a:p>
          <a:p>
            <a:pPr>
              <a:spcBef>
                <a:spcPts val="844"/>
              </a:spcBef>
            </a:pPr>
            <a:r>
              <a:rPr lang="hu-HU" altLang="hu-HU" sz="28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Minden</a:t>
            </a:r>
            <a:r>
              <a:rPr lang="hu-HU" altLang="hu-HU" sz="2800" dirty="0" smtClean="0">
                <a:latin typeface="Baskerville Old Face" panose="02020602080505020303" pitchFamily="18" charset="0"/>
              </a:rPr>
              <a:t> </a:t>
            </a:r>
            <a:r>
              <a:rPr lang="hu-HU" altLang="hu-HU" sz="2800" dirty="0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minőségi szinthez </a:t>
            </a:r>
            <a:r>
              <a:rPr lang="hu-HU" altLang="hu-HU" sz="28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egy-egy ár</a:t>
            </a:r>
          </a:p>
          <a:p>
            <a:pPr>
              <a:spcBef>
                <a:spcPts val="844"/>
              </a:spcBef>
            </a:pPr>
            <a:r>
              <a:rPr lang="hu-HU" altLang="hu-HU" sz="28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Nem egy érték, hanem egy </a:t>
            </a:r>
            <a:r>
              <a:rPr lang="hu-HU" altLang="hu-HU" sz="2800" dirty="0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intervallum</a:t>
            </a:r>
          </a:p>
          <a:p>
            <a:pPr>
              <a:spcBef>
                <a:spcPts val="844"/>
              </a:spcBef>
            </a:pPr>
            <a:r>
              <a:rPr lang="hu-HU" altLang="hu-HU" sz="2800" dirty="0">
                <a:solidFill>
                  <a:srgbClr val="C00000"/>
                </a:solidFill>
                <a:latin typeface="Baskerville Old Face" panose="02020602080505020303" pitchFamily="18" charset="0"/>
              </a:rPr>
              <a:t>Horgony </a:t>
            </a:r>
            <a:r>
              <a:rPr lang="hu-HU" altLang="hu-HU" sz="2800" dirty="0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hatás</a:t>
            </a:r>
            <a:r>
              <a:rPr lang="hu-HU" altLang="hu-HU" sz="28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: Új termék ára befolyásolja a referencia árat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867348281"/>
              </p:ext>
            </p:extLst>
          </p:nvPr>
        </p:nvGraphicFramePr>
        <p:xfrm>
          <a:off x="1331640" y="2984551"/>
          <a:ext cx="4718811" cy="28927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7890" name="Picture 2" descr="http://www.adaris.ca/wp-content/uploads/2011/09/compare.jpg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591" b="89820" l="5109" r="8999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7652" y="4293096"/>
            <a:ext cx="4567238" cy="2386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801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ím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pPr eaLnBrk="1" hangingPunct="1"/>
            <a:r>
              <a:rPr lang="hu-HU" altLang="hu-HU" dirty="0" smtClean="0">
                <a:solidFill>
                  <a:srgbClr val="002060"/>
                </a:solidFill>
                <a:latin typeface="Gloucester MT Extra Condensed" panose="02030808020601010101" pitchFamily="18" charset="0"/>
              </a:rPr>
              <a:t>Az észlelt ár</a:t>
            </a:r>
          </a:p>
        </p:txBody>
      </p:sp>
      <p:sp>
        <p:nvSpPr>
          <p:cNvPr id="7171" name="Tartalom helye 2"/>
          <p:cNvSpPr>
            <a:spLocks noGrp="1"/>
          </p:cNvSpPr>
          <p:nvPr>
            <p:ph idx="1"/>
          </p:nvPr>
        </p:nvSpPr>
        <p:spPr>
          <a:xfrm>
            <a:off x="971600" y="1052736"/>
            <a:ext cx="7715250" cy="5063132"/>
          </a:xfrm>
        </p:spPr>
        <p:txBody>
          <a:bodyPr anchor="t"/>
          <a:lstStyle/>
          <a:p>
            <a:pPr marL="0" indent="0">
              <a:spcBef>
                <a:spcPts val="844"/>
              </a:spcBef>
              <a:buNone/>
            </a:pPr>
            <a:r>
              <a:rPr lang="hu-HU" altLang="hu-HU" sz="2800" dirty="0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Pszichológiai folyamat</a:t>
            </a:r>
            <a:endParaRPr lang="hu-HU" altLang="hu-HU" sz="2800" dirty="0">
              <a:solidFill>
                <a:srgbClr val="C00000"/>
              </a:solidFill>
              <a:latin typeface="Baskerville Old Face" panose="02020602080505020303" pitchFamily="18" charset="0"/>
            </a:endParaRPr>
          </a:p>
          <a:p>
            <a:pPr>
              <a:spcBef>
                <a:spcPts val="844"/>
              </a:spcBef>
            </a:pPr>
            <a:r>
              <a:rPr lang="hu-HU" altLang="hu-HU" sz="28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Tényleges ár ≠</a:t>
            </a:r>
            <a:r>
              <a:rPr lang="hu-HU" altLang="hu-HU" sz="2800" dirty="0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Észlelt</a:t>
            </a:r>
            <a:r>
              <a:rPr lang="hu-HU" altLang="hu-HU" sz="2800" dirty="0" smtClean="0">
                <a:latin typeface="Baskerville Old Face" panose="02020602080505020303" pitchFamily="18" charset="0"/>
              </a:rPr>
              <a:t> </a:t>
            </a:r>
            <a:r>
              <a:rPr lang="hu-HU" altLang="hu-HU" sz="28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ár</a:t>
            </a:r>
          </a:p>
          <a:p>
            <a:pPr lvl="1">
              <a:spcBef>
                <a:spcPts val="844"/>
              </a:spcBef>
            </a:pPr>
            <a:r>
              <a:rPr lang="hu-HU" altLang="hu-HU" sz="2000" dirty="0">
                <a:solidFill>
                  <a:srgbClr val="0070C0"/>
                </a:solidFill>
                <a:latin typeface="Baskerville Old Face" panose="02020602080505020303" pitchFamily="18" charset="0"/>
              </a:rPr>
              <a:t>Ár megjelenítése</a:t>
            </a:r>
          </a:p>
          <a:p>
            <a:pPr lvl="1">
              <a:spcBef>
                <a:spcPts val="844"/>
              </a:spcBef>
            </a:pPr>
            <a:r>
              <a:rPr lang="hu-HU" altLang="hu-HU" sz="2000" dirty="0">
                <a:solidFill>
                  <a:srgbClr val="0070C0"/>
                </a:solidFill>
                <a:latin typeface="Baskerville Old Face" panose="02020602080505020303" pitchFamily="18" charset="0"/>
              </a:rPr>
              <a:t>Ár megértése, visszaidézése, felfogása</a:t>
            </a:r>
          </a:p>
          <a:p>
            <a:pPr>
              <a:spcBef>
                <a:spcPts val="844"/>
              </a:spcBef>
            </a:pPr>
            <a:r>
              <a:rPr lang="hu-HU" altLang="hu-HU" sz="2800" dirty="0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Holisztikus</a:t>
            </a:r>
            <a:r>
              <a:rPr lang="hu-HU" altLang="hu-HU" sz="2800" dirty="0" smtClean="0">
                <a:latin typeface="Baskerville Old Face" panose="02020602080505020303" pitchFamily="18" charset="0"/>
              </a:rPr>
              <a:t> </a:t>
            </a:r>
            <a:r>
              <a:rPr lang="hu-HU" altLang="hu-HU" sz="28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modell: Szám=Nagyságrend</a:t>
            </a:r>
          </a:p>
          <a:p>
            <a:pPr lvl="1">
              <a:spcBef>
                <a:spcPts val="844"/>
              </a:spcBef>
            </a:pPr>
            <a:r>
              <a:rPr lang="hu-HU" altLang="hu-HU" sz="24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299=300</a:t>
            </a:r>
          </a:p>
          <a:p>
            <a:pPr lvl="1">
              <a:spcBef>
                <a:spcPts val="844"/>
              </a:spcBef>
            </a:pPr>
            <a:r>
              <a:rPr lang="hu-HU" altLang="hu-HU" sz="24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Egymástól távol álló számoknál működik</a:t>
            </a:r>
          </a:p>
          <a:p>
            <a:pPr>
              <a:spcBef>
                <a:spcPts val="844"/>
              </a:spcBef>
            </a:pPr>
            <a:r>
              <a:rPr lang="hu-HU" altLang="hu-HU" sz="2800" dirty="0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Digitális</a:t>
            </a:r>
            <a:r>
              <a:rPr lang="hu-HU" altLang="hu-HU" sz="2800" dirty="0" smtClean="0">
                <a:latin typeface="Baskerville Old Face" panose="02020602080505020303" pitchFamily="18" charset="0"/>
              </a:rPr>
              <a:t> </a:t>
            </a:r>
            <a:r>
              <a:rPr lang="hu-HU" altLang="hu-HU" sz="28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modell: Szám=Kódsor</a:t>
            </a:r>
          </a:p>
          <a:p>
            <a:pPr lvl="1">
              <a:spcBef>
                <a:spcPts val="844"/>
              </a:spcBef>
            </a:pPr>
            <a:r>
              <a:rPr lang="hu-HU" altLang="hu-HU" sz="24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299=200</a:t>
            </a:r>
          </a:p>
          <a:p>
            <a:pPr lvl="1">
              <a:spcBef>
                <a:spcPts val="844"/>
              </a:spcBef>
            </a:pPr>
            <a:r>
              <a:rPr lang="hu-HU" altLang="hu-HU" sz="24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Egymáshoz közeli számoknál működik</a:t>
            </a:r>
          </a:p>
        </p:txBody>
      </p:sp>
      <p:pic>
        <p:nvPicPr>
          <p:cNvPr id="35844" name="Picture 4" descr="http://strategiclearner.files.wordpress.com/2012/08/ey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38590"/>
            <a:ext cx="3491880" cy="2618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3853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ím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pPr eaLnBrk="1" hangingPunct="1"/>
            <a:r>
              <a:rPr lang="hu-HU" altLang="hu-HU" dirty="0" smtClean="0">
                <a:solidFill>
                  <a:srgbClr val="002060"/>
                </a:solidFill>
                <a:latin typeface="Gloucester MT Extra Condensed" panose="02030808020601010101" pitchFamily="18" charset="0"/>
              </a:rPr>
              <a:t>Árpszichológia</a:t>
            </a:r>
          </a:p>
        </p:txBody>
      </p:sp>
      <p:sp>
        <p:nvSpPr>
          <p:cNvPr id="7171" name="Tartalom helye 2"/>
          <p:cNvSpPr>
            <a:spLocks noGrp="1"/>
          </p:cNvSpPr>
          <p:nvPr>
            <p:ph idx="1"/>
          </p:nvPr>
        </p:nvSpPr>
        <p:spPr>
          <a:xfrm>
            <a:off x="683568" y="908720"/>
            <a:ext cx="7715250" cy="5063132"/>
          </a:xfrm>
        </p:spPr>
        <p:txBody>
          <a:bodyPr anchor="t"/>
          <a:lstStyle/>
          <a:p>
            <a:pPr>
              <a:spcBef>
                <a:spcPts val="844"/>
              </a:spcBef>
            </a:pPr>
            <a:r>
              <a:rPr lang="hu-HU" altLang="hu-HU" sz="2400" dirty="0" err="1">
                <a:solidFill>
                  <a:srgbClr val="C00000"/>
                </a:solidFill>
                <a:latin typeface="Baskerville Old Face" panose="02020602080505020303" pitchFamily="18" charset="0"/>
              </a:rPr>
              <a:t>Weber</a:t>
            </a:r>
            <a:r>
              <a:rPr lang="hu-HU" altLang="hu-HU" sz="2400" dirty="0">
                <a:solidFill>
                  <a:srgbClr val="C00000"/>
                </a:solidFill>
                <a:latin typeface="Baskerville Old Face" panose="02020602080505020303" pitchFamily="18" charset="0"/>
              </a:rPr>
              <a:t> szabály</a:t>
            </a:r>
            <a:r>
              <a:rPr lang="hu-HU" altLang="hu-HU" sz="2400" dirty="0">
                <a:latin typeface="Baskerville Old Face" panose="02020602080505020303" pitchFamily="18" charset="0"/>
              </a:rPr>
              <a:t>:</a:t>
            </a:r>
            <a:r>
              <a:rPr lang="hu-HU" altLang="hu-HU" sz="2400" dirty="0">
                <a:latin typeface="Baskerville Old Face" panose="02020602080505020303" pitchFamily="18" charset="0"/>
              </a:rPr>
              <a:t> </a:t>
            </a:r>
            <a:r>
              <a:rPr lang="hu-HU" altLang="hu-HU" sz="2400" dirty="0">
                <a:solidFill>
                  <a:srgbClr val="0070C0"/>
                </a:solidFill>
                <a:latin typeface="Baskerville Old Face" panose="02020602080505020303" pitchFamily="18" charset="0"/>
              </a:rPr>
              <a:t>Nagyobb kiinduló ingert nagyobb mértékben kell megváltoztatni</a:t>
            </a:r>
          </a:p>
          <a:p>
            <a:pPr lvl="1">
              <a:spcBef>
                <a:spcPts val="844"/>
              </a:spcBef>
            </a:pPr>
            <a:r>
              <a:rPr lang="hu-HU" altLang="hu-HU" sz="2400" dirty="0">
                <a:solidFill>
                  <a:srgbClr val="0070C0"/>
                </a:solidFill>
                <a:latin typeface="Baskerville Old Face" panose="02020602080505020303" pitchFamily="18" charset="0"/>
              </a:rPr>
              <a:t>100</a:t>
            </a:r>
            <a:r>
              <a:rPr lang="hu-HU" altLang="hu-HU" sz="2400" dirty="0">
                <a:solidFill>
                  <a:srgbClr val="0070C0"/>
                </a:solidFill>
                <a:latin typeface="Baskerville Old Face" panose="02020602080505020303" pitchFamily="18" charset="0"/>
                <a:sym typeface="Wingdings" panose="05000000000000000000" pitchFamily="2" charset="2"/>
              </a:rPr>
              <a:t>130 = 500650        (+30%)</a:t>
            </a:r>
          </a:p>
          <a:p>
            <a:pPr>
              <a:spcBef>
                <a:spcPts val="844"/>
              </a:spcBef>
            </a:pPr>
            <a:r>
              <a:rPr lang="hu-HU" altLang="hu-HU" sz="2400" dirty="0" smtClean="0">
                <a:solidFill>
                  <a:srgbClr val="0070C0"/>
                </a:solidFill>
                <a:latin typeface="Baskerville Old Face" panose="02020602080505020303" pitchFamily="18" charset="0"/>
                <a:sym typeface="Wingdings" panose="05000000000000000000" pitchFamily="2" charset="2"/>
              </a:rPr>
              <a:t>Áremelkedésre</a:t>
            </a:r>
            <a:r>
              <a:rPr lang="hu-HU" altLang="hu-HU" sz="2400" dirty="0" smtClean="0">
                <a:latin typeface="Baskerville Old Face" panose="02020602080505020303" pitchFamily="18" charset="0"/>
                <a:sym typeface="Wingdings" panose="05000000000000000000" pitchFamily="2" charset="2"/>
              </a:rPr>
              <a:t> </a:t>
            </a:r>
            <a:r>
              <a:rPr lang="hu-HU" altLang="hu-HU" sz="2400" dirty="0">
                <a:solidFill>
                  <a:srgbClr val="C00000"/>
                </a:solidFill>
                <a:latin typeface="Baskerville Old Face" panose="02020602080505020303" pitchFamily="18" charset="0"/>
                <a:sym typeface="Wingdings" panose="05000000000000000000" pitchFamily="2" charset="2"/>
              </a:rPr>
              <a:t>reagálás</a:t>
            </a:r>
            <a:r>
              <a:rPr lang="hu-HU" altLang="hu-HU" sz="2400" dirty="0">
                <a:latin typeface="Baskerville Old Face" panose="02020602080505020303" pitchFamily="18" charset="0"/>
                <a:sym typeface="Wingdings" panose="05000000000000000000" pitchFamily="2" charset="2"/>
              </a:rPr>
              <a:t> </a:t>
            </a:r>
            <a:r>
              <a:rPr lang="hu-HU" altLang="hu-HU" sz="2400" dirty="0">
                <a:solidFill>
                  <a:srgbClr val="0070C0"/>
                </a:solidFill>
                <a:latin typeface="Baskerville Old Face" panose="02020602080505020303" pitchFamily="18" charset="0"/>
                <a:sym typeface="Wingdings" panose="05000000000000000000" pitchFamily="2" charset="2"/>
              </a:rPr>
              <a:t>&gt; Árcsökkentésre reagálás</a:t>
            </a:r>
          </a:p>
          <a:p>
            <a:pPr>
              <a:spcBef>
                <a:spcPts val="844"/>
              </a:spcBef>
            </a:pPr>
            <a:r>
              <a:rPr lang="hu-HU" altLang="hu-HU" sz="2400" dirty="0">
                <a:solidFill>
                  <a:srgbClr val="0070C0"/>
                </a:solidFill>
                <a:latin typeface="Baskerville Old Face" panose="02020602080505020303" pitchFamily="18" charset="0"/>
                <a:sym typeface="Wingdings" panose="05000000000000000000" pitchFamily="2" charset="2"/>
              </a:rPr>
              <a:t>1,2,3,4 közti </a:t>
            </a:r>
            <a:r>
              <a:rPr lang="hu-HU" altLang="hu-HU" sz="2400" dirty="0">
                <a:solidFill>
                  <a:srgbClr val="C00000"/>
                </a:solidFill>
                <a:latin typeface="Baskerville Old Face" panose="02020602080505020303" pitchFamily="18" charset="0"/>
                <a:sym typeface="Wingdings" panose="05000000000000000000" pitchFamily="2" charset="2"/>
              </a:rPr>
              <a:t>különbség</a:t>
            </a:r>
            <a:r>
              <a:rPr lang="hu-HU" altLang="hu-HU" sz="2400" dirty="0">
                <a:latin typeface="Baskerville Old Face" panose="02020602080505020303" pitchFamily="18" charset="0"/>
                <a:sym typeface="Wingdings" panose="05000000000000000000" pitchFamily="2" charset="2"/>
              </a:rPr>
              <a:t> </a:t>
            </a:r>
            <a:r>
              <a:rPr lang="hu-HU" altLang="hu-HU" sz="2400" dirty="0">
                <a:solidFill>
                  <a:srgbClr val="0070C0"/>
                </a:solidFill>
                <a:latin typeface="Baskerville Old Face" panose="02020602080505020303" pitchFamily="18" charset="0"/>
                <a:sym typeface="Wingdings" panose="05000000000000000000" pitchFamily="2" charset="2"/>
              </a:rPr>
              <a:t>&gt; mint 6,7,8,9</a:t>
            </a:r>
          </a:p>
          <a:p>
            <a:pPr>
              <a:spcBef>
                <a:spcPts val="844"/>
              </a:spcBef>
            </a:pPr>
            <a:r>
              <a:rPr lang="hu-HU" altLang="hu-HU" sz="2400" dirty="0">
                <a:solidFill>
                  <a:srgbClr val="0070C0"/>
                </a:solidFill>
                <a:latin typeface="Baskerville Old Face" panose="02020602080505020303" pitchFamily="18" charset="0"/>
                <a:sym typeface="Wingdings" panose="05000000000000000000" pitchFamily="2" charset="2"/>
              </a:rPr>
              <a:t>Hosszabb, bonyolultabb számokra nehezebb </a:t>
            </a:r>
            <a:r>
              <a:rPr lang="hu-HU" altLang="hu-HU" sz="2400" dirty="0">
                <a:solidFill>
                  <a:srgbClr val="C00000"/>
                </a:solidFill>
                <a:latin typeface="Baskerville Old Face" panose="02020602080505020303" pitchFamily="18" charset="0"/>
                <a:sym typeface="Wingdings" panose="05000000000000000000" pitchFamily="2" charset="2"/>
              </a:rPr>
              <a:t>visszaemlékezni</a:t>
            </a:r>
          </a:p>
          <a:p>
            <a:pPr>
              <a:spcBef>
                <a:spcPts val="844"/>
              </a:spcBef>
            </a:pPr>
            <a:r>
              <a:rPr lang="hu-HU" altLang="hu-HU" sz="2400" dirty="0">
                <a:solidFill>
                  <a:srgbClr val="C00000"/>
                </a:solidFill>
                <a:latin typeface="Baskerville Old Face" panose="02020602080505020303" pitchFamily="18" charset="0"/>
                <a:sym typeface="Wingdings" panose="05000000000000000000" pitchFamily="2" charset="2"/>
              </a:rPr>
              <a:t>Páratlan </a:t>
            </a:r>
            <a:r>
              <a:rPr lang="hu-HU" altLang="hu-HU" sz="2400" dirty="0">
                <a:solidFill>
                  <a:srgbClr val="0070C0"/>
                </a:solidFill>
                <a:latin typeface="Baskerville Old Face" panose="02020602080505020303" pitchFamily="18" charset="0"/>
                <a:sym typeface="Wingdings" panose="05000000000000000000" pitchFamily="2" charset="2"/>
              </a:rPr>
              <a:t>számokat jobban kedvelik</a:t>
            </a:r>
          </a:p>
          <a:p>
            <a:pPr>
              <a:spcBef>
                <a:spcPts val="844"/>
              </a:spcBef>
            </a:pPr>
            <a:r>
              <a:rPr lang="hu-HU" altLang="hu-HU" sz="2400" dirty="0">
                <a:solidFill>
                  <a:srgbClr val="0070C0"/>
                </a:solidFill>
                <a:latin typeface="Baskerville Old Face" panose="02020602080505020303" pitchFamily="18" charset="0"/>
                <a:sym typeface="Wingdings" panose="05000000000000000000" pitchFamily="2" charset="2"/>
              </a:rPr>
              <a:t>Alacsonyabb összegnél </a:t>
            </a:r>
            <a:r>
              <a:rPr lang="hu-HU" altLang="hu-HU" sz="2400" dirty="0">
                <a:solidFill>
                  <a:srgbClr val="C00000"/>
                </a:solidFill>
                <a:latin typeface="Baskerville Old Face" panose="02020602080505020303" pitchFamily="18" charset="0"/>
                <a:sym typeface="Wingdings" panose="05000000000000000000" pitchFamily="2" charset="2"/>
              </a:rPr>
              <a:t>%-os </a:t>
            </a:r>
            <a:r>
              <a:rPr lang="hu-HU" altLang="hu-HU" sz="2400" dirty="0">
                <a:solidFill>
                  <a:srgbClr val="0070C0"/>
                </a:solidFill>
                <a:latin typeface="Baskerville Old Face" panose="02020602080505020303" pitchFamily="18" charset="0"/>
                <a:sym typeface="Wingdings" panose="05000000000000000000" pitchFamily="2" charset="2"/>
              </a:rPr>
              <a:t>kedvezmény</a:t>
            </a:r>
            <a:r>
              <a:rPr lang="hu-HU" altLang="hu-HU" sz="2400" dirty="0">
                <a:latin typeface="Baskerville Old Face" panose="02020602080505020303" pitchFamily="18" charset="0"/>
                <a:sym typeface="Wingdings" panose="05000000000000000000" pitchFamily="2" charset="2"/>
              </a:rPr>
              <a:t>; </a:t>
            </a:r>
          </a:p>
          <a:p>
            <a:pPr marL="0" indent="0">
              <a:spcBef>
                <a:spcPts val="844"/>
              </a:spcBef>
              <a:buNone/>
            </a:pPr>
            <a:r>
              <a:rPr lang="hu-HU" altLang="hu-HU" sz="2400" dirty="0">
                <a:latin typeface="Baskerville Old Face" panose="02020602080505020303" pitchFamily="18" charset="0"/>
                <a:sym typeface="Wingdings" panose="05000000000000000000" pitchFamily="2" charset="2"/>
              </a:rPr>
              <a:t> </a:t>
            </a:r>
            <a:r>
              <a:rPr lang="hu-HU" altLang="hu-HU" sz="2400" dirty="0">
                <a:latin typeface="Baskerville Old Face" panose="02020602080505020303" pitchFamily="18" charset="0"/>
                <a:sym typeface="Wingdings" panose="05000000000000000000" pitchFamily="2" charset="2"/>
              </a:rPr>
              <a:t>   </a:t>
            </a:r>
            <a:r>
              <a:rPr lang="hu-HU" altLang="hu-HU" sz="2400" dirty="0">
                <a:solidFill>
                  <a:srgbClr val="0070C0"/>
                </a:solidFill>
                <a:latin typeface="Baskerville Old Face" panose="02020602080505020303" pitchFamily="18" charset="0"/>
                <a:sym typeface="Wingdings" panose="05000000000000000000" pitchFamily="2" charset="2"/>
              </a:rPr>
              <a:t>Magasabb összegnél </a:t>
            </a:r>
            <a:r>
              <a:rPr lang="hu-HU" altLang="hu-HU" sz="2400" dirty="0">
                <a:solidFill>
                  <a:srgbClr val="C00000"/>
                </a:solidFill>
                <a:latin typeface="Baskerville Old Face" panose="02020602080505020303" pitchFamily="18" charset="0"/>
                <a:sym typeface="Wingdings" panose="05000000000000000000" pitchFamily="2" charset="2"/>
              </a:rPr>
              <a:t>összeggel</a:t>
            </a:r>
            <a:r>
              <a:rPr lang="hu-HU" altLang="hu-HU" sz="2400" dirty="0">
                <a:latin typeface="Baskerville Old Face" panose="02020602080505020303" pitchFamily="18" charset="0"/>
                <a:sym typeface="Wingdings" panose="05000000000000000000" pitchFamily="2" charset="2"/>
              </a:rPr>
              <a:t> </a:t>
            </a:r>
            <a:r>
              <a:rPr lang="hu-HU" altLang="hu-HU" sz="2400" dirty="0">
                <a:solidFill>
                  <a:srgbClr val="0070C0"/>
                </a:solidFill>
                <a:latin typeface="Baskerville Old Face" panose="02020602080505020303" pitchFamily="18" charset="0"/>
                <a:sym typeface="Wingdings" panose="05000000000000000000" pitchFamily="2" charset="2"/>
              </a:rPr>
              <a:t>kiírt kedvezmény</a:t>
            </a:r>
          </a:p>
          <a:p>
            <a:pPr>
              <a:spcBef>
                <a:spcPts val="844"/>
              </a:spcBef>
            </a:pPr>
            <a:r>
              <a:rPr lang="hu-HU" altLang="hu-HU" sz="2400" dirty="0">
                <a:solidFill>
                  <a:srgbClr val="0070C0"/>
                </a:solidFill>
                <a:latin typeface="Baskerville Old Face" panose="02020602080505020303" pitchFamily="18" charset="0"/>
                <a:sym typeface="Wingdings" panose="05000000000000000000" pitchFamily="2" charset="2"/>
              </a:rPr>
              <a:t>„99” = olcsó, de gyenge minőség vs. „00”=presztízs</a:t>
            </a:r>
            <a:endParaRPr lang="hu-HU" altLang="hu-HU" sz="2400" dirty="0">
              <a:solidFill>
                <a:srgbClr val="0070C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2" name="AutoShape 2" descr="data:image/jpeg;base64,/9j/4AAQSkZJRgABAQAAAQABAAD/2wCEAAkGBw8QDxUUDhQPFRQWFRUWFBQUFBQWFBYVFBQXFhQWFBQYHCggGBooHBUWITEhJSkrLi8uFx8zODMsNygtLisBCgoKDg0OGhAQGy8kICYsLCwvNCwsMCwsNC8tLCw0LCwsNCwsLCwsLCw0Lyw0NCwsLCw0LDQtNDQsLDQsLywsLP/AABEIAPUAzgMBIgACEQEDEQH/xAAcAAEAAQUBAQAAAAAAAAAAAAAABgEEBQcIAwL/xABGEAABAwIDBQQECggGAgMAAAABAAIDBBEFEiEGEzFBUQciYYEUMnGRFiNCVGKCk6Gx0xVDUnKSosHRCDOys+Hwc8IkU6P/xAAZAQEAAwEBAAAAAAAAAAAAAAAAAQIDBAX/xAAlEQEBAAICAgAFBQAAAAAAAAAAAQIRAyESMRMiQVFhFDJxgfD/2gAMAwEAAhEDEQA/AN4oiICIiAiIgIiICIiAqKqogIiICIiCqoiICIiAiIgIiICIiAqqiIKoiICIiAqKqogIsRtDtNRUDM1ZKxl/Vbxkdb9hg1K1PtH20zvu3DomxD/7JrPfbqIwcrfMn2IN3OcALmwHU8FHcV26wqmJE1VBmHFrCZH/AMMYJXNuM49WVhvVzzS/Rc7ueUYs0e5Y0ADgg6ArO2fC2f5TaqX2R5B/+hCxE/blH+ro5D+/M1v+lrlpqOJzr5QTYEnwA4lfCDbcnbnNfu0UVvGod+Wqx9uc3yqKO3hUO/rGtRog3RB25R/rKOQfuTNd/qaFlKTtpwx3+ayrj9rGv/0OK0GiDpmg7SsGmtlqo2k8pWvi+97QFJqStimGaGSN46scHD7lyJDA55swXIF/JZCDCZG5HxExvPrEHK5vsLdfvVblJ7aYcWef7Y6yRczYT2i4tSOysqTK1ptlnG8BAP7R7/8AMtmbL9sVHOQyvb6M/wDbvmhJ8XcWeYt4qzPTZqL5ila9ocwtc0i4c0ggjqCOK+kBERAREQVRURBVUREBa27Su0xtCTT0OV9T8tx1ZDfkf2pPo8ufQ3faxtv+joBDTn/5UzTlI/VM4GQ30vfQDrryXPD3EklxJJJJJ1JJNySeZug9q6slnkMlQ98kjvWe8kuP9h4DQL4p6eSQ2iY95sSQxrnENAuSQBwHVeuGYdPVTNhpmOklffKxtgTlaXHVxAGgPEre3Z/sZBTMgrXxz0kzIZI6iKR4LH62dI+97Du3tppboiWjjg9R6NHU5CYZJDExwIOaQX7obx5FfMuGTRzuhmG6lb6zZNCDYEA+0EHzW9fhtsxFlpwYd2yTO3LTyOhbKHZs7XBlr3N8w08V7bTbG0tZT1FRh8dPPPV7r4ySS7A1pa1zoXahjsreXMDpZIhpevr2wyZd21xLRvHcLg8vFW2NUtmtdGxojAGo0N3Hn9yyu0EcVPUSxTejyvhLQDG/MHEi5be3EHQrAYnViVwc3MO6AQToD4LfPKWXv+BTDcLmqXObAGlwFzdwbpw0vxUw/RGGtqWte6MSZA0wcY94RxuRe/hdRXAKqGGcST7zuasDLau4WN+ViVKZNnoZqtkwmsJC2YREWkNrO0ueGnRedzZWZd3U034511N1FMWwiWlLWzGIucCbMde1jzBGl+SsFmdqcQhqJs0THseC5shcR3sujbDlwKwwW/HbcZcvbLLW+l7hToxIC8uBuA23A301V2KScVGYk2zXzX0y9LezksTG5zTmbe4I1twPJSDZuGSoz5ZWZw9rsj2k90G5cOXhb8FXOWdujizx1Mb999LHFaeR2d4Y0Rx2u4W+XaxdrqrWfDZmOa0tJc9gka1veJab8hz0Oin1dVUVGXZ7B0pu5gBcXW5lvAD3BfNBjNFUSWZpLlLWlzcrsp4hruHldUx5MpPXSM8Zllbtg9idu6vC3gMJkpye/A4mw6mIn1Hfcbajmuidnsdpq+Bs1K7Mw6EcHNdza9vIrnPHtnDGGNpYpHWa50kpcNfAgnlbkvDYnaufC6kSxXdG6wmivo9l+XRw1sf7rbHKZTcYZY2e3UyK0wnEoqqCOaB2aORoc0+B5EciOBHKyu1ZUREQEREBWuKV8dNBJNMbMjYXuPg0X96ulqnt8xvd00VI3jM7eSf+OIgtB9r7fwFBp/aDGJa6qkqJ/Xkde3JrRoxg8ALD3nmseiIlI9gqeikrGNq56mBxdGKd0A7xkLrWLgCWi1tR1K2f2+4nLHSwQMLgyZ7jJb5TYwLMJ6XcDb6K1ZsTjFXTVYFEaYSzFsQfUNuxt3aG9+77VvHbHAoMcocsE0DpoXnLIx14xMG2exxFyGm/lodbIhzettf4f8UlE1RTEkxFglaOTHh2VxHTMHD+FQ6Ts5xlsmT0SQm9szSws9offgttdnuyYwOknqa0gzOZml3YLxHHGC4MZYXcdSTYdOl0Gu+17D2QVIbDQ+jR532qAbtqHPAcbchbXT2qAKUdoeLMqawup6uqqYH/ABrWzF4bC55N442OsBYW4AaEcVG6aNzngNtfiL8NNUTFzQ0WfK4ZSM3eaeQWWNPobvffTKcxzMA4Bp4gC5XxUy7qK9mhxtwGmY81gXyOcbuJJ8Ua3WPTL1eHNJzcGhvADvEjn4quA0bbiRznNcy7y3LxbYgG5814YRVuzZHEkHhflbl7Fk21wikDXGPvuGbMDcMIt63C3NZ80twul8PHcyr5paiCpEkTGuiz9+4t3rEE36ceClGz9MWMsWRtADWseAM72WGr7c7qKMqqWESupgBINBn4G51ya6jT8FktlMWjdJlyymWXV+UDdNDActhe4vzPU+xc3je9S6/K/lOt63+ETxCodJM97+Jcb+FjYDyAA8l4AkajQjUHoRwKlu0GyshkdJTWcHG5ZcAgnjlvoRfVWmF7JTveN+BGznqC4+AA4e0rpnJjre3PcMtpFiEkcuHtfUukY1zI3PLONzbS3MEla8ktmOW5bc5SeNr6X8bLYG0OKbmIimfBmiLQ+N1icpsGgN8wtfEqvDOqnl9todh+1RgqDRTH4qYl0RJ9Wawu0dA4D3jxW9lx5BM6N7XxktcxzXNcOIc0gtI8wF1dsrjDa6hhqG/rGAuHR40e3ycCFsyZVERAREQFzR2sYuarFprepFaFn1B3z/GXe5dEY9iLaWkmndwije/2lrSQPM2C5Uo6Waqe4jK6TV7sxtmJN3W663ROMtuot46d7muc1pLWWLzyaDwurkYXKTEGgEzMzsAPK19b8NFMhDTUrXSvDY87Wh7QbtJA9VrefNWsW1dMXAFsjRwDi0WHuNwFTyv0dn6fDHrPLtCntsS13EXBHHhoVOtgtq6uCKOCndHFFFO2WdzGB0s0bn2ew5tNGggWsdB01+cUwmOWFohdFHFmMj3WvcW9YFWdZvxS/FBufN3jENTHrlNhre2X70uf2Y8nDcL22biXamyJlVfdMeG5qJrmyXl4izxyOgNtLXUOxztFq6melkpHy05dEYZg4B1OZH6OLGnR3tNjoPFYOgM5pTvSA7NZpkAzbvTPoeds1r+CyGGRRU1MX7xzov8AMZmGrQRoAOpJ+9W4/m9sM+mBbszLkluHF7SBHYtAeOZ1PT2LxqMCeyVjMr5Lx53gAAA63AcTY/8AKuaja2Yu+LbG1vIOBcfMghZfCMYZVtdHIMr8puAfWadCWniOK01jVd5TthamLewjKCDoQDx05LAkWNjxUnxY7hzi2KXK3K0OcbteTre/I628l5GaNz8pALsubgDp7VWxv1n2x2D0xL854C9vEnTRfeMyOvazcp4O56cVkZnSgtDGa2Jc0kAhoF+tlG3OFyRoOQ6BVll9Jy+WaUXrT1MkZJjc5pILSWm1weIX0KOXdb3Kd3n3efS2ci9j0/5Cu6jAqlkzosoc9jN47KRYMtxubJuMmUwzand7iMgtiYCJSbvc7Q2Lba8baeK+qva174pA0lj958U5o/Vg8HX52/FRYFe9NSySZt20uyjMbch/VV+FjvelviXT7xGtdPKZHhocQL5RYGwtf2q2Uhodmy8wuObdubeUHuuabaAD22XhWbPSRRPe7MTvMrGtGa7SdCbcFp42Rn5y1hVvDsAxTPS1FOeMUjXtH0Jgf/ZjvetKVNO+JxbILOFrj26qd9i+J7iumHJ0B/lkZb/UVCXQyIiAiIg1z264oYcMbE02M8rWn9xl3u95a0ea07slHC6UZmSGQElrxfI0BvB33qV9vGJmTEo4Qe7DCP45SS7+UM95UKwCudHIGmbdR3zPuAQ6w4cL3KjL014bJnLV5trK41DWn1WsBHtcTc/cFH1OcWw2OuibJC6xscriCAR0cOI1WBj2Wqi6zgxo/azAjyA1VcbNNufhzudsm5WX2KkLoHtdq1r7C/Czmgkf96rF19dNTzPzRxMc9gDQz1QATZ1uBP8AZSHJHQ0uge8AjMW+sS42Lj0UFqizO7d5sl+7m9a3iok3atz/AC8eOF9snT4nUTSxZN1vGhwDn+qbjXMOA0HJSDalrjR3FjYsLsvC19beF7KDEKbYHicT4ntMbY4I2tbd77g5r3Bv/wB1W2GtacOX3QpZbZZjjVsy8sxd7MpH4kLOT7JQuN43va08gA4eRKvqKlp6MNa2+aQ2zEFxcQL6kCwHuCmY3aLlNMPti9hdbevzNDfidcmpvm6XsVh8CiY+XLIxzg4cQSMttbm3LkvXGp55Wh8rYy1r3MErALOPTje1grIPmp3EAvjdYXHA24hZ8kuUsi/HZjZtnHYzJ6TusjcmbJlsc1uF738/Yr6i2fc+oY+nZThsUjczJCTnYbEvy2NwLkDxCsBtBHnHcuMuslhnzW5DopXsS50kQfJC5jg0NExcTvQdS4A+rqAenBcmOOWPetdOnPKWa3vt7VdVh+GtLSAM7i/dNGck9Q06NGg6DReVFtRQ1TjG4OYXjL8Y0NzA/JztJ911r3HKl8tVM5/HeyN9gY8taPcArEhbzjmu2HknW1ezFg0wCnihijOpJEj3k3ynTvE6WJPMrw2aoGNaJXRyxyNBY7MSA7QEuseX9lJKU+kYdE6aMzOyMdkvYlzTo6/XmsY47yCZsb87ryt5gscbkR666AgarTgvvbLm9I/iO1UpcRT5WsHBxF3Hx6AK4wTaZz3hlQG942a8C2p4Bw/qoovWkjc+RjW8S4Ae9X8rtFwx0kW1GGsbd0ccznvcXufcuawDiD0H9vCyxWz1WYZi4X/y3DTxcw/0Uo2mlAiy7/dOIcbWJMgAsW6cOP3rA7GYeaipLAL2ic73PjH9Uz9nHdx1UiIqriIiDnTtqw98WLve4HLNGx7HcjlGRwB6gtGn0h1UEW8f8QTWeiUxNs+/IHXKY3ZvK4atHIll8Ox6SORhkLnMYwtDG2A8LjgVdu2pl3A1+N3lycoymPjb28lHUUeMaznzk1KvsQxJ0skjmZmNktmbmJBsBx9ysURSzyytu6Kh/FVREMtR4pUvqA5oD3lhjDRoLW6X46XUnwCgLYYXP3sZjz5mOtZzjcFxvqBx0UPwhkJlG+klj4ZHRjXMSAATY2HipTtvUuZCxjSbPNnHmQ0cL+Jsm2WfuSPb9J4a0bsGPKHZtGkszXvmvayriWFRTsklgDJJJWgNcXXaOAu3obfgoEpNsNVuErovklpfbo4EDT2g/ciMsPGbjA19IYZCxzmOItctNxcjUe0KU7E4zHFpPNM5znNijhs5zWgkWcOmpssZtZA1klmQFgzEmXW0hcLkDprf71hqSpfFI2SM2e03adDY8OBVcpuaa43rad7VbHPmlM1KW5navY42uf2mn+hWJwzYWpe8ekZY2c7OBeR0bbQe1W+H7WzQwOa0vdK6bO6SQ5gGEC7Wg8DcezUrJ122+aSQMDzC6ItZbuSNkI9a9+Cz+edL9MxtViMEMXo7ZJYHiMOjLGmxDNAzN42sozs/jbs1pTE1jWOc9x9d7yR3r83dVgKqvmlaxsr3PEYIZfUgHjrxPAceit1pxzwUznknFTgtLVWkaS0vFwWm2bxykcV901DSUQ3hPMNL3HMRflpoFhKSR8Qa+dzPi7NiPGwIIIFv+6LyrQXRExPYInd5w4Zng8eHFW+Njv0t+k5Ne/6+ptJibpHujO5c0OBY9upDbcL349VMOwnDxLWVDiNGQtH2klx/tn3LWi3x2CYZu6CWcjWeXQ/QiGUfzF/vU27Uk1NNnIiKEioSALngqrVnbXtjuIvQqd3xsrfjyDqyI/J8HO/C/UINfdqe1YxGu+KJ3EIMcXRxv35POwA8GjqoaiIkREQEREBERBeYTVyRSgxbvM7uDOO6C4ix8PaptitE2sgytewyMI1abgPA1B8Dda9WUwvGpIGtYzKxu8DnvAu4t0uDfwRnljb3Hm/AqsOy7l5PhYg+x17e9SnZ7CfQ43yz2zZTcDXKwakacTpy6BeR2tYTNYNAa28N73eeYI5arFYjtNI8xuiLmODCJG2BYXHoDx8/BFb5ZdLXaGtbLJeOV8jD3g1wIDCdMoBWKREayaERESIiIMwxsU0WRpcwR2OZ1iNb3v8AeqVJjihDLF4ddwcDYX5FYgE+OvHx9qXWfh+W/wAfr13rX+irGFxDWi7iQ0Dq4mwA8yusdl8JFHQwU4/VxtafF1rvPm4k+a0J2PYD6XijHuHxdON848s4IETf4u99RdHrRziIiDDbXbQxYdRvqJdcujGc3vdo1o8+PQAlctYjXy1Mz5p3ZpJHFz3eJ6dABoB0AWxe3uvmdXxQuuIo4Q9g5OdISHu8SMoHhr1WskBEREiIiAiIgIiICIiAiIgIiICIiAiIgKhKqpb2X7M/pHEGB4vDDaWboQD3GfWcPcHINx9keznoOGtdILS1FppL8QHNG7Yelm8urnKbIAiIEREGB2t2SpMTiDKppzNvu5W6SMJ45T0NtQdFo/a/swrsPY6VpbPA25L2aPY0c5IzyHMgnroujlhNuKgR4XWOPAU033xuAH3oOVEVAqokREQEREBERAREQEREBERAREQEREFCumuzLZf9HUDWyAb+T4yY/SPqs+qLD23Wo+xzZj02v30oBhprPII0dKb7pvkRm+qOq6JRAiIgIiICi/aZh1TU4VPFSDNI4NOTm9jXBz2t+kQNFKEQcdOaQSHAggkEEWII0IIPA+Copv2y1QkxmUBobu2Rs9W2Y2zlxPyvXtf6KhCJEREBERAREQEREBERAREQEREBACTYAknQAcSTwARTPsjwMVmKx5xeOAb9/S7CBED9Yg/UKDd/Z7s6MOw+KIgbwjPMRzkfqR5aN+qpIiIgREQEREBERBBu1DY2lraaSoeWxTwxucJurWAuySdW8bcxfToucQdF0Z211T48GkyXGeSKNx+g54zDztbzXOiAiIiRERAREQEREBERAREQEREBb47BcK3dBJO4d6eUhptru4hlH82c+5aGcbC55LqzYih9HwyljPFsEeb95zQ533kohm0REBERAREQEREGO2hweKtpZKeb1JG2uOLTxa4eIIB8lzBtPs7U4dUGGpbrxZIAckjeTmH8RxC6wVjjODU1ZFu6uJkrONnDgerTxafEIOR0W8cU7EaVziaWoniB4Me1sjR7Do73krDS9h1R8ish+tE8fg5EtTotkVvYvibB8VJSSeGZ7D97SPvUKx7Z+roJAysidG4i7SbFrgOJa9pIKDGIiICIiAiIgIiICIiD0pYs8jGH5T2N/icB/VdgRts0AcgB7guSMDI9Lgvw30X+41dcogREQEREBERAREQEREBERAUT7T9nvT8Nla1t5YgZobcc7AbtH7zbt81LEQccBVUl7RsD9BxOeMDuPdvo/wByUl1vJ2ZvkFGkSIiICIiAiIgIiIPuCbdva/8AYc138JDv6LsCCQOY1w4FoI9hF1x2QupezzEPSMKpX3udy1jj9KMZHX8btRCRIiICIiAiIgIiICIiAiIgIiINS9v2DB0EFW0axu3Tz9CTVl/Y4W+utJrrDa3CRWUM8BFzJG4N8HjVh/iAXJ9jzBB5g8QeYPigIiIkREQEREBERAW6/wDD/i4MNRSuOrH75g+hIA19vrNv9daUUh2Ax30DEoZj6hO7l/8AHIQHHyNnfVQdSogN+CIgREQEREBERAREQEREBERAXPu2exA/SNQYpgxrpC4N3V7ZwHkXDxzceSIgw3wIf84b9ifzE+BD/nDfsT+YqIgr8CH/ADhv2J/MT4EP+cN+xP5ioiCvwIf84b9ifzE+BD/nDfsT+YqIgr8CH/OG/Yn8xPgQ/wCcN+xP5ioiCvwIf84b9ifzFQ7Du+cN+xP5iIg33sA6T9GwtmfvHMbu89rFwYcrSRc62tzUhREBERB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3" name="AutoShape 4" descr="data:image/jpeg;base64,/9j/4AAQSkZJRgABAQAAAQABAAD/2wCEAAkGBw8QDxUUDhQPFRQWFRUWFBQUFBQWFBYVFBQXFhQWFBQYHCggGBooHBUWITEhJSkrLi8uFx8zODMsNygtLisBCgoKDg0OGhAQGy8kICYsLCwvNCwsMCwsNC8tLCw0LCwsNCwsLCwsLCw0Lyw0NCwsLCw0LDQtNDQsLDQsLywsLP/AABEIAPUAzgMBIgACEQEDEQH/xAAcAAEAAQUBAQAAAAAAAAAAAAAABgEEBQcIAwL/xABGEAABAwIDBQQECggGAgMAAAABAAIDBBEFEiEGEzFBUQciYYEUMnGRFiNCVGKCk6Gx0xVDUnKSosHRCDOys+Hwc8IkU6P/xAAZAQEAAwEBAAAAAAAAAAAAAAAAAQIDBAX/xAAlEQEBAAICAgAFBQAAAAAAAAAAAQIRAyESMRMiQVFhFDJxgfD/2gAMAwEAAhEDEQA/AN4oiICIiAiIgIiICIiAqKqogIiICIiCqoiICIiAiIgIiICIiAqqiIKoiICIiAqKqogIsRtDtNRUDM1ZKxl/Vbxkdb9hg1K1PtH20zvu3DomxD/7JrPfbqIwcrfMn2IN3OcALmwHU8FHcV26wqmJE1VBmHFrCZH/AMMYJXNuM49WVhvVzzS/Rc7ueUYs0e5Y0ADgg6ArO2fC2f5TaqX2R5B/+hCxE/blH+ro5D+/M1v+lrlpqOJzr5QTYEnwA4lfCDbcnbnNfu0UVvGod+Wqx9uc3yqKO3hUO/rGtRog3RB25R/rKOQfuTNd/qaFlKTtpwx3+ayrj9rGv/0OK0GiDpmg7SsGmtlqo2k8pWvi+97QFJqStimGaGSN46scHD7lyJDA55swXIF/JZCDCZG5HxExvPrEHK5vsLdfvVblJ7aYcWef7Y6yRczYT2i4tSOysqTK1ptlnG8BAP7R7/8AMtmbL9sVHOQyvb6M/wDbvmhJ8XcWeYt4qzPTZqL5ila9ocwtc0i4c0ggjqCOK+kBERAREQVRURBVUREBa27Su0xtCTT0OV9T8tx1ZDfkf2pPo8ufQ3faxtv+joBDTn/5UzTlI/VM4GQ30vfQDrryXPD3EklxJJJJJ1JJNySeZug9q6slnkMlQ98kjvWe8kuP9h4DQL4p6eSQ2iY95sSQxrnENAuSQBwHVeuGYdPVTNhpmOklffKxtgTlaXHVxAGgPEre3Z/sZBTMgrXxz0kzIZI6iKR4LH62dI+97Du3tppboiWjjg9R6NHU5CYZJDExwIOaQX7obx5FfMuGTRzuhmG6lb6zZNCDYEA+0EHzW9fhtsxFlpwYd2yTO3LTyOhbKHZs7XBlr3N8w08V7bTbG0tZT1FRh8dPPPV7r4ySS7A1pa1zoXahjsreXMDpZIhpevr2wyZd21xLRvHcLg8vFW2NUtmtdGxojAGo0N3Hn9yyu0EcVPUSxTejyvhLQDG/MHEi5be3EHQrAYnViVwc3MO6AQToD4LfPKWXv+BTDcLmqXObAGlwFzdwbpw0vxUw/RGGtqWte6MSZA0wcY94RxuRe/hdRXAKqGGcST7zuasDLau4WN+ViVKZNnoZqtkwmsJC2YREWkNrO0ueGnRedzZWZd3U034511N1FMWwiWlLWzGIucCbMde1jzBGl+SsFmdqcQhqJs0THseC5shcR3sujbDlwKwwW/HbcZcvbLLW+l7hToxIC8uBuA23A301V2KScVGYk2zXzX0y9LezksTG5zTmbe4I1twPJSDZuGSoz5ZWZw9rsj2k90G5cOXhb8FXOWdujizx1Mb999LHFaeR2d4Y0Rx2u4W+XaxdrqrWfDZmOa0tJc9gka1veJab8hz0Oin1dVUVGXZ7B0pu5gBcXW5lvAD3BfNBjNFUSWZpLlLWlzcrsp4hruHldUx5MpPXSM8Zllbtg9idu6vC3gMJkpye/A4mw6mIn1Hfcbajmuidnsdpq+Bs1K7Mw6EcHNdza9vIrnPHtnDGGNpYpHWa50kpcNfAgnlbkvDYnaufC6kSxXdG6wmivo9l+XRw1sf7rbHKZTcYZY2e3UyK0wnEoqqCOaB2aORoc0+B5EciOBHKyu1ZUREQEREBWuKV8dNBJNMbMjYXuPg0X96ulqnt8xvd00VI3jM7eSf+OIgtB9r7fwFBp/aDGJa6qkqJ/Xkde3JrRoxg8ALD3nmseiIlI9gqeikrGNq56mBxdGKd0A7xkLrWLgCWi1tR1K2f2+4nLHSwQMLgyZ7jJb5TYwLMJ6XcDb6K1ZsTjFXTVYFEaYSzFsQfUNuxt3aG9+77VvHbHAoMcocsE0DpoXnLIx14xMG2exxFyGm/lodbIhzettf4f8UlE1RTEkxFglaOTHh2VxHTMHD+FQ6Ts5xlsmT0SQm9szSws9offgttdnuyYwOknqa0gzOZml3YLxHHGC4MZYXcdSTYdOl0Gu+17D2QVIbDQ+jR532qAbtqHPAcbchbXT2qAKUdoeLMqawup6uqqYH/ABrWzF4bC55N442OsBYW4AaEcVG6aNzngNtfiL8NNUTFzQ0WfK4ZSM3eaeQWWNPobvffTKcxzMA4Bp4gC5XxUy7qK9mhxtwGmY81gXyOcbuJJ8Ua3WPTL1eHNJzcGhvADvEjn4quA0bbiRznNcy7y3LxbYgG5814YRVuzZHEkHhflbl7Fk21wikDXGPvuGbMDcMIt63C3NZ80twul8PHcyr5paiCpEkTGuiz9+4t3rEE36ceClGz9MWMsWRtADWseAM72WGr7c7qKMqqWESupgBINBn4G51ya6jT8FktlMWjdJlyymWXV+UDdNDActhe4vzPU+xc3je9S6/K/lOt63+ETxCodJM97+Jcb+FjYDyAA8l4AkajQjUHoRwKlu0GyshkdJTWcHG5ZcAgnjlvoRfVWmF7JTveN+BGznqC4+AA4e0rpnJjre3PcMtpFiEkcuHtfUukY1zI3PLONzbS3MEla8ktmOW5bc5SeNr6X8bLYG0OKbmIimfBmiLQ+N1icpsGgN8wtfEqvDOqnl9todh+1RgqDRTH4qYl0RJ9Wawu0dA4D3jxW9lx5BM6N7XxktcxzXNcOIc0gtI8wF1dsrjDa6hhqG/rGAuHR40e3ycCFsyZVERAREQFzR2sYuarFprepFaFn1B3z/GXe5dEY9iLaWkmndwije/2lrSQPM2C5Uo6Waqe4jK6TV7sxtmJN3W663ROMtuot46d7muc1pLWWLzyaDwurkYXKTEGgEzMzsAPK19b8NFMhDTUrXSvDY87Wh7QbtJA9VrefNWsW1dMXAFsjRwDi0WHuNwFTyv0dn6fDHrPLtCntsS13EXBHHhoVOtgtq6uCKOCndHFFFO2WdzGB0s0bn2ew5tNGggWsdB01+cUwmOWFohdFHFmMj3WvcW9YFWdZvxS/FBufN3jENTHrlNhre2X70uf2Y8nDcL22biXamyJlVfdMeG5qJrmyXl4izxyOgNtLXUOxztFq6melkpHy05dEYZg4B1OZH6OLGnR3tNjoPFYOgM5pTvSA7NZpkAzbvTPoeds1r+CyGGRRU1MX7xzov8AMZmGrQRoAOpJ+9W4/m9sM+mBbszLkluHF7SBHYtAeOZ1PT2LxqMCeyVjMr5Lx53gAAA63AcTY/8AKuaja2Yu+LbG1vIOBcfMghZfCMYZVtdHIMr8puAfWadCWniOK01jVd5TthamLewjKCDoQDx05LAkWNjxUnxY7hzi2KXK3K0OcbteTre/I628l5GaNz8pALsubgDp7VWxv1n2x2D0xL854C9vEnTRfeMyOvazcp4O56cVkZnSgtDGa2Jc0kAhoF+tlG3OFyRoOQ6BVll9Jy+WaUXrT1MkZJjc5pILSWm1weIX0KOXdb3Kd3n3efS2ci9j0/5Cu6jAqlkzosoc9jN47KRYMtxubJuMmUwzand7iMgtiYCJSbvc7Q2Lba8baeK+qva174pA0lj958U5o/Vg8HX52/FRYFe9NSySZt20uyjMbch/VV+FjvelviXT7xGtdPKZHhocQL5RYGwtf2q2Uhodmy8wuObdubeUHuuabaAD22XhWbPSRRPe7MTvMrGtGa7SdCbcFp42Rn5y1hVvDsAxTPS1FOeMUjXtH0Jgf/ZjvetKVNO+JxbILOFrj26qd9i+J7iumHJ0B/lkZb/UVCXQyIiAiIg1z264oYcMbE02M8rWn9xl3u95a0ea07slHC6UZmSGQElrxfI0BvB33qV9vGJmTEo4Qe7DCP45SS7+UM95UKwCudHIGmbdR3zPuAQ6w4cL3KjL014bJnLV5trK41DWn1WsBHtcTc/cFH1OcWw2OuibJC6xscriCAR0cOI1WBj2Wqi6zgxo/azAjyA1VcbNNufhzudsm5WX2KkLoHtdq1r7C/Czmgkf96rF19dNTzPzRxMc9gDQz1QATZ1uBP8AZSHJHQ0uge8AjMW+sS42Lj0UFqizO7d5sl+7m9a3iok3atz/AC8eOF9snT4nUTSxZN1vGhwDn+qbjXMOA0HJSDalrjR3FjYsLsvC19beF7KDEKbYHicT4ntMbY4I2tbd77g5r3Bv/wB1W2GtacOX3QpZbZZjjVsy8sxd7MpH4kLOT7JQuN43va08gA4eRKvqKlp6MNa2+aQ2zEFxcQL6kCwHuCmY3aLlNMPti9hdbevzNDfidcmpvm6XsVh8CiY+XLIxzg4cQSMttbm3LkvXGp55Wh8rYy1r3MErALOPTje1grIPmp3EAvjdYXHA24hZ8kuUsi/HZjZtnHYzJ6TusjcmbJlsc1uF738/Yr6i2fc+oY+nZThsUjczJCTnYbEvy2NwLkDxCsBtBHnHcuMuslhnzW5DopXsS50kQfJC5jg0NExcTvQdS4A+rqAenBcmOOWPetdOnPKWa3vt7VdVh+GtLSAM7i/dNGck9Q06NGg6DReVFtRQ1TjG4OYXjL8Y0NzA/JztJ911r3HKl8tVM5/HeyN9gY8taPcArEhbzjmu2HknW1ezFg0wCnihijOpJEj3k3ynTvE6WJPMrw2aoGNaJXRyxyNBY7MSA7QEuseX9lJKU+kYdE6aMzOyMdkvYlzTo6/XmsY47yCZsb87ryt5gscbkR666AgarTgvvbLm9I/iO1UpcRT5WsHBxF3Hx6AK4wTaZz3hlQG942a8C2p4Bw/qoovWkjc+RjW8S4Ae9X8rtFwx0kW1GGsbd0ccznvcXufcuawDiD0H9vCyxWz1WYZi4X/y3DTxcw/0Uo2mlAiy7/dOIcbWJMgAsW6cOP3rA7GYeaipLAL2ic73PjH9Uz9nHdx1UiIqriIiDnTtqw98WLve4HLNGx7HcjlGRwB6gtGn0h1UEW8f8QTWeiUxNs+/IHXKY3ZvK4atHIll8Ox6SORhkLnMYwtDG2A8LjgVdu2pl3A1+N3lycoymPjb28lHUUeMaznzk1KvsQxJ0skjmZmNktmbmJBsBx9ysURSzyytu6Kh/FVREMtR4pUvqA5oD3lhjDRoLW6X46XUnwCgLYYXP3sZjz5mOtZzjcFxvqBx0UPwhkJlG+klj4ZHRjXMSAATY2HipTtvUuZCxjSbPNnHmQ0cL+Jsm2WfuSPb9J4a0bsGPKHZtGkszXvmvayriWFRTsklgDJJJWgNcXXaOAu3obfgoEpNsNVuErovklpfbo4EDT2g/ciMsPGbjA19IYZCxzmOItctNxcjUe0KU7E4zHFpPNM5znNijhs5zWgkWcOmpssZtZA1klmQFgzEmXW0hcLkDprf71hqSpfFI2SM2e03adDY8OBVcpuaa43rad7VbHPmlM1KW5navY42uf2mn+hWJwzYWpe8ekZY2c7OBeR0bbQe1W+H7WzQwOa0vdK6bO6SQ5gGEC7Wg8DcezUrJ122+aSQMDzC6ItZbuSNkI9a9+Cz+edL9MxtViMEMXo7ZJYHiMOjLGmxDNAzN42sozs/jbs1pTE1jWOc9x9d7yR3r83dVgKqvmlaxsr3PEYIZfUgHjrxPAceit1pxzwUznknFTgtLVWkaS0vFwWm2bxykcV901DSUQ3hPMNL3HMRflpoFhKSR8Qa+dzPi7NiPGwIIIFv+6LyrQXRExPYInd5w4Zng8eHFW+Njv0t+k5Ne/6+ptJibpHujO5c0OBY9upDbcL349VMOwnDxLWVDiNGQtH2klx/tn3LWi3x2CYZu6CWcjWeXQ/QiGUfzF/vU27Uk1NNnIiKEioSALngqrVnbXtjuIvQqd3xsrfjyDqyI/J8HO/C/UINfdqe1YxGu+KJ3EIMcXRxv35POwA8GjqoaiIkREQEREBERBeYTVyRSgxbvM7uDOO6C4ix8PaptitE2sgytewyMI1abgPA1B8Dda9WUwvGpIGtYzKxu8DnvAu4t0uDfwRnljb3Hm/AqsOy7l5PhYg+x17e9SnZ7CfQ43yz2zZTcDXKwakacTpy6BeR2tYTNYNAa28N73eeYI5arFYjtNI8xuiLmODCJG2BYXHoDx8/BFb5ZdLXaGtbLJeOV8jD3g1wIDCdMoBWKREayaERESIiIMwxsU0WRpcwR2OZ1iNb3v8AeqVJjihDLF4ddwcDYX5FYgE+OvHx9qXWfh+W/wAfr13rX+irGFxDWi7iQ0Dq4mwA8yusdl8JFHQwU4/VxtafF1rvPm4k+a0J2PYD6XijHuHxdON848s4IETf4u99RdHrRziIiDDbXbQxYdRvqJdcujGc3vdo1o8+PQAlctYjXy1Mz5p3ZpJHFz3eJ6dABoB0AWxe3uvmdXxQuuIo4Q9g5OdISHu8SMoHhr1WskBEREiIiAiIgIiICIiAiIgIiICIiAiIgKhKqpb2X7M/pHEGB4vDDaWboQD3GfWcPcHINx9keznoOGtdILS1FppL8QHNG7Yelm8urnKbIAiIEREGB2t2SpMTiDKppzNvu5W6SMJ45T0NtQdFo/a/swrsPY6VpbPA25L2aPY0c5IzyHMgnroujlhNuKgR4XWOPAU033xuAH3oOVEVAqokREQEREBERAREQEREBERAREQEREFCumuzLZf9HUDWyAb+T4yY/SPqs+qLD23Wo+xzZj02v30oBhprPII0dKb7pvkRm+qOq6JRAiIgIiICi/aZh1TU4VPFSDNI4NOTm9jXBz2t+kQNFKEQcdOaQSHAggkEEWII0IIPA+Copv2y1QkxmUBobu2Rs9W2Y2zlxPyvXtf6KhCJEREBERAREQEREBERAREQEREBACTYAknQAcSTwARTPsjwMVmKx5xeOAb9/S7CBED9Yg/UKDd/Z7s6MOw+KIgbwjPMRzkfqR5aN+qpIiIgREQEREBERBBu1DY2lraaSoeWxTwxucJurWAuySdW8bcxfToucQdF0Z211T48GkyXGeSKNx+g54zDztbzXOiAiIiRERAREQEREBERAREQEREBb47BcK3dBJO4d6eUhptru4hlH82c+5aGcbC55LqzYih9HwyljPFsEeb95zQ533kohm0REBERAREQEREGO2hweKtpZKeb1JG2uOLTxa4eIIB8lzBtPs7U4dUGGpbrxZIAckjeTmH8RxC6wVjjODU1ZFu6uJkrONnDgerTxafEIOR0W8cU7EaVziaWoniB4Me1sjR7Do73krDS9h1R8ish+tE8fg5EtTotkVvYvibB8VJSSeGZ7D97SPvUKx7Z+roJAysidG4i7SbFrgOJa9pIKDGIiICIiAiIgIiICIiD0pYs8jGH5T2N/icB/VdgRts0AcgB7guSMDI9Lgvw30X+41dcogREQEREBERAREQEREBERAUT7T9nvT8Nla1t5YgZobcc7AbtH7zbt81LEQccBVUl7RsD9BxOeMDuPdvo/wByUl1vJ2ZvkFGkSIiICIiAiIgIiIPuCbdva/8AYc138JDv6LsCCQOY1w4FoI9hF1x2QupezzEPSMKpX3udy1jj9KMZHX8btRCRIiICIiAiIgIiICIiAiIgIiINS9v2DB0EFW0axu3Tz9CTVl/Y4W+utJrrDa3CRWUM8BFzJG4N8HjVh/iAXJ9jzBB5g8QeYPigIiIkREQEREBERAW6/wDD/i4MNRSuOrH75g+hIA19vrNv9daUUh2Ax30DEoZj6hO7l/8AHIQHHyNnfVQdSogN+CIgREQEREBERAREQEREBERAXPu2exA/SNQYpgxrpC4N3V7ZwHkXDxzceSIgw3wIf84b9ifzE+BD/nDfsT+YqIgr8CH/ADhv2J/MT4EP+cN+xP5ioiCvwIf84b9ifzE+BD/nDfsT+YqIgr8CH/OG/Yn8xPgQ/wCcN+xP5ioiCvwIf84b9ifzFQ7Du+cN+xP5iIg33sA6T9GwtmfvHMbu89rFwYcrSRc62tzUhREBERB/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5" name="AutoShape 6" descr="data:image/jpeg;base64,/9j/4AAQSkZJRgABAQAAAQABAAD/2wCEAAkGBw8QDxUUDhQPFRQWFRUWFBQUFBQWFBYVFBQXFhQWFBQYHCggGBooHBUWITEhJSkrLi8uFx8zODMsNygtLisBCgoKDg0OGhAQGy8kICYsLCwvNCwsMCwsNC8tLCw0LCwsNCwsLCwsLCw0Lyw0NCwsLCw0LDQtNDQsLDQsLywsLP/AABEIAPUAzgMBIgACEQEDEQH/xAAcAAEAAQUBAQAAAAAAAAAAAAAABgEEBQcIAwL/xABGEAABAwIDBQQECggGAgMAAAABAAIDBBEFEiEGEzFBUQciYYEUMnGRFiNCVGKCk6Gx0xVDUnKSosHRCDOys+Hwc8IkU6P/xAAZAQEAAwEBAAAAAAAAAAAAAAAAAQIDBAX/xAAlEQEBAAICAgAFBQAAAAAAAAAAAQIRAyESMRMiQVFhFDJxgfD/2gAMAwEAAhEDEQA/AN4oiICIiAiIgIiICIiAqKqogIiICIiCqoiICIiAiIgIiICIiAqqiIKoiICIiAqKqogIsRtDtNRUDM1ZKxl/Vbxkdb9hg1K1PtH20zvu3DomxD/7JrPfbqIwcrfMn2IN3OcALmwHU8FHcV26wqmJE1VBmHFrCZH/AMMYJXNuM49WVhvVzzS/Rc7ueUYs0e5Y0ADgg6ArO2fC2f5TaqX2R5B/+hCxE/blH+ro5D+/M1v+lrlpqOJzr5QTYEnwA4lfCDbcnbnNfu0UVvGod+Wqx9uc3yqKO3hUO/rGtRog3RB25R/rKOQfuTNd/qaFlKTtpwx3+ayrj9rGv/0OK0GiDpmg7SsGmtlqo2k8pWvi+97QFJqStimGaGSN46scHD7lyJDA55swXIF/JZCDCZG5HxExvPrEHK5vsLdfvVblJ7aYcWef7Y6yRczYT2i4tSOysqTK1ptlnG8BAP7R7/8AMtmbL9sVHOQyvb6M/wDbvmhJ8XcWeYt4qzPTZqL5ila9ocwtc0i4c0ggjqCOK+kBERAREQVRURBVUREBa27Su0xtCTT0OV9T8tx1ZDfkf2pPo8ufQ3faxtv+joBDTn/5UzTlI/VM4GQ30vfQDrryXPD3EklxJJJJJ1JJNySeZug9q6slnkMlQ98kjvWe8kuP9h4DQL4p6eSQ2iY95sSQxrnENAuSQBwHVeuGYdPVTNhpmOklffKxtgTlaXHVxAGgPEre3Z/sZBTMgrXxz0kzIZI6iKR4LH62dI+97Du3tppboiWjjg9R6NHU5CYZJDExwIOaQX7obx5FfMuGTRzuhmG6lb6zZNCDYEA+0EHzW9fhtsxFlpwYd2yTO3LTyOhbKHZs7XBlr3N8w08V7bTbG0tZT1FRh8dPPPV7r4ySS7A1pa1zoXahjsreXMDpZIhpevr2wyZd21xLRvHcLg8vFW2NUtmtdGxojAGo0N3Hn9yyu0EcVPUSxTejyvhLQDG/MHEi5be3EHQrAYnViVwc3MO6AQToD4LfPKWXv+BTDcLmqXObAGlwFzdwbpw0vxUw/RGGtqWte6MSZA0wcY94RxuRe/hdRXAKqGGcST7zuasDLau4WN+ViVKZNnoZqtkwmsJC2YREWkNrO0ueGnRedzZWZd3U034511N1FMWwiWlLWzGIucCbMde1jzBGl+SsFmdqcQhqJs0THseC5shcR3sujbDlwKwwW/HbcZcvbLLW+l7hToxIC8uBuA23A301V2KScVGYk2zXzX0y9LezksTG5zTmbe4I1twPJSDZuGSoz5ZWZw9rsj2k90G5cOXhb8FXOWdujizx1Mb999LHFaeR2d4Y0Rx2u4W+XaxdrqrWfDZmOa0tJc9gka1veJab8hz0Oin1dVUVGXZ7B0pu5gBcXW5lvAD3BfNBjNFUSWZpLlLWlzcrsp4hruHldUx5MpPXSM8Zllbtg9idu6vC3gMJkpye/A4mw6mIn1Hfcbajmuidnsdpq+Bs1K7Mw6EcHNdza9vIrnPHtnDGGNpYpHWa50kpcNfAgnlbkvDYnaufC6kSxXdG6wmivo9l+XRw1sf7rbHKZTcYZY2e3UyK0wnEoqqCOaB2aORoc0+B5EciOBHKyu1ZUREQEREBWuKV8dNBJNMbMjYXuPg0X96ulqnt8xvd00VI3jM7eSf+OIgtB9r7fwFBp/aDGJa6qkqJ/Xkde3JrRoxg8ALD3nmseiIlI9gqeikrGNq56mBxdGKd0A7xkLrWLgCWi1tR1K2f2+4nLHSwQMLgyZ7jJb5TYwLMJ6XcDb6K1ZsTjFXTVYFEaYSzFsQfUNuxt3aG9+77VvHbHAoMcocsE0DpoXnLIx14xMG2exxFyGm/lodbIhzettf4f8UlE1RTEkxFglaOTHh2VxHTMHD+FQ6Ts5xlsmT0SQm9szSws9offgttdnuyYwOknqa0gzOZml3YLxHHGC4MZYXcdSTYdOl0Gu+17D2QVIbDQ+jR532qAbtqHPAcbchbXT2qAKUdoeLMqawup6uqqYH/ABrWzF4bC55N442OsBYW4AaEcVG6aNzngNtfiL8NNUTFzQ0WfK4ZSM3eaeQWWNPobvffTKcxzMA4Bp4gC5XxUy7qK9mhxtwGmY81gXyOcbuJJ8Ua3WPTL1eHNJzcGhvADvEjn4quA0bbiRznNcy7y3LxbYgG5814YRVuzZHEkHhflbl7Fk21wikDXGPvuGbMDcMIt63C3NZ80twul8PHcyr5paiCpEkTGuiz9+4t3rEE36ceClGz9MWMsWRtADWseAM72WGr7c7qKMqqWESupgBINBn4G51ya6jT8FktlMWjdJlyymWXV+UDdNDActhe4vzPU+xc3je9S6/K/lOt63+ETxCodJM97+Jcb+FjYDyAA8l4AkajQjUHoRwKlu0GyshkdJTWcHG5ZcAgnjlvoRfVWmF7JTveN+BGznqC4+AA4e0rpnJjre3PcMtpFiEkcuHtfUukY1zI3PLONzbS3MEla8ktmOW5bc5SeNr6X8bLYG0OKbmIimfBmiLQ+N1icpsGgN8wtfEqvDOqnl9todh+1RgqDRTH4qYl0RJ9Wawu0dA4D3jxW9lx5BM6N7XxktcxzXNcOIc0gtI8wF1dsrjDa6hhqG/rGAuHR40e3ycCFsyZVERAREQFzR2sYuarFprepFaFn1B3z/GXe5dEY9iLaWkmndwije/2lrSQPM2C5Uo6Waqe4jK6TV7sxtmJN3W663ROMtuot46d7muc1pLWWLzyaDwurkYXKTEGgEzMzsAPK19b8NFMhDTUrXSvDY87Wh7QbtJA9VrefNWsW1dMXAFsjRwDi0WHuNwFTyv0dn6fDHrPLtCntsS13EXBHHhoVOtgtq6uCKOCndHFFFO2WdzGB0s0bn2ew5tNGggWsdB01+cUwmOWFohdFHFmMj3WvcW9YFWdZvxS/FBufN3jENTHrlNhre2X70uf2Y8nDcL22biXamyJlVfdMeG5qJrmyXl4izxyOgNtLXUOxztFq6melkpHy05dEYZg4B1OZH6OLGnR3tNjoPFYOgM5pTvSA7NZpkAzbvTPoeds1r+CyGGRRU1MX7xzov8AMZmGrQRoAOpJ+9W4/m9sM+mBbszLkluHF7SBHYtAeOZ1PT2LxqMCeyVjMr5Lx53gAAA63AcTY/8AKuaja2Yu+LbG1vIOBcfMghZfCMYZVtdHIMr8puAfWadCWniOK01jVd5TthamLewjKCDoQDx05LAkWNjxUnxY7hzi2KXK3K0OcbteTre/I628l5GaNz8pALsubgDp7VWxv1n2x2D0xL854C9vEnTRfeMyOvazcp4O56cVkZnSgtDGa2Jc0kAhoF+tlG3OFyRoOQ6BVll9Jy+WaUXrT1MkZJjc5pILSWm1weIX0KOXdb3Kd3n3efS2ci9j0/5Cu6jAqlkzosoc9jN47KRYMtxubJuMmUwzand7iMgtiYCJSbvc7Q2Lba8baeK+qva174pA0lj958U5o/Vg8HX52/FRYFe9NSySZt20uyjMbch/VV+FjvelviXT7xGtdPKZHhocQL5RYGwtf2q2Uhodmy8wuObdubeUHuuabaAD22XhWbPSRRPe7MTvMrGtGa7SdCbcFp42Rn5y1hVvDsAxTPS1FOeMUjXtH0Jgf/ZjvetKVNO+JxbILOFrj26qd9i+J7iumHJ0B/lkZb/UVCXQyIiAiIg1z264oYcMbE02M8rWn9xl3u95a0ea07slHC6UZmSGQElrxfI0BvB33qV9vGJmTEo4Qe7DCP45SS7+UM95UKwCudHIGmbdR3zPuAQ6w4cL3KjL014bJnLV5trK41DWn1WsBHtcTc/cFH1OcWw2OuibJC6xscriCAR0cOI1WBj2Wqi6zgxo/azAjyA1VcbNNufhzudsm5WX2KkLoHtdq1r7C/Czmgkf96rF19dNTzPzRxMc9gDQz1QATZ1uBP8AZSHJHQ0uge8AjMW+sS42Lj0UFqizO7d5sl+7m9a3iok3atz/AC8eOF9snT4nUTSxZN1vGhwDn+qbjXMOA0HJSDalrjR3FjYsLsvC19beF7KDEKbYHicT4ntMbY4I2tbd77g5r3Bv/wB1W2GtacOX3QpZbZZjjVsy8sxd7MpH4kLOT7JQuN43va08gA4eRKvqKlp6MNa2+aQ2zEFxcQL6kCwHuCmY3aLlNMPti9hdbevzNDfidcmpvm6XsVh8CiY+XLIxzg4cQSMttbm3LkvXGp55Wh8rYy1r3MErALOPTje1grIPmp3EAvjdYXHA24hZ8kuUsi/HZjZtnHYzJ6TusjcmbJlsc1uF738/Yr6i2fc+oY+nZThsUjczJCTnYbEvy2NwLkDxCsBtBHnHcuMuslhnzW5DopXsS50kQfJC5jg0NExcTvQdS4A+rqAenBcmOOWPetdOnPKWa3vt7VdVh+GtLSAM7i/dNGck9Q06NGg6DReVFtRQ1TjG4OYXjL8Y0NzA/JztJ911r3HKl8tVM5/HeyN9gY8taPcArEhbzjmu2HknW1ezFg0wCnihijOpJEj3k3ynTvE6WJPMrw2aoGNaJXRyxyNBY7MSA7QEuseX9lJKU+kYdE6aMzOyMdkvYlzTo6/XmsY47yCZsb87ryt5gscbkR666AgarTgvvbLm9I/iO1UpcRT5WsHBxF3Hx6AK4wTaZz3hlQG942a8C2p4Bw/qoovWkjc+RjW8S4Ae9X8rtFwx0kW1GGsbd0ccznvcXufcuawDiD0H9vCyxWz1WYZi4X/y3DTxcw/0Uo2mlAiy7/dOIcbWJMgAsW6cOP3rA7GYeaipLAL2ic73PjH9Uz9nHdx1UiIqriIiDnTtqw98WLve4HLNGx7HcjlGRwB6gtGn0h1UEW8f8QTWeiUxNs+/IHXKY3ZvK4atHIll8Ox6SORhkLnMYwtDG2A8LjgVdu2pl3A1+N3lycoymPjb28lHUUeMaznzk1KvsQxJ0skjmZmNktmbmJBsBx9ysURSzyytu6Kh/FVREMtR4pUvqA5oD3lhjDRoLW6X46XUnwCgLYYXP3sZjz5mOtZzjcFxvqBx0UPwhkJlG+klj4ZHRjXMSAATY2HipTtvUuZCxjSbPNnHmQ0cL+Jsm2WfuSPb9J4a0bsGPKHZtGkszXvmvayriWFRTsklgDJJJWgNcXXaOAu3obfgoEpNsNVuErovklpfbo4EDT2g/ciMsPGbjA19IYZCxzmOItctNxcjUe0KU7E4zHFpPNM5znNijhs5zWgkWcOmpssZtZA1klmQFgzEmXW0hcLkDprf71hqSpfFI2SM2e03adDY8OBVcpuaa43rad7VbHPmlM1KW5navY42uf2mn+hWJwzYWpe8ekZY2c7OBeR0bbQe1W+H7WzQwOa0vdK6bO6SQ5gGEC7Wg8DcezUrJ122+aSQMDzC6ItZbuSNkI9a9+Cz+edL9MxtViMEMXo7ZJYHiMOjLGmxDNAzN42sozs/jbs1pTE1jWOc9x9d7yR3r83dVgKqvmlaxsr3PEYIZfUgHjrxPAceit1pxzwUznknFTgtLVWkaS0vFwWm2bxykcV901DSUQ3hPMNL3HMRflpoFhKSR8Qa+dzPi7NiPGwIIIFv+6LyrQXRExPYInd5w4Zng8eHFW+Njv0t+k5Ne/6+ptJibpHujO5c0OBY9upDbcL349VMOwnDxLWVDiNGQtH2klx/tn3LWi3x2CYZu6CWcjWeXQ/QiGUfzF/vU27Uk1NNnIiKEioSALngqrVnbXtjuIvQqd3xsrfjyDqyI/J8HO/C/UINfdqe1YxGu+KJ3EIMcXRxv35POwA8GjqoaiIkREQEREBERBeYTVyRSgxbvM7uDOO6C4ix8PaptitE2sgytewyMI1abgPA1B8Dda9WUwvGpIGtYzKxu8DnvAu4t0uDfwRnljb3Hm/AqsOy7l5PhYg+x17e9SnZ7CfQ43yz2zZTcDXKwakacTpy6BeR2tYTNYNAa28N73eeYI5arFYjtNI8xuiLmODCJG2BYXHoDx8/BFb5ZdLXaGtbLJeOV8jD3g1wIDCdMoBWKREayaERESIiIMwxsU0WRpcwR2OZ1iNb3v8AeqVJjihDLF4ddwcDYX5FYgE+OvHx9qXWfh+W/wAfr13rX+irGFxDWi7iQ0Dq4mwA8yusdl8JFHQwU4/VxtafF1rvPm4k+a0J2PYD6XijHuHxdON848s4IETf4u99RdHrRziIiDDbXbQxYdRvqJdcujGc3vdo1o8+PQAlctYjXy1Mz5p3ZpJHFz3eJ6dABoB0AWxe3uvmdXxQuuIo4Q9g5OdISHu8SMoHhr1WskBEREiIiAiIgIiICIiAiIgIiICIiAiIgKhKqpb2X7M/pHEGB4vDDaWboQD3GfWcPcHINx9keznoOGtdILS1FppL8QHNG7Yelm8urnKbIAiIEREGB2t2SpMTiDKppzNvu5W6SMJ45T0NtQdFo/a/swrsPY6VpbPA25L2aPY0c5IzyHMgnroujlhNuKgR4XWOPAU033xuAH3oOVEVAqokREQEREBERAREQEREBERAREQEREFCumuzLZf9HUDWyAb+T4yY/SPqs+qLD23Wo+xzZj02v30oBhprPII0dKb7pvkRm+qOq6JRAiIgIiICi/aZh1TU4VPFSDNI4NOTm9jXBz2t+kQNFKEQcdOaQSHAggkEEWII0IIPA+Copv2y1QkxmUBobu2Rs9W2Y2zlxPyvXtf6KhCJEREBERAREQEREBERAREQEREBACTYAknQAcSTwARTPsjwMVmKx5xeOAb9/S7CBED9Yg/UKDd/Z7s6MOw+KIgbwjPMRzkfqR5aN+qpIiIgREQEREBERBBu1DY2lraaSoeWxTwxucJurWAuySdW8bcxfToucQdF0Z211T48GkyXGeSKNx+g54zDztbzXOiAiIiRERAREQEREBERAREQEREBb47BcK3dBJO4d6eUhptru4hlH82c+5aGcbC55LqzYih9HwyljPFsEeb95zQ533kohm0REBERAREQEREGO2hweKtpZKeb1JG2uOLTxa4eIIB8lzBtPs7U4dUGGpbrxZIAckjeTmH8RxC6wVjjODU1ZFu6uJkrONnDgerTxafEIOR0W8cU7EaVziaWoniB4Me1sjR7Do73krDS9h1R8ish+tE8fg5EtTotkVvYvibB8VJSSeGZ7D97SPvUKx7Z+roJAysidG4i7SbFrgOJa9pIKDGIiICIiAiIgIiICIiD0pYs8jGH5T2N/icB/VdgRts0AcgB7guSMDI9Lgvw30X+41dcogREQEREBERAREQEREBERAUT7T9nvT8Nla1t5YgZobcc7AbtH7zbt81LEQccBVUl7RsD9BxOeMDuPdvo/wByUl1vJ2ZvkFGkSIiICIiAiIgIiIPuCbdva/8AYc138JDv6LsCCQOY1w4FoI9hF1x2QupezzEPSMKpX3udy1jj9KMZHX8btRCRIiICIiAiIgIiICIiAiIgIiINS9v2DB0EFW0axu3Tz9CTVl/Y4W+utJrrDa3CRWUM8BFzJG4N8HjVh/iAXJ9jzBB5g8QeYPigIiIkREQEREBERAW6/wDD/i4MNRSuOrH75g+hIA19vrNv9daUUh2Ax30DEoZj6hO7l/8AHIQHHyNnfVQdSogN+CIgREQEREBERAREQEREBERAXPu2exA/SNQYpgxrpC4N3V7ZwHkXDxzceSIgw3wIf84b9ifzE+BD/nDfsT+YqIgr8CH/ADhv2J/MT4EP+cN+xP5ioiCvwIf84b9ifzE+BD/nDfsT+YqIgr8CH/OG/Yn8xPgQ/wCcN+xP5ioiCvwIf84b9ifzFQ7Du+cN+xP5iIg33sA6T9GwtmfvHMbu89rFwYcrSRc62tzUhREBERB//9k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36872" name="Picture 8" descr="http://www.raffles.edu.my/v2/courses/AP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317" y="2636912"/>
            <a:ext cx="2095163" cy="2493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2124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Bakery and Farmers Market Labels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954" y="2132856"/>
            <a:ext cx="3568607" cy="2676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www.likeitorlurvit.com/wp-content/uploads/2013/09/Price-Tag-Sal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880" b="76961" l="30801" r="76797">
                        <a14:foregroundMark x1="41258" y1="24265" x2="66013" y2="276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106" y="1196752"/>
            <a:ext cx="4929747" cy="6572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i00.i.aliimg.com/wsphoto/v0/472100406/Blank-Currency-Sign-Magnet-Price-Tag-Price-Label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824" b="89076" l="5016" r="95611">
                        <a14:foregroundMark x1="40752" y1="27941" x2="13480" y2="13235"/>
                        <a14:foregroundMark x1="8307" y1="36975" x2="8307" y2="38235"/>
                        <a14:backgroundMark x1="7210" y1="43067" x2="72727" y2="87815"/>
                        <a14:backgroundMark x1="38558" y1="22479" x2="62853" y2="34664"/>
                        <a14:backgroundMark x1="47179" y1="67227" x2="79937" y2="88235"/>
                        <a14:backgroundMark x1="16614" y1="13025" x2="32915" y2="21429"/>
                        <a14:backgroundMark x1="15674" y1="13235" x2="31348" y2="216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850046"/>
            <a:ext cx="3022039" cy="2254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0" name="Picture 4" descr="http://www.commutebybike.com/contentimage/2012/03/moulton-speed-price-tag.png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328" b="63115" l="2769" r="624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232" y="1390579"/>
            <a:ext cx="3005140" cy="2256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2" name="Picture 6" descr="http://4.bp.blogspot.com/-gQnepE37ae4/T94JY3VejnI/AAAAAAAAAFk/R1Y5sFjh-5o/s1600/ugly-ass-record-store-tag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4783" b="89967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862" y="1196752"/>
            <a:ext cx="2763772" cy="2065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4" name="Picture 8" descr="http://www.dhresource.com/albu_631282460_00-1.0x0/50pcs-lot-beautiful-display-assembly-number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598" b="66158" l="15991" r="100000">
                        <a14:foregroundMark x1="74775" y1="30789" x2="94595" y2="55471"/>
                        <a14:foregroundMark x1="22072" y1="9924" x2="98198" y2="26463"/>
                        <a14:foregroundMark x1="87387" y1="32316" x2="97973" y2="442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3372" y="2218958"/>
            <a:ext cx="3218555" cy="2848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6" name="Picture 10" descr="http://freedesignfile.com/upload/2013/08/Price-tag-vector-5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7767" b="80259" l="2353" r="9647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1061" y="3850046"/>
            <a:ext cx="2349206" cy="2135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ím 1"/>
          <p:cNvSpPr txBox="1">
            <a:spLocks/>
          </p:cNvSpPr>
          <p:nvPr/>
        </p:nvSpPr>
        <p:spPr bwMode="auto">
          <a:xfrm>
            <a:off x="839620" y="0"/>
            <a:ext cx="7715250" cy="1303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5717" tIns="35717" rIns="35717" bIns="35717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+mj-lt"/>
                <a:ea typeface="+mj-ea"/>
                <a:cs typeface="+mj-cs"/>
                <a:sym typeface="Copperplate" pitchFamily="1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Copperplate Gothic Bold" pitchFamily="34" charset="0"/>
                <a:ea typeface="ヒラギノ明朝 ProN W3" pitchFamily="1" charset="-128"/>
                <a:sym typeface="Copperplate" pitchFamily="1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Copperplate Gothic Bold" pitchFamily="34" charset="0"/>
                <a:ea typeface="ヒラギノ明朝 ProN W3" pitchFamily="1" charset="-128"/>
                <a:sym typeface="Copperplate" pitchFamily="1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Copperplate Gothic Bold" pitchFamily="34" charset="0"/>
                <a:ea typeface="ヒラギノ明朝 ProN W3" pitchFamily="1" charset="-128"/>
                <a:sym typeface="Copperplate" pitchFamily="1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Copperplate Gothic Bold" pitchFamily="34" charset="0"/>
                <a:ea typeface="ヒラギノ明朝 ProN W3" pitchFamily="1" charset="-128"/>
                <a:sym typeface="Copperplate" pitchFamily="1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Copperplate" pitchFamily="1" charset="0"/>
                <a:ea typeface="ヒラギノ明朝 ProN W3" pitchFamily="1" charset="-128"/>
                <a:sym typeface="Copperplate" pitchFamily="1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Copperplate" pitchFamily="1" charset="0"/>
                <a:ea typeface="ヒラギノ明朝 ProN W3" pitchFamily="1" charset="-128"/>
                <a:sym typeface="Copperplate" pitchFamily="1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Copperplate" pitchFamily="1" charset="0"/>
                <a:ea typeface="ヒラギノ明朝 ProN W3" pitchFamily="1" charset="-128"/>
                <a:sym typeface="Copperplate" pitchFamily="1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Copperplate" pitchFamily="1" charset="0"/>
                <a:ea typeface="ヒラギノ明朝 ProN W3" pitchFamily="1" charset="-128"/>
                <a:sym typeface="Copperplate" pitchFamily="1" charset="0"/>
              </a:defRPr>
            </a:lvl9pPr>
          </a:lstStyle>
          <a:p>
            <a:pPr eaLnBrk="1" hangingPunct="1"/>
            <a:r>
              <a:rPr lang="hu-HU" altLang="hu-HU" sz="5400" kern="0" dirty="0" smtClean="0">
                <a:solidFill>
                  <a:srgbClr val="002060"/>
                </a:solidFill>
                <a:latin typeface="Gloucester MT Extra Condensed" panose="02030808020601010101" pitchFamily="18" charset="0"/>
              </a:rPr>
              <a:t>Az ár megjelenítése</a:t>
            </a:r>
          </a:p>
        </p:txBody>
      </p:sp>
    </p:spTree>
    <p:extLst>
      <p:ext uri="{BB962C8B-B14F-4D97-AF65-F5344CB8AC3E}">
        <p14:creationId xmlns:p14="http://schemas.microsoft.com/office/powerpoint/2010/main" val="3404884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1"/>
          <p:cNvSpPr txBox="1">
            <a:spLocks/>
          </p:cNvSpPr>
          <p:nvPr/>
        </p:nvSpPr>
        <p:spPr bwMode="auto">
          <a:xfrm>
            <a:off x="839620" y="0"/>
            <a:ext cx="7715250" cy="1303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5717" tIns="35717" rIns="35717" bIns="35717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+mj-lt"/>
                <a:ea typeface="+mj-ea"/>
                <a:cs typeface="+mj-cs"/>
                <a:sym typeface="Copperplate" pitchFamily="1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Copperplate Gothic Bold" pitchFamily="34" charset="0"/>
                <a:ea typeface="ヒラギノ明朝 ProN W3" pitchFamily="1" charset="-128"/>
                <a:sym typeface="Copperplate" pitchFamily="1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Copperplate Gothic Bold" pitchFamily="34" charset="0"/>
                <a:ea typeface="ヒラギノ明朝 ProN W3" pitchFamily="1" charset="-128"/>
                <a:sym typeface="Copperplate" pitchFamily="1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Copperplate Gothic Bold" pitchFamily="34" charset="0"/>
                <a:ea typeface="ヒラギノ明朝 ProN W3" pitchFamily="1" charset="-128"/>
                <a:sym typeface="Copperplate" pitchFamily="1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Copperplate Gothic Bold" pitchFamily="34" charset="0"/>
                <a:ea typeface="ヒラギノ明朝 ProN W3" pitchFamily="1" charset="-128"/>
                <a:sym typeface="Copperplate" pitchFamily="1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Copperplate" pitchFamily="1" charset="0"/>
                <a:ea typeface="ヒラギノ明朝 ProN W3" pitchFamily="1" charset="-128"/>
                <a:sym typeface="Copperplate" pitchFamily="1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Copperplate" pitchFamily="1" charset="0"/>
                <a:ea typeface="ヒラギノ明朝 ProN W3" pitchFamily="1" charset="-128"/>
                <a:sym typeface="Copperplate" pitchFamily="1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Copperplate" pitchFamily="1" charset="0"/>
                <a:ea typeface="ヒラギノ明朝 ProN W3" pitchFamily="1" charset="-128"/>
                <a:sym typeface="Copperplate" pitchFamily="1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Copperplate" pitchFamily="1" charset="0"/>
                <a:ea typeface="ヒラギノ明朝 ProN W3" pitchFamily="1" charset="-128"/>
                <a:sym typeface="Copperplate" pitchFamily="1" charset="0"/>
              </a:defRPr>
            </a:lvl9pPr>
          </a:lstStyle>
          <a:p>
            <a:pPr eaLnBrk="1" hangingPunct="1"/>
            <a:r>
              <a:rPr lang="hu-HU" altLang="hu-HU" sz="5400" kern="0" dirty="0" smtClean="0">
                <a:solidFill>
                  <a:srgbClr val="002060"/>
                </a:solidFill>
                <a:latin typeface="Gloucester MT Extra Condensed" panose="02030808020601010101" pitchFamily="18" charset="0"/>
              </a:rPr>
              <a:t>Az ár megjelenítése</a:t>
            </a:r>
          </a:p>
        </p:txBody>
      </p:sp>
      <p:sp>
        <p:nvSpPr>
          <p:cNvPr id="6" name="Tartalom helye 2"/>
          <p:cNvSpPr txBox="1">
            <a:spLocks/>
          </p:cNvSpPr>
          <p:nvPr/>
        </p:nvSpPr>
        <p:spPr bwMode="auto">
          <a:xfrm>
            <a:off x="821531" y="3212976"/>
            <a:ext cx="1543973" cy="60763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vert="horz" wrap="square" lIns="35717" tIns="35717" rIns="35717" bIns="35717" numCol="1" anchor="t" anchorCtr="0" compatLnSpc="1">
            <a:prstTxWarp prst="textNoShape">
              <a:avLst/>
            </a:prstTxWarp>
          </a:bodyPr>
          <a:lstStyle>
            <a:lvl1pPr marL="3810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cs typeface="+mn-cs"/>
                <a:sym typeface="Baskerville" pitchFamily="1" charset="0"/>
              </a:defRPr>
            </a:lvl1pPr>
            <a:lvl2pPr marL="10922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2pPr>
            <a:lvl3pPr marL="15367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3pPr>
            <a:lvl4pPr marL="19812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4pPr>
            <a:lvl5pPr marL="24257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5pPr>
            <a:lvl6pPr marL="28829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6pPr>
            <a:lvl7pPr marL="33401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7pPr>
            <a:lvl8pPr marL="37973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8pPr>
            <a:lvl9pPr marL="42545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9pPr>
          </a:lstStyle>
          <a:p>
            <a:pPr marL="0" indent="0" eaLnBrk="1" hangingPunct="1">
              <a:spcBef>
                <a:spcPts val="844"/>
              </a:spcBef>
              <a:buNone/>
            </a:pPr>
            <a:r>
              <a:rPr lang="hu-HU" altLang="hu-HU" kern="0" dirty="0" smtClean="0">
                <a:solidFill>
                  <a:srgbClr val="C00000"/>
                </a:solidFill>
                <a:latin typeface="Agency FB" panose="020B0503020202020204" pitchFamily="34" charset="0"/>
              </a:rPr>
              <a:t> </a:t>
            </a:r>
            <a:r>
              <a:rPr lang="hu-HU" altLang="hu-HU" kern="0" dirty="0" smtClean="0">
                <a:solidFill>
                  <a:srgbClr val="C00000"/>
                </a:solidFill>
                <a:latin typeface="Agency FB" panose="020B0503020202020204" pitchFamily="34" charset="0"/>
              </a:rPr>
              <a:t>  </a:t>
            </a:r>
            <a:r>
              <a:rPr lang="hu-HU" altLang="hu-HU" kern="0" dirty="0" smtClean="0">
                <a:solidFill>
                  <a:srgbClr val="C00000"/>
                </a:solidFill>
                <a:latin typeface="Agency FB" panose="020B0503020202020204" pitchFamily="34" charset="0"/>
              </a:rPr>
              <a:t>7999</a:t>
            </a:r>
            <a:endParaRPr lang="hu-HU" altLang="hu-HU" kern="0" dirty="0" smtClean="0">
              <a:latin typeface="Agency FB" panose="020B0503020202020204" pitchFamily="34" charset="0"/>
            </a:endParaRPr>
          </a:p>
        </p:txBody>
      </p:sp>
      <p:sp>
        <p:nvSpPr>
          <p:cNvPr id="7" name="Tartalom helye 2"/>
          <p:cNvSpPr txBox="1">
            <a:spLocks/>
          </p:cNvSpPr>
          <p:nvPr/>
        </p:nvSpPr>
        <p:spPr bwMode="auto">
          <a:xfrm>
            <a:off x="2698667" y="2199877"/>
            <a:ext cx="2683423" cy="607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5717" tIns="35717" rIns="35717" bIns="35717" numCol="1" anchor="t" anchorCtr="0" compatLnSpc="1">
            <a:prstTxWarp prst="textNoShape">
              <a:avLst/>
            </a:prstTxWarp>
          </a:bodyPr>
          <a:lstStyle>
            <a:lvl1pPr marL="3810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cs typeface="+mn-cs"/>
                <a:sym typeface="Baskerville" pitchFamily="1" charset="0"/>
              </a:defRPr>
            </a:lvl1pPr>
            <a:lvl2pPr marL="10922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2pPr>
            <a:lvl3pPr marL="15367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3pPr>
            <a:lvl4pPr marL="19812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4pPr>
            <a:lvl5pPr marL="24257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5pPr>
            <a:lvl6pPr marL="28829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6pPr>
            <a:lvl7pPr marL="33401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7pPr>
            <a:lvl8pPr marL="37973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8pPr>
            <a:lvl9pPr marL="42545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9pPr>
          </a:lstStyle>
          <a:p>
            <a:pPr marL="0" indent="0" eaLnBrk="1" hangingPunct="1">
              <a:spcBef>
                <a:spcPts val="844"/>
              </a:spcBef>
              <a:buNone/>
            </a:pPr>
            <a:r>
              <a:rPr lang="hu-HU" altLang="hu-HU" sz="5100" kern="0" dirty="0">
                <a:solidFill>
                  <a:srgbClr val="00B050"/>
                </a:solidFill>
                <a:latin typeface="+mj-lt"/>
              </a:rPr>
              <a:t>7.999.-</a:t>
            </a:r>
          </a:p>
        </p:txBody>
      </p:sp>
      <p:sp>
        <p:nvSpPr>
          <p:cNvPr id="8" name="Tartalom helye 2"/>
          <p:cNvSpPr txBox="1">
            <a:spLocks/>
          </p:cNvSpPr>
          <p:nvPr/>
        </p:nvSpPr>
        <p:spPr bwMode="auto">
          <a:xfrm>
            <a:off x="2003681" y="4839242"/>
            <a:ext cx="2417743" cy="607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5717" tIns="35717" rIns="35717" bIns="35717" numCol="1" anchor="t" anchorCtr="0" compatLnSpc="1">
            <a:prstTxWarp prst="textNoShape">
              <a:avLst/>
            </a:prstTxWarp>
          </a:bodyPr>
          <a:lstStyle>
            <a:lvl1pPr marL="3810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cs typeface="+mn-cs"/>
                <a:sym typeface="Baskerville" pitchFamily="1" charset="0"/>
              </a:defRPr>
            </a:lvl1pPr>
            <a:lvl2pPr marL="10922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2pPr>
            <a:lvl3pPr marL="15367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3pPr>
            <a:lvl4pPr marL="19812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4pPr>
            <a:lvl5pPr marL="24257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5pPr>
            <a:lvl6pPr marL="28829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6pPr>
            <a:lvl7pPr marL="33401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7pPr>
            <a:lvl8pPr marL="37973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8pPr>
            <a:lvl9pPr marL="42545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9pPr>
          </a:lstStyle>
          <a:p>
            <a:pPr marL="0" indent="0" eaLnBrk="1" hangingPunct="1">
              <a:spcBef>
                <a:spcPts val="844"/>
              </a:spcBef>
              <a:buNone/>
            </a:pPr>
            <a:r>
              <a:rPr lang="hu-HU" altLang="hu-HU" sz="4200" kern="0" dirty="0">
                <a:solidFill>
                  <a:srgbClr val="002060"/>
                </a:solidFill>
              </a:rPr>
              <a:t>7.999.- </a:t>
            </a:r>
            <a:r>
              <a:rPr lang="hu-HU" altLang="hu-HU" sz="4200" kern="0" dirty="0" smtClean="0">
                <a:solidFill>
                  <a:srgbClr val="002060"/>
                </a:solidFill>
              </a:rPr>
              <a:t>Ft</a:t>
            </a:r>
            <a:endParaRPr lang="hu-HU" altLang="hu-HU" sz="4200" kern="0" dirty="0">
              <a:solidFill>
                <a:srgbClr val="002060"/>
              </a:solidFill>
            </a:endParaRPr>
          </a:p>
        </p:txBody>
      </p:sp>
      <p:sp>
        <p:nvSpPr>
          <p:cNvPr id="9" name="Tartalom helye 2"/>
          <p:cNvSpPr txBox="1">
            <a:spLocks/>
          </p:cNvSpPr>
          <p:nvPr/>
        </p:nvSpPr>
        <p:spPr bwMode="auto">
          <a:xfrm>
            <a:off x="5242725" y="4644135"/>
            <a:ext cx="2924049" cy="1518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5717" tIns="35717" rIns="35717" bIns="35717" numCol="1" anchor="t" anchorCtr="0" compatLnSpc="1">
            <a:prstTxWarp prst="textNoShape">
              <a:avLst/>
            </a:prstTxWarp>
          </a:bodyPr>
          <a:lstStyle>
            <a:lvl1pPr marL="3810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cs typeface="+mn-cs"/>
                <a:sym typeface="Baskerville" pitchFamily="1" charset="0"/>
              </a:defRPr>
            </a:lvl1pPr>
            <a:lvl2pPr marL="10922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2pPr>
            <a:lvl3pPr marL="15367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3pPr>
            <a:lvl4pPr marL="19812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4pPr>
            <a:lvl5pPr marL="24257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5pPr>
            <a:lvl6pPr marL="28829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6pPr>
            <a:lvl7pPr marL="33401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7pPr>
            <a:lvl8pPr marL="37973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8pPr>
            <a:lvl9pPr marL="42545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9pPr>
          </a:lstStyle>
          <a:p>
            <a:pPr marL="0" indent="0" eaLnBrk="1" hangingPunct="1">
              <a:spcBef>
                <a:spcPts val="844"/>
              </a:spcBef>
              <a:buNone/>
            </a:pPr>
            <a:r>
              <a:rPr lang="hu-HU" altLang="hu-HU" sz="5100" kern="0" dirty="0">
                <a:solidFill>
                  <a:srgbClr val="FF0000"/>
                </a:solidFill>
                <a:latin typeface="Cooper Black" panose="0208090404030B020404" pitchFamily="18" charset="0"/>
              </a:rPr>
              <a:t>7999 Ft</a:t>
            </a:r>
          </a:p>
        </p:txBody>
      </p:sp>
      <p:sp>
        <p:nvSpPr>
          <p:cNvPr id="10" name="Tartalom helye 2"/>
          <p:cNvSpPr txBox="1">
            <a:spLocks/>
          </p:cNvSpPr>
          <p:nvPr/>
        </p:nvSpPr>
        <p:spPr bwMode="auto">
          <a:xfrm>
            <a:off x="5812189" y="1794867"/>
            <a:ext cx="2835315" cy="708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5717" tIns="35717" rIns="35717" bIns="35717" numCol="1" anchor="t" anchorCtr="0" compatLnSpc="1">
            <a:prstTxWarp prst="textNoShape">
              <a:avLst/>
            </a:prstTxWarp>
          </a:bodyPr>
          <a:lstStyle>
            <a:lvl1pPr marL="3810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cs typeface="+mn-cs"/>
                <a:sym typeface="Baskerville" pitchFamily="1" charset="0"/>
              </a:defRPr>
            </a:lvl1pPr>
            <a:lvl2pPr marL="10922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2pPr>
            <a:lvl3pPr marL="15367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3pPr>
            <a:lvl4pPr marL="19812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4pPr>
            <a:lvl5pPr marL="24257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5pPr>
            <a:lvl6pPr marL="28829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6pPr>
            <a:lvl7pPr marL="33401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7pPr>
            <a:lvl8pPr marL="37973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8pPr>
            <a:lvl9pPr marL="42545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9pPr>
          </a:lstStyle>
          <a:p>
            <a:pPr marL="0" indent="0" eaLnBrk="1" hangingPunct="1">
              <a:spcBef>
                <a:spcPts val="844"/>
              </a:spcBef>
              <a:buNone/>
            </a:pPr>
            <a:r>
              <a:rPr lang="hu-HU" altLang="hu-HU" sz="3800" kern="0" dirty="0">
                <a:solidFill>
                  <a:schemeClr val="bg2"/>
                </a:solidFill>
                <a:latin typeface="Arial Narrow" panose="020B0606020202030204" pitchFamily="34" charset="0"/>
              </a:rPr>
              <a:t>7999</a:t>
            </a:r>
          </a:p>
        </p:txBody>
      </p:sp>
      <p:sp>
        <p:nvSpPr>
          <p:cNvPr id="11" name="Tartalom helye 2"/>
          <p:cNvSpPr txBox="1">
            <a:spLocks/>
          </p:cNvSpPr>
          <p:nvPr/>
        </p:nvSpPr>
        <p:spPr bwMode="auto">
          <a:xfrm>
            <a:off x="2698668" y="3682188"/>
            <a:ext cx="2544058" cy="607637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vert="horz" wrap="square" lIns="35717" tIns="35717" rIns="35717" bIns="35717" numCol="1" anchor="t" anchorCtr="0" compatLnSpc="1">
            <a:prstTxWarp prst="textNoShape">
              <a:avLst/>
            </a:prstTxWarp>
          </a:bodyPr>
          <a:lstStyle>
            <a:lvl1pPr marL="3810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cs typeface="+mn-cs"/>
                <a:sym typeface="Baskerville" pitchFamily="1" charset="0"/>
              </a:defRPr>
            </a:lvl1pPr>
            <a:lvl2pPr marL="10922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2pPr>
            <a:lvl3pPr marL="15367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3pPr>
            <a:lvl4pPr marL="19812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4pPr>
            <a:lvl5pPr marL="24257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5pPr>
            <a:lvl6pPr marL="28829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6pPr>
            <a:lvl7pPr marL="33401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7pPr>
            <a:lvl8pPr marL="37973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8pPr>
            <a:lvl9pPr marL="42545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9pPr>
          </a:lstStyle>
          <a:p>
            <a:pPr marL="0" indent="0" eaLnBrk="1" hangingPunct="1">
              <a:spcBef>
                <a:spcPts val="844"/>
              </a:spcBef>
              <a:buNone/>
            </a:pPr>
            <a:r>
              <a:rPr lang="hu-HU" altLang="hu-HU" kern="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7.999,00</a:t>
            </a:r>
            <a:endParaRPr lang="hu-HU" altLang="hu-HU" kern="0" dirty="0" smtClean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sp>
        <p:nvSpPr>
          <p:cNvPr id="12" name="Tartalom helye 2"/>
          <p:cNvSpPr txBox="1">
            <a:spLocks/>
          </p:cNvSpPr>
          <p:nvPr/>
        </p:nvSpPr>
        <p:spPr bwMode="auto">
          <a:xfrm>
            <a:off x="6129022" y="3074551"/>
            <a:ext cx="1543973" cy="607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5717" tIns="35717" rIns="35717" bIns="35717" numCol="1" anchor="t" anchorCtr="0" compatLnSpc="1">
            <a:prstTxWarp prst="textNoShape">
              <a:avLst/>
            </a:prstTxWarp>
          </a:bodyPr>
          <a:lstStyle>
            <a:lvl1pPr marL="3810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cs typeface="+mn-cs"/>
                <a:sym typeface="Baskerville" pitchFamily="1" charset="0"/>
              </a:defRPr>
            </a:lvl1pPr>
            <a:lvl2pPr marL="10922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2pPr>
            <a:lvl3pPr marL="15367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3pPr>
            <a:lvl4pPr marL="19812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4pPr>
            <a:lvl5pPr marL="24257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5pPr>
            <a:lvl6pPr marL="28829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6pPr>
            <a:lvl7pPr marL="33401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7pPr>
            <a:lvl8pPr marL="37973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8pPr>
            <a:lvl9pPr marL="42545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9pPr>
          </a:lstStyle>
          <a:p>
            <a:pPr marL="0" indent="0" eaLnBrk="1" hangingPunct="1">
              <a:spcBef>
                <a:spcPts val="844"/>
              </a:spcBef>
              <a:buNone/>
            </a:pPr>
            <a:r>
              <a:rPr lang="hu-HU" altLang="hu-HU" i="1" kern="0" dirty="0" smtClean="0">
                <a:solidFill>
                  <a:srgbClr val="C00000"/>
                </a:solidFill>
                <a:latin typeface="Niagara Solid" panose="04020502070702020202" pitchFamily="82" charset="0"/>
              </a:rPr>
              <a:t>7999</a:t>
            </a:r>
            <a:endParaRPr lang="hu-HU" altLang="hu-HU" i="1" kern="0" dirty="0" smtClean="0">
              <a:latin typeface="Niagara Solid" panose="04020502070702020202" pitchFamily="82" charset="0"/>
            </a:endParaRPr>
          </a:p>
        </p:txBody>
      </p:sp>
      <p:sp>
        <p:nvSpPr>
          <p:cNvPr id="13" name="Cím 1"/>
          <p:cNvSpPr txBox="1">
            <a:spLocks/>
          </p:cNvSpPr>
          <p:nvPr/>
        </p:nvSpPr>
        <p:spPr bwMode="auto">
          <a:xfrm>
            <a:off x="8785783" y="4492243"/>
            <a:ext cx="358217" cy="2365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vert" wrap="square" lIns="35717" tIns="35717" rIns="35717" bIns="35717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+mj-lt"/>
                <a:ea typeface="+mj-ea"/>
                <a:cs typeface="+mj-cs"/>
                <a:sym typeface="Copperplate" pitchFamily="1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Copperplate Gothic Bold" pitchFamily="34" charset="0"/>
                <a:ea typeface="ヒラギノ明朝 ProN W3" pitchFamily="1" charset="-128"/>
                <a:sym typeface="Copperplate" pitchFamily="1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Copperplate Gothic Bold" pitchFamily="34" charset="0"/>
                <a:ea typeface="ヒラギノ明朝 ProN W3" pitchFamily="1" charset="-128"/>
                <a:sym typeface="Copperplate" pitchFamily="1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Copperplate Gothic Bold" pitchFamily="34" charset="0"/>
                <a:ea typeface="ヒラギノ明朝 ProN W3" pitchFamily="1" charset="-128"/>
                <a:sym typeface="Copperplate" pitchFamily="1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Copperplate Gothic Bold" pitchFamily="34" charset="0"/>
                <a:ea typeface="ヒラギノ明朝 ProN W3" pitchFamily="1" charset="-128"/>
                <a:sym typeface="Copperplate" pitchFamily="1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Copperplate" pitchFamily="1" charset="0"/>
                <a:ea typeface="ヒラギノ明朝 ProN W3" pitchFamily="1" charset="-128"/>
                <a:sym typeface="Copperplate" pitchFamily="1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Copperplate" pitchFamily="1" charset="0"/>
                <a:ea typeface="ヒラギノ明朝 ProN W3" pitchFamily="1" charset="-128"/>
                <a:sym typeface="Copperplate" pitchFamily="1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Copperplate" pitchFamily="1" charset="0"/>
                <a:ea typeface="ヒラギノ明朝 ProN W3" pitchFamily="1" charset="-128"/>
                <a:sym typeface="Copperplate" pitchFamily="1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Copperplate" pitchFamily="1" charset="0"/>
                <a:ea typeface="ヒラギノ明朝 ProN W3" pitchFamily="1" charset="-128"/>
                <a:sym typeface="Copperplate" pitchFamily="1" charset="0"/>
              </a:defRPr>
            </a:lvl9pPr>
          </a:lstStyle>
          <a:p>
            <a:pPr eaLnBrk="1" hangingPunct="1"/>
            <a:r>
              <a:rPr lang="hu-HU" altLang="hu-HU" sz="1400" kern="0" dirty="0"/>
              <a:t>3. Árészlelés</a:t>
            </a:r>
          </a:p>
        </p:txBody>
      </p:sp>
    </p:spTree>
    <p:extLst>
      <p:ext uri="{BB962C8B-B14F-4D97-AF65-F5344CB8AC3E}">
        <p14:creationId xmlns:p14="http://schemas.microsoft.com/office/powerpoint/2010/main" val="4129618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ím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/>
          <a:lstStyle/>
          <a:p>
            <a:pPr eaLnBrk="1" hangingPunct="1"/>
            <a:r>
              <a:rPr lang="hu-HU" altLang="hu-HU" sz="4600" dirty="0" err="1">
                <a:solidFill>
                  <a:srgbClr val="002060"/>
                </a:solidFill>
                <a:latin typeface="Gloucester MT Extra Condensed" panose="02030808020601010101" pitchFamily="18" charset="0"/>
              </a:rPr>
              <a:t>Multidimenzionális</a:t>
            </a:r>
            <a:r>
              <a:rPr lang="hu-HU" altLang="hu-HU" sz="4600" dirty="0">
                <a:solidFill>
                  <a:srgbClr val="002060"/>
                </a:solidFill>
                <a:latin typeface="Gloucester MT Extra Condensed" panose="02030808020601010101" pitchFamily="18" charset="0"/>
              </a:rPr>
              <a:t> Ár</a:t>
            </a:r>
          </a:p>
        </p:txBody>
      </p:sp>
      <p:sp>
        <p:nvSpPr>
          <p:cNvPr id="7171" name="Tartalom helye 2"/>
          <p:cNvSpPr>
            <a:spLocks noGrp="1"/>
          </p:cNvSpPr>
          <p:nvPr>
            <p:ph idx="1"/>
          </p:nvPr>
        </p:nvSpPr>
        <p:spPr>
          <a:xfrm>
            <a:off x="360181" y="1196752"/>
            <a:ext cx="6733350" cy="658268"/>
          </a:xfrm>
        </p:spPr>
        <p:txBody>
          <a:bodyPr anchor="t"/>
          <a:lstStyle/>
          <a:p>
            <a:pPr>
              <a:spcBef>
                <a:spcPts val="844"/>
              </a:spcBef>
            </a:pPr>
            <a:r>
              <a:rPr lang="hu-HU" altLang="hu-HU" dirty="0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Nem egyetlen </a:t>
            </a:r>
            <a:r>
              <a:rPr lang="hu-HU" altLang="hu-HU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összeg (szám) az ár</a:t>
            </a:r>
          </a:p>
          <a:p>
            <a:pPr>
              <a:spcBef>
                <a:spcPts val="844"/>
              </a:spcBef>
            </a:pPr>
            <a:endParaRPr lang="hu-HU" altLang="hu-HU" dirty="0" smtClean="0">
              <a:latin typeface="Baskerville Old Face" panose="02020602080505020303" pitchFamily="18" charset="0"/>
            </a:endParaRPr>
          </a:p>
        </p:txBody>
      </p:sp>
      <p:sp>
        <p:nvSpPr>
          <p:cNvPr id="6" name="Tartalom helye 2"/>
          <p:cNvSpPr txBox="1">
            <a:spLocks/>
          </p:cNvSpPr>
          <p:nvPr/>
        </p:nvSpPr>
        <p:spPr bwMode="auto">
          <a:xfrm>
            <a:off x="5556662" y="1975392"/>
            <a:ext cx="3442883" cy="985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5717" tIns="35717" rIns="35717" bIns="35717" numCol="1" anchor="t" anchorCtr="0" compatLnSpc="1">
            <a:prstTxWarp prst="textNoShape">
              <a:avLst/>
            </a:prstTxWarp>
          </a:bodyPr>
          <a:lstStyle>
            <a:lvl1pPr marL="3810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cs typeface="+mn-cs"/>
                <a:sym typeface="Baskerville" pitchFamily="1" charset="0"/>
              </a:defRPr>
            </a:lvl1pPr>
            <a:lvl2pPr marL="10922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2pPr>
            <a:lvl3pPr marL="15367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3pPr>
            <a:lvl4pPr marL="19812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4pPr>
            <a:lvl5pPr marL="24257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5pPr>
            <a:lvl6pPr marL="28829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6pPr>
            <a:lvl7pPr marL="33401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7pPr>
            <a:lvl8pPr marL="37973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8pPr>
            <a:lvl9pPr marL="42545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9pPr>
          </a:lstStyle>
          <a:p>
            <a:pPr marL="0" indent="0" eaLnBrk="1" hangingPunct="1">
              <a:spcBef>
                <a:spcPts val="844"/>
              </a:spcBef>
              <a:buNone/>
            </a:pPr>
            <a:endParaRPr lang="hu-HU" altLang="hu-HU" b="1" kern="0" dirty="0" smtClean="0">
              <a:solidFill>
                <a:srgbClr val="C00000"/>
              </a:solidFill>
            </a:endParaRPr>
          </a:p>
        </p:txBody>
      </p:sp>
      <p:sp>
        <p:nvSpPr>
          <p:cNvPr id="7" name="Tartalom helye 2"/>
          <p:cNvSpPr txBox="1">
            <a:spLocks/>
          </p:cNvSpPr>
          <p:nvPr/>
        </p:nvSpPr>
        <p:spPr bwMode="auto">
          <a:xfrm>
            <a:off x="6293441" y="3074586"/>
            <a:ext cx="2683423" cy="985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5717" tIns="35717" rIns="35717" bIns="35717" numCol="1" anchor="t" anchorCtr="0" compatLnSpc="1">
            <a:prstTxWarp prst="textNoShape">
              <a:avLst/>
            </a:prstTxWarp>
          </a:bodyPr>
          <a:lstStyle>
            <a:lvl1pPr marL="3810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cs typeface="+mn-cs"/>
                <a:sym typeface="Baskerville" pitchFamily="1" charset="0"/>
              </a:defRPr>
            </a:lvl1pPr>
            <a:lvl2pPr marL="10922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2pPr>
            <a:lvl3pPr marL="15367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3pPr>
            <a:lvl4pPr marL="19812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4pPr>
            <a:lvl5pPr marL="2425700" indent="-381000" algn="l" rtl="0" eaLnBrk="0" fontAlgn="base" hangingPunct="0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5pPr>
            <a:lvl6pPr marL="28829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6pPr>
            <a:lvl7pPr marL="33401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7pPr>
            <a:lvl8pPr marL="37973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8pPr>
            <a:lvl9pPr marL="4254500" indent="-381000" algn="l" rtl="0" fontAlgn="base">
              <a:spcBef>
                <a:spcPts val="3000"/>
              </a:spcBef>
              <a:spcAft>
                <a:spcPct val="0"/>
              </a:spcAft>
              <a:buClr>
                <a:srgbClr val="908971"/>
              </a:buClr>
              <a:buSzPct val="100000"/>
              <a:buFont typeface="Baskerville" pitchFamily="1" charset="0"/>
              <a:buChar char="•"/>
              <a:defRPr sz="4000">
                <a:solidFill>
                  <a:schemeClr val="tx1"/>
                </a:solidFill>
                <a:latin typeface="+mn-lt"/>
                <a:ea typeface="+mn-ea"/>
                <a:sym typeface="Baskerville" pitchFamily="1" charset="0"/>
              </a:defRPr>
            </a:lvl9pPr>
          </a:lstStyle>
          <a:p>
            <a:pPr marL="0" indent="0" algn="ctr" eaLnBrk="1" hangingPunct="1">
              <a:spcBef>
                <a:spcPts val="844"/>
              </a:spcBef>
              <a:buNone/>
            </a:pPr>
            <a:endParaRPr lang="hu-HU" altLang="hu-HU" kern="0" dirty="0">
              <a:solidFill>
                <a:srgbClr val="C00000"/>
              </a:solidFill>
            </a:endParaRPr>
          </a:p>
        </p:txBody>
      </p:sp>
      <p:sp>
        <p:nvSpPr>
          <p:cNvPr id="8" name="Nyolcágú csillag 5"/>
          <p:cNvSpPr>
            <a:spLocks noChangeArrowheads="1"/>
          </p:cNvSpPr>
          <p:nvPr/>
        </p:nvSpPr>
        <p:spPr bwMode="auto">
          <a:xfrm>
            <a:off x="3443021" y="2973325"/>
            <a:ext cx="2445375" cy="1954677"/>
          </a:xfrm>
          <a:prstGeom prst="star8">
            <a:avLst>
              <a:gd name="adj" fmla="val 37500"/>
            </a:avLst>
          </a:prstGeom>
          <a:blipFill dpi="0" rotWithShape="0">
            <a:blip r:embed="rId2"/>
            <a:srcRect/>
            <a:tile tx="0" ty="0" sx="100000" sy="100000" flip="none" algn="tl"/>
          </a:blipFill>
          <a:ln w="25400" algn="ctr">
            <a:solidFill>
              <a:srgbClr val="312F27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4291" tIns="32146" rIns="64291" bIns="32146" anchor="ctr"/>
          <a:lstStyle>
            <a:lvl1pPr eaLnBrk="0" hangingPunct="0">
              <a:defRPr sz="42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defRPr>
            </a:lvl1pPr>
            <a:lvl2pPr marL="742950" indent="-285750" eaLnBrk="0" hangingPunct="0">
              <a:defRPr sz="42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defRPr>
            </a:lvl2pPr>
            <a:lvl3pPr marL="1143000" indent="-228600" eaLnBrk="0" hangingPunct="0">
              <a:defRPr sz="42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defRPr>
            </a:lvl3pPr>
            <a:lvl4pPr marL="1600200" indent="-228600" eaLnBrk="0" hangingPunct="0">
              <a:defRPr sz="42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defRPr>
            </a:lvl4pPr>
            <a:lvl5pPr marL="2057400" indent="-228600" eaLnBrk="0" hangingPunct="0">
              <a:defRPr sz="42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defRPr>
            </a:lvl9pPr>
          </a:lstStyle>
          <a:p>
            <a:pPr eaLnBrk="1" hangingPunct="1"/>
            <a:r>
              <a:rPr lang="hu-HU" altLang="hu-HU" sz="3400" b="1" dirty="0">
                <a:solidFill>
                  <a:srgbClr val="FFFFFF"/>
                </a:solidFill>
              </a:rPr>
              <a:t>7.990.-</a:t>
            </a:r>
            <a:endParaRPr lang="hu-HU" altLang="hu-HU" sz="3400" b="1" dirty="0">
              <a:solidFill>
                <a:srgbClr val="FFFFFF"/>
              </a:solidFill>
            </a:endParaRPr>
          </a:p>
        </p:txBody>
      </p:sp>
      <p:grpSp>
        <p:nvGrpSpPr>
          <p:cNvPr id="3" name="Csoportba foglalás 2"/>
          <p:cNvGrpSpPr/>
          <p:nvPr/>
        </p:nvGrpSpPr>
        <p:grpSpPr>
          <a:xfrm>
            <a:off x="1483532" y="1868499"/>
            <a:ext cx="3341621" cy="1021185"/>
            <a:chOff x="8158584" y="5887380"/>
            <a:chExt cx="2376264" cy="1452352"/>
          </a:xfrm>
        </p:grpSpPr>
        <p:sp>
          <p:nvSpPr>
            <p:cNvPr id="5" name="Tartalom helye 2"/>
            <p:cNvSpPr txBox="1">
              <a:spLocks/>
            </p:cNvSpPr>
            <p:nvPr/>
          </p:nvSpPr>
          <p:spPr bwMode="auto">
            <a:xfrm>
              <a:off x="8158584" y="5937892"/>
              <a:ext cx="2304256" cy="140184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50800" tIns="50800" rIns="50800" bIns="50800" numCol="1" anchor="ctr" anchorCtr="0" compatLnSpc="1">
              <a:prstTxWarp prst="textNoShape">
                <a:avLst/>
              </a:prstTxWarp>
            </a:bodyPr>
            <a:lstStyle>
              <a:lvl1pPr marL="3810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Baskerville" pitchFamily="1" charset="0"/>
                </a:defRPr>
              </a:lvl1pPr>
              <a:lvl2pPr marL="10922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2pPr>
              <a:lvl3pPr marL="15367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3pPr>
              <a:lvl4pPr marL="19812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4pPr>
              <a:lvl5pPr marL="24257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5pPr>
              <a:lvl6pPr marL="2882900" indent="-381000" algn="l" rtl="0" fontAlgn="base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6pPr>
              <a:lvl7pPr marL="3340100" indent="-381000" algn="l" rtl="0" fontAlgn="base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7pPr>
              <a:lvl8pPr marL="3797300" indent="-381000" algn="l" rtl="0" fontAlgn="base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8pPr>
              <a:lvl9pPr marL="4254500" indent="-381000" algn="l" rtl="0" fontAlgn="base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9pPr>
            </a:lstStyle>
            <a:p>
              <a:pPr marL="0" indent="0" algn="ctr" eaLnBrk="1" hangingPunct="1">
                <a:spcBef>
                  <a:spcPts val="844"/>
                </a:spcBef>
                <a:buNone/>
              </a:pPr>
              <a:r>
                <a:rPr lang="hu-HU" altLang="hu-HU" sz="2800" kern="0" dirty="0">
                  <a:latin typeface="Baskerville Old Face" panose="02020602080505020303" pitchFamily="18" charset="0"/>
                </a:rPr>
                <a:t>12-es pakkban : </a:t>
              </a:r>
              <a:endParaRPr lang="hu-HU" altLang="hu-HU" sz="2800" kern="0" dirty="0" smtClean="0">
                <a:latin typeface="Baskerville Old Face" panose="02020602080505020303" pitchFamily="18" charset="0"/>
              </a:endParaRPr>
            </a:p>
            <a:p>
              <a:pPr marL="0" indent="0" algn="ctr" eaLnBrk="1" hangingPunct="1">
                <a:spcBef>
                  <a:spcPts val="844"/>
                </a:spcBef>
                <a:buNone/>
              </a:pPr>
              <a:r>
                <a:rPr lang="hu-HU" altLang="hu-HU" sz="2800" b="1" kern="0" dirty="0" smtClean="0">
                  <a:solidFill>
                    <a:srgbClr val="C00000"/>
                  </a:solidFill>
                  <a:latin typeface="Baskerville Old Face" panose="02020602080505020303" pitchFamily="18" charset="0"/>
                </a:rPr>
                <a:t>660</a:t>
              </a:r>
              <a:r>
                <a:rPr lang="hu-HU" altLang="hu-HU" sz="2800" b="1" kern="0" dirty="0">
                  <a:solidFill>
                    <a:srgbClr val="C00000"/>
                  </a:solidFill>
                  <a:latin typeface="Baskerville Old Face" panose="02020602080505020303" pitchFamily="18" charset="0"/>
                </a:rPr>
                <a:t>.- </a:t>
              </a:r>
              <a:r>
                <a:rPr lang="hu-HU" altLang="hu-HU" sz="2800" b="1" kern="0" dirty="0" smtClean="0">
                  <a:solidFill>
                    <a:srgbClr val="C00000"/>
                  </a:solidFill>
                  <a:latin typeface="Baskerville Old Face" panose="02020602080505020303" pitchFamily="18" charset="0"/>
                </a:rPr>
                <a:t>Ft/db</a:t>
              </a:r>
              <a:endParaRPr lang="hu-HU" altLang="hu-HU" sz="2800" b="1" kern="0" dirty="0">
                <a:solidFill>
                  <a:srgbClr val="C00000"/>
                </a:solidFill>
                <a:latin typeface="Baskerville Old Face" panose="02020602080505020303" pitchFamily="18" charset="0"/>
              </a:endParaRPr>
            </a:p>
          </p:txBody>
        </p:sp>
        <p:sp>
          <p:nvSpPr>
            <p:cNvPr id="2" name="Névtábla 1"/>
            <p:cNvSpPr/>
            <p:nvPr/>
          </p:nvSpPr>
          <p:spPr bwMode="auto">
            <a:xfrm>
              <a:off x="8158584" y="5887380"/>
              <a:ext cx="2376264" cy="1365684"/>
            </a:xfrm>
            <a:prstGeom prst="plaque">
              <a:avLst/>
            </a:prstGeom>
            <a:noFill/>
            <a:ln w="57150" cap="flat" cmpd="sng" algn="ctr">
              <a:solidFill>
                <a:srgbClr val="855B43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642915"/>
              <a:endParaRPr lang="hu-HU" sz="30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endParaRPr>
            </a:p>
          </p:txBody>
        </p:sp>
      </p:grpSp>
      <p:grpSp>
        <p:nvGrpSpPr>
          <p:cNvPr id="13" name="Csoportba foglalás 12"/>
          <p:cNvGrpSpPr/>
          <p:nvPr/>
        </p:nvGrpSpPr>
        <p:grpSpPr>
          <a:xfrm>
            <a:off x="5586232" y="4264512"/>
            <a:ext cx="3413313" cy="985669"/>
            <a:chOff x="8158584" y="5851224"/>
            <a:chExt cx="2376264" cy="1401840"/>
          </a:xfrm>
        </p:grpSpPr>
        <p:sp>
          <p:nvSpPr>
            <p:cNvPr id="14" name="Tartalom helye 2"/>
            <p:cNvSpPr txBox="1">
              <a:spLocks/>
            </p:cNvSpPr>
            <p:nvPr/>
          </p:nvSpPr>
          <p:spPr bwMode="auto">
            <a:xfrm>
              <a:off x="8230592" y="5851224"/>
              <a:ext cx="2304256" cy="140184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50800" tIns="50800" rIns="50800" bIns="50800" numCol="1" anchor="t" anchorCtr="0" compatLnSpc="1">
              <a:prstTxWarp prst="textNoShape">
                <a:avLst/>
              </a:prstTxWarp>
            </a:bodyPr>
            <a:lstStyle>
              <a:lvl1pPr marL="3810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Baskerville" pitchFamily="1" charset="0"/>
                </a:defRPr>
              </a:lvl1pPr>
              <a:lvl2pPr marL="10922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2pPr>
              <a:lvl3pPr marL="15367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3pPr>
              <a:lvl4pPr marL="19812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4pPr>
              <a:lvl5pPr marL="24257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5pPr>
              <a:lvl6pPr marL="2882900" indent="-381000" algn="l" rtl="0" fontAlgn="base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6pPr>
              <a:lvl7pPr marL="3340100" indent="-381000" algn="l" rtl="0" fontAlgn="base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7pPr>
              <a:lvl8pPr marL="3797300" indent="-381000" algn="l" rtl="0" fontAlgn="base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8pPr>
              <a:lvl9pPr marL="4254500" indent="-381000" algn="l" rtl="0" fontAlgn="base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9pPr>
            </a:lstStyle>
            <a:p>
              <a:pPr marL="0" indent="0" algn="ctr" eaLnBrk="1" hangingPunct="1">
                <a:spcBef>
                  <a:spcPts val="844"/>
                </a:spcBef>
                <a:buNone/>
              </a:pPr>
              <a:r>
                <a:rPr lang="hu-HU" altLang="hu-HU" sz="1600" kern="0" dirty="0">
                  <a:latin typeface="Baskerville Old Face" panose="02020602080505020303" pitchFamily="18" charset="0"/>
                </a:rPr>
                <a:t>12.000.- </a:t>
              </a:r>
            </a:p>
            <a:p>
              <a:pPr marL="0" indent="0" algn="ctr" eaLnBrk="1" hangingPunct="1">
                <a:spcBef>
                  <a:spcPts val="844"/>
                </a:spcBef>
                <a:buNone/>
              </a:pPr>
              <a:r>
                <a:rPr lang="hu-HU" altLang="hu-HU" sz="3200" kern="0" dirty="0">
                  <a:solidFill>
                    <a:srgbClr val="C00000"/>
                  </a:solidFill>
                  <a:latin typeface="Baskerville Old Face" panose="02020602080505020303" pitchFamily="18" charset="0"/>
                </a:rPr>
                <a:t>2-t fizet 3-mat kap</a:t>
              </a:r>
            </a:p>
          </p:txBody>
        </p:sp>
        <p:sp>
          <p:nvSpPr>
            <p:cNvPr id="15" name="Névtábla 14"/>
            <p:cNvSpPr/>
            <p:nvPr/>
          </p:nvSpPr>
          <p:spPr bwMode="auto">
            <a:xfrm>
              <a:off x="8158584" y="5887380"/>
              <a:ext cx="2376264" cy="1365684"/>
            </a:xfrm>
            <a:prstGeom prst="plaque">
              <a:avLst/>
            </a:prstGeom>
            <a:noFill/>
            <a:ln w="57150" cap="flat" cmpd="sng" algn="ctr">
              <a:solidFill>
                <a:srgbClr val="855B43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642915"/>
              <a:endParaRPr lang="hu-HU" sz="30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endParaRPr>
            </a:p>
          </p:txBody>
        </p:sp>
      </p:grpSp>
      <p:grpSp>
        <p:nvGrpSpPr>
          <p:cNvPr id="16" name="Csoportba foglalás 15"/>
          <p:cNvGrpSpPr/>
          <p:nvPr/>
        </p:nvGrpSpPr>
        <p:grpSpPr>
          <a:xfrm>
            <a:off x="4977044" y="2112604"/>
            <a:ext cx="3906229" cy="985669"/>
            <a:chOff x="8158584" y="5851224"/>
            <a:chExt cx="2376264" cy="1401840"/>
          </a:xfrm>
        </p:grpSpPr>
        <p:sp>
          <p:nvSpPr>
            <p:cNvPr id="17" name="Tartalom helye 2"/>
            <p:cNvSpPr txBox="1">
              <a:spLocks/>
            </p:cNvSpPr>
            <p:nvPr/>
          </p:nvSpPr>
          <p:spPr bwMode="auto">
            <a:xfrm>
              <a:off x="8230592" y="5851224"/>
              <a:ext cx="2304256" cy="140184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50800" tIns="50800" rIns="50800" bIns="50800" numCol="1" anchor="t" anchorCtr="0" compatLnSpc="1">
              <a:prstTxWarp prst="textNoShape">
                <a:avLst/>
              </a:prstTxWarp>
            </a:bodyPr>
            <a:lstStyle>
              <a:lvl1pPr marL="3810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Baskerville" pitchFamily="1" charset="0"/>
                </a:defRPr>
              </a:lvl1pPr>
              <a:lvl2pPr marL="10922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2pPr>
              <a:lvl3pPr marL="15367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3pPr>
              <a:lvl4pPr marL="19812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4pPr>
              <a:lvl5pPr marL="24257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5pPr>
              <a:lvl6pPr marL="2882900" indent="-381000" algn="l" rtl="0" fontAlgn="base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6pPr>
              <a:lvl7pPr marL="3340100" indent="-381000" algn="l" rtl="0" fontAlgn="base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7pPr>
              <a:lvl8pPr marL="3797300" indent="-381000" algn="l" rtl="0" fontAlgn="base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8pPr>
              <a:lvl9pPr marL="4254500" indent="-381000" algn="l" rtl="0" fontAlgn="base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9pPr>
            </a:lstStyle>
            <a:p>
              <a:pPr marL="0" indent="0" algn="ctr" eaLnBrk="1" hangingPunct="1">
                <a:spcBef>
                  <a:spcPts val="0"/>
                </a:spcBef>
                <a:buNone/>
              </a:pPr>
              <a:r>
                <a:rPr lang="hu-HU" altLang="hu-HU" sz="1600" strike="sngStrike" kern="0" dirty="0">
                  <a:latin typeface="Baskerville Old Face" panose="02020602080505020303" pitchFamily="18" charset="0"/>
                </a:rPr>
                <a:t>9.990.- Ft</a:t>
              </a:r>
            </a:p>
            <a:p>
              <a:pPr marL="0" indent="0" algn="ctr" eaLnBrk="1" hangingPunct="1">
                <a:spcBef>
                  <a:spcPts val="0"/>
                </a:spcBef>
                <a:buNone/>
              </a:pPr>
              <a:r>
                <a:rPr lang="hu-HU" altLang="hu-HU" sz="3200" b="1" kern="0" dirty="0">
                  <a:solidFill>
                    <a:srgbClr val="C00000"/>
                  </a:solidFill>
                  <a:latin typeface="Baskerville Old Face" panose="02020602080505020303" pitchFamily="18" charset="0"/>
                </a:rPr>
                <a:t>Kedvezmény: </a:t>
              </a:r>
              <a:r>
                <a:rPr lang="hu-HU" altLang="hu-HU" sz="3200" b="1" kern="0" dirty="0" smtClean="0">
                  <a:solidFill>
                    <a:srgbClr val="C00000"/>
                  </a:solidFill>
                  <a:latin typeface="Baskerville Old Face" panose="02020602080505020303" pitchFamily="18" charset="0"/>
                </a:rPr>
                <a:t>2000 </a:t>
              </a:r>
              <a:r>
                <a:rPr lang="hu-HU" altLang="hu-HU" sz="3200" b="1" kern="0" dirty="0">
                  <a:solidFill>
                    <a:srgbClr val="C00000"/>
                  </a:solidFill>
                  <a:latin typeface="Baskerville Old Face" panose="02020602080505020303" pitchFamily="18" charset="0"/>
                </a:rPr>
                <a:t>Ft</a:t>
              </a:r>
            </a:p>
          </p:txBody>
        </p:sp>
        <p:sp>
          <p:nvSpPr>
            <p:cNvPr id="18" name="Névtábla 17"/>
            <p:cNvSpPr/>
            <p:nvPr/>
          </p:nvSpPr>
          <p:spPr bwMode="auto">
            <a:xfrm>
              <a:off x="8158584" y="5887380"/>
              <a:ext cx="2376264" cy="1365684"/>
            </a:xfrm>
            <a:prstGeom prst="plaque">
              <a:avLst/>
            </a:prstGeom>
            <a:noFill/>
            <a:ln w="57150" cap="flat" cmpd="sng" algn="ctr">
              <a:solidFill>
                <a:srgbClr val="855B43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642915"/>
              <a:endParaRPr lang="hu-HU" sz="30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endParaRPr>
            </a:p>
          </p:txBody>
        </p:sp>
      </p:grpSp>
      <p:grpSp>
        <p:nvGrpSpPr>
          <p:cNvPr id="19" name="Csoportba foglalás 18"/>
          <p:cNvGrpSpPr/>
          <p:nvPr/>
        </p:nvGrpSpPr>
        <p:grpSpPr>
          <a:xfrm>
            <a:off x="3122031" y="4947919"/>
            <a:ext cx="2597688" cy="1772072"/>
            <a:chOff x="8158584" y="5851224"/>
            <a:chExt cx="2376264" cy="1401840"/>
          </a:xfrm>
        </p:grpSpPr>
        <p:sp>
          <p:nvSpPr>
            <p:cNvPr id="20" name="Tartalom helye 2"/>
            <p:cNvSpPr txBox="1">
              <a:spLocks/>
            </p:cNvSpPr>
            <p:nvPr/>
          </p:nvSpPr>
          <p:spPr bwMode="auto">
            <a:xfrm>
              <a:off x="8230592" y="5851224"/>
              <a:ext cx="2304256" cy="140184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50800" tIns="50800" rIns="50800" bIns="50800" numCol="1" anchor="t" anchorCtr="0" compatLnSpc="1">
              <a:prstTxWarp prst="textNoShape">
                <a:avLst/>
              </a:prstTxWarp>
            </a:bodyPr>
            <a:lstStyle>
              <a:lvl1pPr marL="3810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Baskerville" pitchFamily="1" charset="0"/>
                </a:defRPr>
              </a:lvl1pPr>
              <a:lvl2pPr marL="10922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2pPr>
              <a:lvl3pPr marL="15367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3pPr>
              <a:lvl4pPr marL="19812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4pPr>
              <a:lvl5pPr marL="24257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5pPr>
              <a:lvl6pPr marL="2882900" indent="-381000" algn="l" rtl="0" fontAlgn="base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6pPr>
              <a:lvl7pPr marL="3340100" indent="-381000" algn="l" rtl="0" fontAlgn="base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7pPr>
              <a:lvl8pPr marL="3797300" indent="-381000" algn="l" rtl="0" fontAlgn="base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8pPr>
              <a:lvl9pPr marL="4254500" indent="-381000" algn="l" rtl="0" fontAlgn="base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9pPr>
            </a:lstStyle>
            <a:p>
              <a:pPr marL="0" indent="0" algn="ctr" eaLnBrk="1" hangingPunct="1">
                <a:spcBef>
                  <a:spcPts val="844"/>
                </a:spcBef>
                <a:buNone/>
              </a:pPr>
              <a:r>
                <a:rPr lang="hu-HU" altLang="hu-HU" sz="2200" b="1" kern="0" dirty="0">
                  <a:solidFill>
                    <a:srgbClr val="C00000"/>
                  </a:solidFill>
                  <a:latin typeface="Baskerville Old Face" panose="02020602080505020303" pitchFamily="18" charset="0"/>
                </a:rPr>
                <a:t>Pulóver: 3.990</a:t>
              </a:r>
              <a:r>
                <a:rPr lang="hu-HU" altLang="hu-HU" sz="2000" kern="0" dirty="0">
                  <a:latin typeface="Baskerville Old Face" panose="02020602080505020303" pitchFamily="18" charset="0"/>
                </a:rPr>
                <a:t>.-</a:t>
              </a:r>
            </a:p>
            <a:p>
              <a:pPr marL="0" indent="0" algn="ctr" eaLnBrk="1" hangingPunct="1">
                <a:spcBef>
                  <a:spcPts val="422"/>
                </a:spcBef>
                <a:buNone/>
              </a:pPr>
              <a:r>
                <a:rPr lang="hu-HU" altLang="hu-HU" sz="1400" kern="0" dirty="0">
                  <a:latin typeface="Baskerville Old Face" panose="02020602080505020303" pitchFamily="18" charset="0"/>
                </a:rPr>
                <a:t>Csomagolás: 900.-</a:t>
              </a:r>
            </a:p>
            <a:p>
              <a:pPr marL="0" indent="0" algn="ctr" eaLnBrk="1" hangingPunct="1">
                <a:spcBef>
                  <a:spcPts val="422"/>
                </a:spcBef>
                <a:buNone/>
              </a:pPr>
              <a:r>
                <a:rPr lang="hu-HU" altLang="hu-HU" sz="1400" kern="0" dirty="0">
                  <a:latin typeface="Baskerville Old Face" panose="02020602080505020303" pitchFamily="18" charset="0"/>
                </a:rPr>
                <a:t>Házhoz szállítás: 1.400</a:t>
              </a:r>
              <a:r>
                <a:rPr lang="hu-HU" altLang="hu-HU" sz="2000" kern="0" dirty="0">
                  <a:solidFill>
                    <a:srgbClr val="C00000"/>
                  </a:solidFill>
                  <a:latin typeface="Baskerville Old Face" panose="02020602080505020303" pitchFamily="18" charset="0"/>
                </a:rPr>
                <a:t>.-</a:t>
              </a:r>
            </a:p>
            <a:p>
              <a:pPr marL="0" indent="0" algn="ctr" eaLnBrk="1" hangingPunct="1">
                <a:spcBef>
                  <a:spcPts val="422"/>
                </a:spcBef>
                <a:buNone/>
              </a:pPr>
              <a:r>
                <a:rPr lang="hu-HU" altLang="hu-HU" sz="1400" kern="0" dirty="0">
                  <a:latin typeface="Baskerville Old Face" panose="02020602080505020303" pitchFamily="18" charset="0"/>
                </a:rPr>
                <a:t>Tranzakciós díj: 15%</a:t>
              </a:r>
            </a:p>
            <a:p>
              <a:pPr marL="0" indent="0" algn="ctr" eaLnBrk="1" hangingPunct="1">
                <a:spcBef>
                  <a:spcPts val="422"/>
                </a:spcBef>
                <a:buNone/>
              </a:pPr>
              <a:r>
                <a:rPr lang="hu-HU" altLang="hu-HU" sz="1400" kern="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Az ár az </a:t>
              </a:r>
              <a:r>
                <a:rPr lang="hu-HU" altLang="hu-HU" sz="1400" kern="0" dirty="0" err="1">
                  <a:solidFill>
                    <a:schemeClr val="bg1"/>
                  </a:solidFill>
                  <a:latin typeface="Baskerville Old Face" panose="02020602080505020303" pitchFamily="18" charset="0"/>
                </a:rPr>
                <a:t>ÁFÁ-t</a:t>
              </a:r>
              <a:r>
                <a:rPr lang="hu-HU" altLang="hu-HU" sz="1400" kern="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 nem tartalmazza</a:t>
              </a:r>
              <a:endParaRPr lang="hu-HU" altLang="hu-HU" sz="1400" kern="0" dirty="0">
                <a:solidFill>
                  <a:schemeClr val="bg1"/>
                </a:solidFill>
                <a:latin typeface="Baskerville Old Face" panose="02020602080505020303" pitchFamily="18" charset="0"/>
              </a:endParaRPr>
            </a:p>
          </p:txBody>
        </p:sp>
        <p:sp>
          <p:nvSpPr>
            <p:cNvPr id="21" name="Névtábla 20"/>
            <p:cNvSpPr/>
            <p:nvPr/>
          </p:nvSpPr>
          <p:spPr bwMode="auto">
            <a:xfrm>
              <a:off x="8158584" y="5887380"/>
              <a:ext cx="2376264" cy="1365684"/>
            </a:xfrm>
            <a:prstGeom prst="plaque">
              <a:avLst/>
            </a:prstGeom>
            <a:noFill/>
            <a:ln w="57150" cap="flat" cmpd="sng" algn="ctr">
              <a:solidFill>
                <a:srgbClr val="855B43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642915"/>
              <a:endParaRPr lang="hu-HU" sz="30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endParaRPr>
            </a:p>
          </p:txBody>
        </p:sp>
      </p:grpSp>
      <p:grpSp>
        <p:nvGrpSpPr>
          <p:cNvPr id="23" name="Csoportba foglalás 22"/>
          <p:cNvGrpSpPr/>
          <p:nvPr/>
        </p:nvGrpSpPr>
        <p:grpSpPr>
          <a:xfrm>
            <a:off x="642835" y="3934174"/>
            <a:ext cx="2597688" cy="1398407"/>
            <a:chOff x="8158584" y="5851224"/>
            <a:chExt cx="2376264" cy="1401840"/>
          </a:xfrm>
        </p:grpSpPr>
        <p:sp>
          <p:nvSpPr>
            <p:cNvPr id="24" name="Tartalom helye 2"/>
            <p:cNvSpPr txBox="1">
              <a:spLocks/>
            </p:cNvSpPr>
            <p:nvPr/>
          </p:nvSpPr>
          <p:spPr bwMode="auto">
            <a:xfrm>
              <a:off x="8230592" y="5851224"/>
              <a:ext cx="2304256" cy="140184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50800" tIns="50800" rIns="50800" bIns="50800" numCol="1" anchor="t" anchorCtr="0" compatLnSpc="1">
              <a:prstTxWarp prst="textNoShape">
                <a:avLst/>
              </a:prstTxWarp>
            </a:bodyPr>
            <a:lstStyle>
              <a:lvl1pPr marL="3810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Baskerville" pitchFamily="1" charset="0"/>
                </a:defRPr>
              </a:lvl1pPr>
              <a:lvl2pPr marL="10922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2pPr>
              <a:lvl3pPr marL="15367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3pPr>
              <a:lvl4pPr marL="19812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4pPr>
              <a:lvl5pPr marL="24257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5pPr>
              <a:lvl6pPr marL="2882900" indent="-381000" algn="l" rtl="0" fontAlgn="base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6pPr>
              <a:lvl7pPr marL="3340100" indent="-381000" algn="l" rtl="0" fontAlgn="base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7pPr>
              <a:lvl8pPr marL="3797300" indent="-381000" algn="l" rtl="0" fontAlgn="base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8pPr>
              <a:lvl9pPr marL="4254500" indent="-381000" algn="l" rtl="0" fontAlgn="base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9pPr>
            </a:lstStyle>
            <a:p>
              <a:pPr marL="0" indent="0" algn="ctr" eaLnBrk="1" hangingPunct="1">
                <a:spcBef>
                  <a:spcPts val="844"/>
                </a:spcBef>
                <a:buNone/>
              </a:pPr>
              <a:r>
                <a:rPr lang="hu-HU" altLang="hu-HU" sz="2200" b="1" kern="0" dirty="0">
                  <a:solidFill>
                    <a:srgbClr val="C00000"/>
                  </a:solidFill>
                  <a:latin typeface="Baskerville Old Face" panose="02020602080505020303" pitchFamily="18" charset="0"/>
                </a:rPr>
                <a:t>0 Ft-tól elvihető</a:t>
              </a:r>
            </a:p>
            <a:p>
              <a:pPr marL="0" indent="0" algn="ctr" eaLnBrk="1" hangingPunct="1">
                <a:spcBef>
                  <a:spcPts val="844"/>
                </a:spcBef>
                <a:buNone/>
              </a:pPr>
              <a:r>
                <a:rPr lang="hu-HU" altLang="hu-HU" sz="2200" b="1" kern="0" dirty="0">
                  <a:solidFill>
                    <a:srgbClr val="C00000"/>
                  </a:solidFill>
                  <a:latin typeface="Baskerville Old Face" panose="02020602080505020303" pitchFamily="18" charset="0"/>
                </a:rPr>
                <a:t>Kamatmentes hitel</a:t>
              </a:r>
              <a:endParaRPr lang="hu-HU" altLang="hu-HU" sz="2000" kern="0" dirty="0">
                <a:latin typeface="Baskerville Old Face" panose="02020602080505020303" pitchFamily="18" charset="0"/>
              </a:endParaRPr>
            </a:p>
            <a:p>
              <a:pPr marL="0" indent="0" algn="ctr" eaLnBrk="1" hangingPunct="1">
                <a:spcBef>
                  <a:spcPts val="422"/>
                </a:spcBef>
                <a:buNone/>
              </a:pPr>
              <a:r>
                <a:rPr lang="hu-HU" altLang="hu-HU" sz="1400" kern="0" dirty="0">
                  <a:latin typeface="Baskerville Old Face" panose="02020602080505020303" pitchFamily="18" charset="0"/>
                </a:rPr>
                <a:t>1 éves futamidő havidíj:  </a:t>
              </a:r>
            </a:p>
            <a:p>
              <a:pPr marL="0" indent="0" algn="ctr" eaLnBrk="1" hangingPunct="1">
                <a:spcBef>
                  <a:spcPts val="422"/>
                </a:spcBef>
                <a:buNone/>
              </a:pPr>
              <a:r>
                <a:rPr lang="hu-HU" altLang="hu-HU" sz="1700" b="1" kern="0" dirty="0">
                  <a:solidFill>
                    <a:srgbClr val="C00000"/>
                  </a:solidFill>
                  <a:latin typeface="Baskerville Old Face" panose="02020602080505020303" pitchFamily="18" charset="0"/>
                </a:rPr>
                <a:t>csak 665.- Ft</a:t>
              </a:r>
              <a:endParaRPr lang="hu-HU" altLang="hu-HU" sz="1700" b="1" kern="0" dirty="0">
                <a:solidFill>
                  <a:srgbClr val="C00000"/>
                </a:solidFill>
                <a:latin typeface="Baskerville Old Face" panose="02020602080505020303" pitchFamily="18" charset="0"/>
              </a:endParaRPr>
            </a:p>
          </p:txBody>
        </p:sp>
        <p:sp>
          <p:nvSpPr>
            <p:cNvPr id="25" name="Névtábla 24"/>
            <p:cNvSpPr/>
            <p:nvPr/>
          </p:nvSpPr>
          <p:spPr bwMode="auto">
            <a:xfrm>
              <a:off x="8158584" y="5887380"/>
              <a:ext cx="2376264" cy="1365684"/>
            </a:xfrm>
            <a:prstGeom prst="plaque">
              <a:avLst/>
            </a:prstGeom>
            <a:noFill/>
            <a:ln w="57150" cap="flat" cmpd="sng" algn="ctr">
              <a:solidFill>
                <a:srgbClr val="855B43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642915"/>
              <a:endParaRPr lang="hu-HU" sz="30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endParaRPr>
            </a:p>
          </p:txBody>
        </p:sp>
      </p:grpSp>
      <p:grpSp>
        <p:nvGrpSpPr>
          <p:cNvPr id="26" name="Csoportba foglalás 25"/>
          <p:cNvGrpSpPr/>
          <p:nvPr/>
        </p:nvGrpSpPr>
        <p:grpSpPr>
          <a:xfrm>
            <a:off x="5888396" y="3241643"/>
            <a:ext cx="3088468" cy="1021185"/>
            <a:chOff x="8158584" y="5887380"/>
            <a:chExt cx="2376264" cy="1452352"/>
          </a:xfrm>
        </p:grpSpPr>
        <p:sp>
          <p:nvSpPr>
            <p:cNvPr id="27" name="Tartalom helye 2"/>
            <p:cNvSpPr txBox="1">
              <a:spLocks/>
            </p:cNvSpPr>
            <p:nvPr/>
          </p:nvSpPr>
          <p:spPr bwMode="auto">
            <a:xfrm>
              <a:off x="8158584" y="5937892"/>
              <a:ext cx="2304256" cy="140184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50800" tIns="50800" rIns="50800" bIns="50800" numCol="1" anchor="t" anchorCtr="0" compatLnSpc="1">
              <a:prstTxWarp prst="textNoShape">
                <a:avLst/>
              </a:prstTxWarp>
            </a:bodyPr>
            <a:lstStyle>
              <a:lvl1pPr marL="3810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Baskerville" pitchFamily="1" charset="0"/>
                </a:defRPr>
              </a:lvl1pPr>
              <a:lvl2pPr marL="10922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2pPr>
              <a:lvl3pPr marL="15367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3pPr>
              <a:lvl4pPr marL="19812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4pPr>
              <a:lvl5pPr marL="24257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5pPr>
              <a:lvl6pPr marL="2882900" indent="-381000" algn="l" rtl="0" fontAlgn="base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6pPr>
              <a:lvl7pPr marL="3340100" indent="-381000" algn="l" rtl="0" fontAlgn="base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7pPr>
              <a:lvl8pPr marL="3797300" indent="-381000" algn="l" rtl="0" fontAlgn="base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8pPr>
              <a:lvl9pPr marL="4254500" indent="-381000" algn="l" rtl="0" fontAlgn="base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9pPr>
            </a:lstStyle>
            <a:p>
              <a:pPr marL="0" indent="0" algn="ctr" eaLnBrk="1" hangingPunct="1">
                <a:spcBef>
                  <a:spcPts val="844"/>
                </a:spcBef>
                <a:buNone/>
              </a:pPr>
              <a:r>
                <a:rPr lang="hu-HU" altLang="hu-HU" sz="2000" kern="0" dirty="0">
                  <a:latin typeface="Baskerville Old Face" panose="02020602080505020303" pitchFamily="18" charset="0"/>
                </a:rPr>
                <a:t>Regisztrációs díj: 1990</a:t>
              </a:r>
              <a:r>
                <a:rPr lang="hu-HU" altLang="hu-HU" sz="2000" kern="0" dirty="0">
                  <a:latin typeface="Baskerville Old Face" panose="02020602080505020303" pitchFamily="18" charset="0"/>
                </a:rPr>
                <a:t>.-</a:t>
              </a:r>
            </a:p>
            <a:p>
              <a:pPr marL="0" indent="0" algn="ctr" eaLnBrk="1" hangingPunct="1">
                <a:spcBef>
                  <a:spcPts val="844"/>
                </a:spcBef>
                <a:buNone/>
              </a:pPr>
              <a:r>
                <a:rPr lang="hu-HU" altLang="hu-HU" sz="2000" kern="0" dirty="0">
                  <a:latin typeface="Baskerville Old Face" panose="02020602080505020303" pitchFamily="18" charset="0"/>
                </a:rPr>
                <a:t>2 év hűségidővel: </a:t>
              </a:r>
              <a:r>
                <a:rPr lang="hu-HU" altLang="hu-HU" sz="2000" b="1" kern="0" dirty="0">
                  <a:solidFill>
                    <a:srgbClr val="C00000"/>
                  </a:solidFill>
                  <a:latin typeface="Baskerville Old Face" panose="02020602080505020303" pitchFamily="18" charset="0"/>
                </a:rPr>
                <a:t>250Ft/hó</a:t>
              </a:r>
              <a:endParaRPr lang="hu-HU" altLang="hu-HU" sz="2000" b="1" kern="0" dirty="0">
                <a:solidFill>
                  <a:srgbClr val="C00000"/>
                </a:solidFill>
                <a:latin typeface="Baskerville Old Face" panose="02020602080505020303" pitchFamily="18" charset="0"/>
              </a:endParaRPr>
            </a:p>
          </p:txBody>
        </p:sp>
        <p:sp>
          <p:nvSpPr>
            <p:cNvPr id="28" name="Névtábla 27"/>
            <p:cNvSpPr/>
            <p:nvPr/>
          </p:nvSpPr>
          <p:spPr bwMode="auto">
            <a:xfrm>
              <a:off x="8158584" y="5887380"/>
              <a:ext cx="2376264" cy="1365684"/>
            </a:xfrm>
            <a:prstGeom prst="plaque">
              <a:avLst/>
            </a:prstGeom>
            <a:noFill/>
            <a:ln w="57150" cap="flat" cmpd="sng" algn="ctr">
              <a:solidFill>
                <a:srgbClr val="855B43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642915"/>
              <a:endParaRPr lang="hu-HU" sz="30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endParaRPr>
            </a:p>
          </p:txBody>
        </p:sp>
      </p:grpSp>
      <p:grpSp>
        <p:nvGrpSpPr>
          <p:cNvPr id="29" name="Csoportba foglalás 28"/>
          <p:cNvGrpSpPr/>
          <p:nvPr/>
        </p:nvGrpSpPr>
        <p:grpSpPr>
          <a:xfrm>
            <a:off x="1846865" y="2889684"/>
            <a:ext cx="1670811" cy="1021185"/>
            <a:chOff x="8158584" y="5887380"/>
            <a:chExt cx="2376264" cy="1452352"/>
          </a:xfrm>
        </p:grpSpPr>
        <p:sp>
          <p:nvSpPr>
            <p:cNvPr id="30" name="Tartalom helye 2"/>
            <p:cNvSpPr txBox="1">
              <a:spLocks/>
            </p:cNvSpPr>
            <p:nvPr/>
          </p:nvSpPr>
          <p:spPr bwMode="auto">
            <a:xfrm>
              <a:off x="8158584" y="5937892"/>
              <a:ext cx="2304256" cy="140184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50800" tIns="50800" rIns="50800" bIns="50800" numCol="1" anchor="t" anchorCtr="0" compatLnSpc="1">
              <a:prstTxWarp prst="textNoShape">
                <a:avLst/>
              </a:prstTxWarp>
            </a:bodyPr>
            <a:lstStyle>
              <a:lvl1pPr marL="3810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Baskerville" pitchFamily="1" charset="0"/>
                </a:defRPr>
              </a:lvl1pPr>
              <a:lvl2pPr marL="10922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2pPr>
              <a:lvl3pPr marL="15367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3pPr>
              <a:lvl4pPr marL="19812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4pPr>
              <a:lvl5pPr marL="2425700" indent="-381000" algn="l" rtl="0" eaLnBrk="0" fontAlgn="base" hangingPunct="0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5pPr>
              <a:lvl6pPr marL="2882900" indent="-381000" algn="l" rtl="0" fontAlgn="base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6pPr>
              <a:lvl7pPr marL="3340100" indent="-381000" algn="l" rtl="0" fontAlgn="base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7pPr>
              <a:lvl8pPr marL="3797300" indent="-381000" algn="l" rtl="0" fontAlgn="base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8pPr>
              <a:lvl9pPr marL="4254500" indent="-381000" algn="l" rtl="0" fontAlgn="base">
                <a:spcBef>
                  <a:spcPts val="3000"/>
                </a:spcBef>
                <a:spcAft>
                  <a:spcPct val="0"/>
                </a:spcAft>
                <a:buClr>
                  <a:srgbClr val="908971"/>
                </a:buClr>
                <a:buSzPct val="100000"/>
                <a:buFont typeface="Baskerville" pitchFamily="1" charset="0"/>
                <a:buChar char="•"/>
                <a:defRPr sz="4000">
                  <a:solidFill>
                    <a:schemeClr val="tx1"/>
                  </a:solidFill>
                  <a:latin typeface="+mn-lt"/>
                  <a:ea typeface="+mn-ea"/>
                  <a:sym typeface="Baskerville" pitchFamily="1" charset="0"/>
                </a:defRPr>
              </a:lvl9pPr>
            </a:lstStyle>
            <a:p>
              <a:pPr marL="0" indent="0" algn="ctr" eaLnBrk="1" hangingPunct="1">
                <a:spcBef>
                  <a:spcPts val="844"/>
                </a:spcBef>
                <a:buNone/>
              </a:pPr>
              <a:r>
                <a:rPr lang="hu-HU" altLang="hu-HU" sz="2000" strike="sngStrike" kern="0" dirty="0">
                  <a:latin typeface="Baskerville Old Face" panose="02020602080505020303" pitchFamily="18" charset="0"/>
                </a:rPr>
                <a:t>9.200.- Ft</a:t>
              </a:r>
            </a:p>
            <a:p>
              <a:pPr marL="0" indent="0" algn="ctr" eaLnBrk="1" hangingPunct="1">
                <a:spcBef>
                  <a:spcPts val="844"/>
                </a:spcBef>
                <a:buNone/>
              </a:pPr>
              <a:r>
                <a:rPr lang="hu-HU" altLang="hu-HU" sz="3600" b="1" kern="0" dirty="0" smtClean="0">
                  <a:solidFill>
                    <a:srgbClr val="C00000"/>
                  </a:solidFill>
                  <a:latin typeface="Baskerville Old Face" panose="02020602080505020303" pitchFamily="18" charset="0"/>
                </a:rPr>
                <a:t>-15%</a:t>
              </a:r>
            </a:p>
          </p:txBody>
        </p:sp>
        <p:sp>
          <p:nvSpPr>
            <p:cNvPr id="31" name="Névtábla 30"/>
            <p:cNvSpPr/>
            <p:nvPr/>
          </p:nvSpPr>
          <p:spPr bwMode="auto">
            <a:xfrm>
              <a:off x="8158584" y="5887380"/>
              <a:ext cx="2376264" cy="1365684"/>
            </a:xfrm>
            <a:prstGeom prst="plaque">
              <a:avLst/>
            </a:prstGeom>
            <a:noFill/>
            <a:ln w="57150" cap="flat" cmpd="sng" algn="ctr">
              <a:solidFill>
                <a:srgbClr val="855B43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642915"/>
              <a:endParaRPr lang="hu-HU" sz="30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endParaRPr>
            </a:p>
          </p:txBody>
        </p:sp>
      </p:grpSp>
      <p:sp>
        <p:nvSpPr>
          <p:cNvPr id="32" name="Cím 1"/>
          <p:cNvSpPr txBox="1">
            <a:spLocks/>
          </p:cNvSpPr>
          <p:nvPr/>
        </p:nvSpPr>
        <p:spPr bwMode="auto">
          <a:xfrm>
            <a:off x="8785783" y="4492243"/>
            <a:ext cx="358217" cy="2365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vert" wrap="square" lIns="35717" tIns="35717" rIns="35717" bIns="35717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+mj-lt"/>
                <a:ea typeface="+mj-ea"/>
                <a:cs typeface="+mj-cs"/>
                <a:sym typeface="Copperplate" pitchFamily="1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Copperplate Gothic Bold" pitchFamily="34" charset="0"/>
                <a:ea typeface="ヒラギノ明朝 ProN W3" pitchFamily="1" charset="-128"/>
                <a:sym typeface="Copperplate" pitchFamily="1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Copperplate Gothic Bold" pitchFamily="34" charset="0"/>
                <a:ea typeface="ヒラギノ明朝 ProN W3" pitchFamily="1" charset="-128"/>
                <a:sym typeface="Copperplate" pitchFamily="1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Copperplate Gothic Bold" pitchFamily="34" charset="0"/>
                <a:ea typeface="ヒラギノ明朝 ProN W3" pitchFamily="1" charset="-128"/>
                <a:sym typeface="Copperplate" pitchFamily="1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Copperplate Gothic Bold" pitchFamily="34" charset="0"/>
                <a:ea typeface="ヒラギノ明朝 ProN W3" pitchFamily="1" charset="-128"/>
                <a:sym typeface="Copperplate" pitchFamily="1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Copperplate" pitchFamily="1" charset="0"/>
                <a:ea typeface="ヒラギノ明朝 ProN W3" pitchFamily="1" charset="-128"/>
                <a:sym typeface="Copperplate" pitchFamily="1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Copperplate" pitchFamily="1" charset="0"/>
                <a:ea typeface="ヒラギノ明朝 ProN W3" pitchFamily="1" charset="-128"/>
                <a:sym typeface="Copperplate" pitchFamily="1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Copperplate" pitchFamily="1" charset="0"/>
                <a:ea typeface="ヒラギノ明朝 ProN W3" pitchFamily="1" charset="-128"/>
                <a:sym typeface="Copperplate" pitchFamily="1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Copperplate" pitchFamily="1" charset="0"/>
                <a:ea typeface="ヒラギノ明朝 ProN W3" pitchFamily="1" charset="-128"/>
                <a:sym typeface="Copperplate" pitchFamily="1" charset="0"/>
              </a:defRPr>
            </a:lvl9pPr>
          </a:lstStyle>
          <a:p>
            <a:pPr eaLnBrk="1" hangingPunct="1"/>
            <a:r>
              <a:rPr lang="hu-HU" altLang="hu-HU" sz="1400" kern="0" dirty="0"/>
              <a:t>3. Árészlelés</a:t>
            </a:r>
          </a:p>
        </p:txBody>
      </p:sp>
    </p:spTree>
    <p:extLst>
      <p:ext uri="{BB962C8B-B14F-4D97-AF65-F5344CB8AC3E}">
        <p14:creationId xmlns:p14="http://schemas.microsoft.com/office/powerpoint/2010/main" val="130235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>
                <a:solidFill>
                  <a:srgbClr val="002060"/>
                </a:solidFill>
                <a:latin typeface="Gloucester MT Extra Condensed" panose="02030808020601010101" pitchFamily="18" charset="0"/>
              </a:rPr>
              <a:t>Tendenciák, Trendek</a:t>
            </a:r>
            <a:endParaRPr lang="hu-HU" dirty="0">
              <a:solidFill>
                <a:srgbClr val="002060"/>
              </a:solidFill>
              <a:latin typeface="Gloucester MT Extra Condensed" panose="02030808020601010101" pitchFamily="18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714375" y="1436529"/>
            <a:ext cx="7715250" cy="4238592"/>
          </a:xfrm>
        </p:spPr>
        <p:txBody>
          <a:bodyPr>
            <a:normAutofit fontScale="92500" lnSpcReduction="10000"/>
          </a:bodyPr>
          <a:lstStyle/>
          <a:p>
            <a:r>
              <a:rPr lang="hu-HU" altLang="hu-HU" dirty="0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Tudatos</a:t>
            </a:r>
            <a:r>
              <a:rPr lang="hu-HU" altLang="hu-HU" dirty="0" smtClean="0">
                <a:latin typeface="Baskerville Old Face" panose="02020602080505020303" pitchFamily="18" charset="0"/>
              </a:rPr>
              <a:t> </a:t>
            </a:r>
            <a:r>
              <a:rPr lang="hu-HU" altLang="hu-HU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vásárlók</a:t>
            </a:r>
          </a:p>
          <a:p>
            <a:r>
              <a:rPr lang="hu-HU" altLang="hu-HU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Okos vásárlók</a:t>
            </a:r>
            <a:endParaRPr lang="hu-HU" altLang="hu-HU" dirty="0" smtClean="0">
              <a:solidFill>
                <a:srgbClr val="0070C0"/>
              </a:solidFill>
              <a:latin typeface="Baskerville Old Face" panose="02020602080505020303" pitchFamily="18" charset="0"/>
            </a:endParaRPr>
          </a:p>
          <a:p>
            <a:r>
              <a:rPr lang="hu-HU" dirty="0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Információs</a:t>
            </a:r>
            <a:r>
              <a:rPr lang="hu-HU" dirty="0" smtClean="0">
                <a:latin typeface="Baskerville Old Face" panose="02020602080505020303" pitchFamily="18" charset="0"/>
              </a:rPr>
              <a:t> </a:t>
            </a:r>
            <a:r>
              <a:rPr lang="hu-HU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robbanás</a:t>
            </a:r>
          </a:p>
          <a:p>
            <a:r>
              <a:rPr lang="hu-HU" dirty="0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Kereskedők</a:t>
            </a:r>
            <a:r>
              <a:rPr lang="hu-HU" dirty="0" smtClean="0">
                <a:latin typeface="Baskerville Old Face" panose="02020602080505020303" pitchFamily="18" charset="0"/>
              </a:rPr>
              <a:t> </a:t>
            </a:r>
            <a:r>
              <a:rPr lang="hu-HU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ármeghatározó szerepe</a:t>
            </a:r>
          </a:p>
          <a:p>
            <a:pPr lvl="1"/>
            <a:r>
              <a:rPr lang="hu-HU" dirty="0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Keresleti</a:t>
            </a:r>
            <a:r>
              <a:rPr lang="hu-HU" dirty="0" smtClean="0">
                <a:latin typeface="Baskerville Old Face" panose="02020602080505020303" pitchFamily="18" charset="0"/>
              </a:rPr>
              <a:t> </a:t>
            </a:r>
            <a:r>
              <a:rPr lang="hu-HU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és</a:t>
            </a:r>
            <a:r>
              <a:rPr lang="hu-HU" dirty="0" smtClean="0">
                <a:latin typeface="Baskerville Old Face" panose="02020602080505020303" pitchFamily="18" charset="0"/>
              </a:rPr>
              <a:t> </a:t>
            </a:r>
            <a:r>
              <a:rPr lang="hu-HU" dirty="0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kínálati</a:t>
            </a:r>
            <a:r>
              <a:rPr lang="hu-HU" dirty="0" smtClean="0">
                <a:latin typeface="Baskerville Old Face" panose="02020602080505020303" pitchFamily="18" charset="0"/>
              </a:rPr>
              <a:t> </a:t>
            </a:r>
            <a:r>
              <a:rPr lang="hu-HU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oldalon egyaránt</a:t>
            </a:r>
          </a:p>
          <a:p>
            <a:r>
              <a:rPr lang="hu-HU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Testreszabottság</a:t>
            </a:r>
            <a:r>
              <a:rPr lang="hu-HU" dirty="0" smtClean="0">
                <a:latin typeface="Baskerville Old Face" panose="02020602080505020303" pitchFamily="18" charset="0"/>
              </a:rPr>
              <a:t>, </a:t>
            </a:r>
            <a:r>
              <a:rPr lang="hu-HU" dirty="0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egyediség</a:t>
            </a:r>
            <a:r>
              <a:rPr lang="hu-HU" dirty="0" smtClean="0">
                <a:latin typeface="Baskerville Old Face" panose="02020602080505020303" pitchFamily="18" charset="0"/>
              </a:rPr>
              <a:t> </a:t>
            </a:r>
            <a:r>
              <a:rPr lang="hu-HU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terjed</a:t>
            </a:r>
          </a:p>
          <a:p>
            <a:r>
              <a:rPr lang="hu-HU" dirty="0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Szolgáltatások</a:t>
            </a:r>
            <a:r>
              <a:rPr lang="hu-HU" dirty="0" smtClean="0">
                <a:latin typeface="Baskerville Old Face" panose="02020602080505020303" pitchFamily="18" charset="0"/>
              </a:rPr>
              <a:t> </a:t>
            </a:r>
            <a:r>
              <a:rPr lang="hu-HU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térnyerése</a:t>
            </a:r>
          </a:p>
          <a:p>
            <a:r>
              <a:rPr lang="hu-HU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Globális árverseny</a:t>
            </a:r>
            <a:endParaRPr lang="hu-HU" dirty="0">
              <a:solidFill>
                <a:srgbClr val="0070C0"/>
              </a:solidFill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8167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artalom helye 2"/>
          <p:cNvSpPr>
            <a:spLocks noGrp="1"/>
          </p:cNvSpPr>
          <p:nvPr>
            <p:ph idx="1"/>
          </p:nvPr>
        </p:nvSpPr>
        <p:spPr>
          <a:xfrm>
            <a:off x="420812" y="1606228"/>
            <a:ext cx="7715250" cy="4018359"/>
          </a:xfrm>
        </p:spPr>
        <p:txBody>
          <a:bodyPr anchor="t"/>
          <a:lstStyle/>
          <a:p>
            <a:pPr eaLnBrk="1" hangingPunct="1"/>
            <a:r>
              <a:rPr lang="hu-HU" altLang="hu-HU" smtClean="0"/>
              <a:t>Globális verseny </a:t>
            </a:r>
            <a:r>
              <a:rPr lang="hu-HU" altLang="hu-HU" smtClean="0">
                <a:sym typeface="Wingdings" pitchFamily="2" charset="2"/>
              </a:rPr>
              <a:t> Nincs lokális árpolitika</a:t>
            </a:r>
            <a:endParaRPr lang="hu-HU" altLang="hu-HU" smtClean="0"/>
          </a:p>
        </p:txBody>
      </p:sp>
      <p:pic>
        <p:nvPicPr>
          <p:cNvPr id="14950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6871"/>
            <a:ext cx="1396603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312F27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Balra nyíl 4"/>
          <p:cNvSpPr>
            <a:spLocks noChangeArrowheads="1"/>
          </p:cNvSpPr>
          <p:nvPr/>
        </p:nvSpPr>
        <p:spPr bwMode="auto">
          <a:xfrm>
            <a:off x="5331024" y="847205"/>
            <a:ext cx="2279303" cy="505643"/>
          </a:xfrm>
          <a:prstGeom prst="leftArrow">
            <a:avLst>
              <a:gd name="adj1" fmla="val 50000"/>
              <a:gd name="adj2" fmla="val 50086"/>
            </a:avLst>
          </a:prstGeom>
          <a:blipFill dpi="0" rotWithShape="0">
            <a:blip r:embed="rId3"/>
            <a:srcRect/>
            <a:tile tx="0" ty="0" sx="100000" sy="100000" flip="none" algn="tl"/>
          </a:blipFill>
          <a:ln w="25400" algn="ctr">
            <a:solidFill>
              <a:srgbClr val="312F27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4291" tIns="32146" rIns="64291" bIns="32146"/>
          <a:lstStyle>
            <a:lvl1pPr eaLnBrk="0" hangingPunct="0">
              <a:defRPr sz="42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defRPr>
            </a:lvl1pPr>
            <a:lvl2pPr marL="742950" indent="-285750" eaLnBrk="0" hangingPunct="0">
              <a:defRPr sz="42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defRPr>
            </a:lvl2pPr>
            <a:lvl3pPr marL="1143000" indent="-228600" eaLnBrk="0" hangingPunct="0">
              <a:defRPr sz="42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defRPr>
            </a:lvl3pPr>
            <a:lvl4pPr marL="1600200" indent="-228600" eaLnBrk="0" hangingPunct="0">
              <a:defRPr sz="42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defRPr>
            </a:lvl4pPr>
            <a:lvl5pPr marL="2057400" indent="-228600" eaLnBrk="0" hangingPunct="0">
              <a:defRPr sz="42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defRPr>
            </a:lvl9pPr>
          </a:lstStyle>
          <a:p>
            <a:pPr eaLnBrk="1" hangingPunct="1"/>
            <a:endParaRPr lang="hu-HU" altLang="hu-HU"/>
          </a:p>
        </p:txBody>
      </p:sp>
      <p:sp>
        <p:nvSpPr>
          <p:cNvPr id="8" name="Balra nyíl 7"/>
          <p:cNvSpPr>
            <a:spLocks noChangeArrowheads="1"/>
          </p:cNvSpPr>
          <p:nvPr/>
        </p:nvSpPr>
        <p:spPr bwMode="auto">
          <a:xfrm>
            <a:off x="5093271" y="3433465"/>
            <a:ext cx="2278186" cy="506760"/>
          </a:xfrm>
          <a:prstGeom prst="leftArrow">
            <a:avLst>
              <a:gd name="adj1" fmla="val 50000"/>
              <a:gd name="adj2" fmla="val 49951"/>
            </a:avLst>
          </a:prstGeom>
          <a:blipFill dpi="0" rotWithShape="0">
            <a:blip r:embed="rId3"/>
            <a:srcRect/>
            <a:tile tx="0" ty="0" sx="100000" sy="100000" flip="none" algn="tl"/>
          </a:blipFill>
          <a:ln w="25400" algn="ctr">
            <a:solidFill>
              <a:srgbClr val="312F27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4291" tIns="32146" rIns="64291" bIns="32146"/>
          <a:lstStyle>
            <a:lvl1pPr eaLnBrk="0" hangingPunct="0">
              <a:defRPr sz="42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defRPr>
            </a:lvl1pPr>
            <a:lvl2pPr marL="742950" indent="-285750" eaLnBrk="0" hangingPunct="0">
              <a:defRPr sz="42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defRPr>
            </a:lvl2pPr>
            <a:lvl3pPr marL="1143000" indent="-228600" eaLnBrk="0" hangingPunct="0">
              <a:defRPr sz="42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defRPr>
            </a:lvl3pPr>
            <a:lvl4pPr marL="1600200" indent="-228600" eaLnBrk="0" hangingPunct="0">
              <a:defRPr sz="42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defRPr>
            </a:lvl4pPr>
            <a:lvl5pPr marL="2057400" indent="-228600" eaLnBrk="0" hangingPunct="0">
              <a:defRPr sz="42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5B5648"/>
                </a:solidFill>
                <a:latin typeface="Baskerville" pitchFamily="1" charset="0"/>
                <a:ea typeface="ヒラギノ明朝 ProN W3" pitchFamily="1" charset="-128"/>
                <a:sym typeface="Baskerville" pitchFamily="1" charset="0"/>
              </a:defRPr>
            </a:lvl9pPr>
          </a:lstStyle>
          <a:p>
            <a:pPr eaLnBrk="1" hangingPunct="1"/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1040560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9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5536" y="2564904"/>
            <a:ext cx="8229600" cy="1143000"/>
          </a:xfrm>
        </p:spPr>
        <p:txBody>
          <a:bodyPr/>
          <a:lstStyle/>
          <a:p>
            <a:r>
              <a:rPr lang="hu-HU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Köszönöm a megtisztelő figyelmet!</a:t>
            </a:r>
            <a:endParaRPr lang="hu-HU" dirty="0">
              <a:solidFill>
                <a:srgbClr val="0070C0"/>
              </a:solidFill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813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apértelmezett terv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é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713</TotalTime>
  <Words>366</Words>
  <Application>Microsoft Office PowerPoint</Application>
  <PresentationFormat>Diavetítés a képernyőre (4:3 oldalarány)</PresentationFormat>
  <Paragraphs>90</Paragraphs>
  <Slides>18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1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18</vt:i4>
      </vt:variant>
    </vt:vector>
  </HeadingPairs>
  <TitlesOfParts>
    <vt:vector size="20" baseType="lpstr">
      <vt:lpstr>Arial</vt:lpstr>
      <vt:lpstr>Alapértelmezett terv</vt:lpstr>
      <vt:lpstr>Az árképzés pszichológiája</vt:lpstr>
      <vt:lpstr>A tévhit</vt:lpstr>
      <vt:lpstr>Mi az, hogy olcsó?!</vt:lpstr>
      <vt:lpstr>Mi az, hogy olcsó?!</vt:lpstr>
      <vt:lpstr>Olcsó tej?!</vt:lpstr>
      <vt:lpstr>Olcsó tej?!</vt:lpstr>
      <vt:lpstr>Olcsó tej?!</vt:lpstr>
      <vt:lpstr>Olcsó tej?!</vt:lpstr>
      <vt:lpstr>A valóság</vt:lpstr>
      <vt:lpstr>Referencia árak</vt:lpstr>
      <vt:lpstr>Az észlelt ár</vt:lpstr>
      <vt:lpstr>Árpszichológia</vt:lpstr>
      <vt:lpstr>PowerPoint bemutató</vt:lpstr>
      <vt:lpstr>PowerPoint bemutató</vt:lpstr>
      <vt:lpstr>Multidimenzionális Ár</vt:lpstr>
      <vt:lpstr>Tendenciák, Trendek</vt:lpstr>
      <vt:lpstr>PowerPoint bemutató</vt:lpstr>
      <vt:lpstr>Köszönöm a megtisztelő figyelmet!</vt:lpstr>
    </vt:vector>
  </TitlesOfParts>
  <Company>SZTE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University of Szeged</dc:title>
  <dc:creator>GTK</dc:creator>
  <cp:lastModifiedBy>Pronay Szabolcs</cp:lastModifiedBy>
  <cp:revision>28</cp:revision>
  <dcterms:created xsi:type="dcterms:W3CDTF">2004-11-03T13:38:10Z</dcterms:created>
  <dcterms:modified xsi:type="dcterms:W3CDTF">2014-09-10T18:36:09Z</dcterms:modified>
</cp:coreProperties>
</file>