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charts/chart3.xml" ContentType="application/vnd.openxmlformats-officedocument.drawingml.chart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charts/chart5.xml" ContentType="application/vnd.openxmlformats-officedocument.drawingml.chart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theme/themeOverride1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charts/chart8.xml" ContentType="application/vnd.openxmlformats-officedocument.drawingml.chart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charts/chart13.xml" ContentType="application/vnd.openxmlformats-officedocument.drawingml.chart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charts/chart14.xml" ContentType="application/vnd.openxmlformats-officedocument.drawingml.chart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charts/chart15.xml" ContentType="application/vnd.openxmlformats-officedocument.drawingml.chart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charts/chart16.xml" ContentType="application/vnd.openxmlformats-officedocument.drawingml.chart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charts/chart17.xml" ContentType="application/vnd.openxmlformats-officedocument.drawingml.chart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charts/chart18.xml" ContentType="application/vnd.openxmlformats-officedocument.drawingml.chart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charts/chart19.xml" ContentType="application/vnd.openxmlformats-officedocument.drawingml.chart+xml"/>
  <Override PartName="/ppt/tags/tag135.xml" ContentType="application/vnd.openxmlformats-officedocument.presentationml.tags+xml"/>
  <Override PartName="/ppt/charts/chart20.xml" ContentType="application/vnd.openxmlformats-officedocument.drawingml.chart+xml"/>
  <Override PartName="/ppt/tags/tag136.xml" ContentType="application/vnd.openxmlformats-officedocument.presentationml.tags+xml"/>
  <Override PartName="/ppt/charts/chart21.xml" ContentType="application/vnd.openxmlformats-officedocument.drawingml.chart+xml"/>
  <Override PartName="/ppt/tags/tag137.xml" ContentType="application/vnd.openxmlformats-officedocument.presentationml.tags+xml"/>
  <Override PartName="/ppt/charts/chart22.xml" ContentType="application/vnd.openxmlformats-officedocument.drawingml.chart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4" r:id="rId3"/>
  </p:sldMasterIdLst>
  <p:notesMasterIdLst>
    <p:notesMasterId r:id="rId29"/>
  </p:notesMasterIdLst>
  <p:sldIdLst>
    <p:sldId id="256" r:id="rId4"/>
    <p:sldId id="257" r:id="rId5"/>
    <p:sldId id="258" r:id="rId6"/>
    <p:sldId id="259" r:id="rId7"/>
    <p:sldId id="260" r:id="rId8"/>
    <p:sldId id="28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82" r:id="rId22"/>
    <p:sldId id="283" r:id="rId23"/>
    <p:sldId id="284" r:id="rId24"/>
    <p:sldId id="277" r:id="rId25"/>
    <p:sldId id="278" r:id="rId26"/>
    <p:sldId id="279" r:id="rId27"/>
    <p:sldId id="280" r:id="rId28"/>
  </p:sldIdLst>
  <p:sldSz cx="9144000" cy="6858000" type="screen4x3"/>
  <p:notesSz cx="6797675" cy="9928225"/>
  <p:custShowLst>
    <p:custShow name="15 perc" id="0">
      <p:sldLst/>
    </p:custShow>
    <p:custShow name="30 perc" id="1">
      <p:sldLst/>
    </p:custShow>
  </p:custShowLst>
  <p:custDataLst>
    <p:tags r:id="rId30"/>
  </p:custDataLst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11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1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1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1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1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1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1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1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100" b="1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berhardtNB" initials="EBE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8502"/>
    <a:srgbClr val="6BDA18"/>
    <a:srgbClr val="000000"/>
    <a:srgbClr val="006F51"/>
    <a:srgbClr val="92E012"/>
    <a:srgbClr val="6ED569"/>
    <a:srgbClr val="68D67A"/>
    <a:srgbClr val="9CE43C"/>
    <a:srgbClr val="86D51D"/>
    <a:srgbClr val="D8EE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8603FDC-E32A-4AB5-989C-0864C3EAD2B8}" styleName="Téma alapján készült stílus 2 – 2. jelölőszín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Téma alapján készült stílus 1 – 5. jelölőszín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Közepesen sötét stílus 2 – 3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F1AB2-1976-4502-BF36-3FF5EA218861}" styleName="Közepesen sötét stílus 4 – 1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8FB837D-C827-4EFA-A057-4D05807E0F7C}" styleName="Téma alapján készült stílus 1 – 6. jelölőszín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8FD4443E-F989-4FC4-A0C8-D5A2AF1F390B}" styleName="Sötét stílus 1 – 5. jelölőszín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ötét stílus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éma alapján készült stílus 2 – 1. jelölőszín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Világos stílus 1 – 2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Világos stílus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Világos stílus 1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Világos stílus 1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Világos stílus 1 – 4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Világos stílus 1 – 5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Világos stílus 3 – 2. jelölőszín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5BE263C-DBD7-4A20-BB59-AAB30ACAA65A}" styleName="Közepesen sötét stílus 3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1774" autoAdjust="0"/>
    <p:restoredTop sz="86391" autoAdjust="0"/>
  </p:normalViewPr>
  <p:slideViewPr>
    <p:cSldViewPr>
      <p:cViewPr varScale="1">
        <p:scale>
          <a:sx n="75" d="100"/>
          <a:sy n="75" d="100"/>
        </p:scale>
        <p:origin x="-91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ags" Target="tags/tag1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-munkalap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-munkalap7.xlsx"/><Relationship Id="rId1" Type="http://schemas.openxmlformats.org/officeDocument/2006/relationships/themeOverride" Target="../theme/themeOverride1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munkalap2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SK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Munka1!$B$2:$B$34</c:f>
              <c:numCache>
                <c:formatCode>0.00</c:formatCode>
                <c:ptCount val="33"/>
                <c:pt idx="0">
                  <c:v>100</c:v>
                </c:pt>
                <c:pt idx="1">
                  <c:v>101.06098865119746</c:v>
                </c:pt>
                <c:pt idx="2">
                  <c:v>98.730131329757569</c:v>
                </c:pt>
                <c:pt idx="3">
                  <c:v>99.531618486243502</c:v>
                </c:pt>
                <c:pt idx="4">
                  <c:v>100.05018935535345</c:v>
                </c:pt>
                <c:pt idx="5">
                  <c:v>100.22092628114076</c:v>
                </c:pt>
                <c:pt idx="6">
                  <c:v>99.671455090243029</c:v>
                </c:pt>
                <c:pt idx="7">
                  <c:v>99.110492369937091</c:v>
                </c:pt>
                <c:pt idx="8">
                  <c:v>98.119021083927933</c:v>
                </c:pt>
                <c:pt idx="9">
                  <c:v>97.73955094043346</c:v>
                </c:pt>
                <c:pt idx="10">
                  <c:v>98.049395162178968</c:v>
                </c:pt>
                <c:pt idx="11">
                  <c:v>97.762363170339313</c:v>
                </c:pt>
                <c:pt idx="12">
                  <c:v>97.784616921114434</c:v>
                </c:pt>
                <c:pt idx="13">
                  <c:v>98.108666223809379</c:v>
                </c:pt>
                <c:pt idx="14">
                  <c:v>95.469655220688082</c:v>
                </c:pt>
                <c:pt idx="15">
                  <c:v>96.444194733521144</c:v>
                </c:pt>
                <c:pt idx="16">
                  <c:v>96.386533405855886</c:v>
                </c:pt>
                <c:pt idx="17">
                  <c:v>95.797285360162633</c:v>
                </c:pt>
                <c:pt idx="18">
                  <c:v>94.965782208231204</c:v>
                </c:pt>
                <c:pt idx="19">
                  <c:v>95.357032976213347</c:v>
                </c:pt>
                <c:pt idx="20">
                  <c:v>94.965263151156748</c:v>
                </c:pt>
                <c:pt idx="21">
                  <c:v>95.524031376995936</c:v>
                </c:pt>
                <c:pt idx="22">
                  <c:v>96.63286212457723</c:v>
                </c:pt>
                <c:pt idx="23">
                  <c:v>96.5664031080168</c:v>
                </c:pt>
                <c:pt idx="24">
                  <c:v>98.438241184727474</c:v>
                </c:pt>
                <c:pt idx="25">
                  <c:v>99.787809289379794</c:v>
                </c:pt>
                <c:pt idx="26">
                  <c:v>99.461848016954818</c:v>
                </c:pt>
                <c:pt idx="27">
                  <c:v>97.808211021803316</c:v>
                </c:pt>
                <c:pt idx="28">
                  <c:v>98.824859861095703</c:v>
                </c:pt>
                <c:pt idx="29">
                  <c:v>98.392393333263456</c:v>
                </c:pt>
                <c:pt idx="30">
                  <c:v>100.06974926561546</c:v>
                </c:pt>
                <c:pt idx="31">
                  <c:v>100.50611200667757</c:v>
                </c:pt>
                <c:pt idx="32">
                  <c:v>102.21122763699967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BG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Munka1!$C$2:$C$34</c:f>
              <c:numCache>
                <c:formatCode>0.00</c:formatCode>
                <c:ptCount val="33"/>
                <c:pt idx="0">
                  <c:v>100</c:v>
                </c:pt>
                <c:pt idx="1">
                  <c:v>100.62166411298381</c:v>
                </c:pt>
                <c:pt idx="2">
                  <c:v>100.73370861368329</c:v>
                </c:pt>
                <c:pt idx="3">
                  <c:v>101.5407767637066</c:v>
                </c:pt>
                <c:pt idx="4">
                  <c:v>101.7050396375991</c:v>
                </c:pt>
                <c:pt idx="5">
                  <c:v>101.27335287455865</c:v>
                </c:pt>
                <c:pt idx="6">
                  <c:v>102.05619545666511</c:v>
                </c:pt>
                <c:pt idx="7">
                  <c:v>101.33099060688828</c:v>
                </c:pt>
                <c:pt idx="8">
                  <c:v>101.4531077210046</c:v>
                </c:pt>
                <c:pt idx="9">
                  <c:v>101.43178002797949</c:v>
                </c:pt>
                <c:pt idx="10">
                  <c:v>101.49524681899939</c:v>
                </c:pt>
                <c:pt idx="11">
                  <c:v>102.61245420025315</c:v>
                </c:pt>
                <c:pt idx="12">
                  <c:v>102.59444074345478</c:v>
                </c:pt>
                <c:pt idx="13">
                  <c:v>102.63665312104457</c:v>
                </c:pt>
                <c:pt idx="14">
                  <c:v>103.01982213043767</c:v>
                </c:pt>
                <c:pt idx="15">
                  <c:v>102.89389114649256</c:v>
                </c:pt>
                <c:pt idx="16">
                  <c:v>102.28882486176805</c:v>
                </c:pt>
                <c:pt idx="17">
                  <c:v>102.40901672107121</c:v>
                </c:pt>
                <c:pt idx="18">
                  <c:v>102.31252747984811</c:v>
                </c:pt>
                <c:pt idx="19">
                  <c:v>102.55223835853708</c:v>
                </c:pt>
                <c:pt idx="20">
                  <c:v>102.71911931250418</c:v>
                </c:pt>
                <c:pt idx="21">
                  <c:v>102.75213510092598</c:v>
                </c:pt>
                <c:pt idx="22">
                  <c:v>101.75384717873558</c:v>
                </c:pt>
                <c:pt idx="23">
                  <c:v>104.42369928718939</c:v>
                </c:pt>
                <c:pt idx="24">
                  <c:v>104.87365265471989</c:v>
                </c:pt>
                <c:pt idx="25">
                  <c:v>105.24341149823462</c:v>
                </c:pt>
                <c:pt idx="26">
                  <c:v>105.51523216308041</c:v>
                </c:pt>
                <c:pt idx="27">
                  <c:v>105.84129971354339</c:v>
                </c:pt>
                <c:pt idx="28">
                  <c:v>105.34596629138633</c:v>
                </c:pt>
                <c:pt idx="29">
                  <c:v>105.45736459929384</c:v>
                </c:pt>
                <c:pt idx="30">
                  <c:v>106.20129571647459</c:v>
                </c:pt>
                <c:pt idx="31">
                  <c:v>106.37705682499501</c:v>
                </c:pt>
                <c:pt idx="32">
                  <c:v>106.9371993871161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PL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Munka1!$D$2:$D$34</c:f>
              <c:numCache>
                <c:formatCode>0.00</c:formatCode>
                <c:ptCount val="33"/>
                <c:pt idx="0">
                  <c:v>100</c:v>
                </c:pt>
                <c:pt idx="1">
                  <c:v>101.74551349904625</c:v>
                </c:pt>
                <c:pt idx="2">
                  <c:v>100.06980175100524</c:v>
                </c:pt>
                <c:pt idx="3">
                  <c:v>100.94708504525802</c:v>
                </c:pt>
                <c:pt idx="4">
                  <c:v>101.37528635108308</c:v>
                </c:pt>
                <c:pt idx="5">
                  <c:v>101.36478478036257</c:v>
                </c:pt>
                <c:pt idx="6">
                  <c:v>101.0262907424827</c:v>
                </c:pt>
                <c:pt idx="7">
                  <c:v>100.34516843140631</c:v>
                </c:pt>
                <c:pt idx="8">
                  <c:v>99.613070834370248</c:v>
                </c:pt>
                <c:pt idx="9">
                  <c:v>99.380672182752946</c:v>
                </c:pt>
                <c:pt idx="10">
                  <c:v>99.061466302371002</c:v>
                </c:pt>
                <c:pt idx="11">
                  <c:v>99.173180458674025</c:v>
                </c:pt>
                <c:pt idx="12">
                  <c:v>98.866686079654627</c:v>
                </c:pt>
                <c:pt idx="13">
                  <c:v>98.598922503934119</c:v>
                </c:pt>
                <c:pt idx="14">
                  <c:v>96.406670724310345</c:v>
                </c:pt>
                <c:pt idx="15">
                  <c:v>97.442454934259118</c:v>
                </c:pt>
                <c:pt idx="16">
                  <c:v>97.669439995824519</c:v>
                </c:pt>
                <c:pt idx="17">
                  <c:v>96.169995833279117</c:v>
                </c:pt>
                <c:pt idx="18">
                  <c:v>95.779174337103228</c:v>
                </c:pt>
                <c:pt idx="19">
                  <c:v>96.378943139069008</c:v>
                </c:pt>
                <c:pt idx="20">
                  <c:v>96.468162428550201</c:v>
                </c:pt>
                <c:pt idx="21">
                  <c:v>96.28382463742895</c:v>
                </c:pt>
                <c:pt idx="22">
                  <c:v>96.687775661627597</c:v>
                </c:pt>
                <c:pt idx="23">
                  <c:v>96.661624548444223</c:v>
                </c:pt>
                <c:pt idx="24">
                  <c:v>97.311333269715732</c:v>
                </c:pt>
                <c:pt idx="25">
                  <c:v>97.314059507844988</c:v>
                </c:pt>
                <c:pt idx="26">
                  <c:v>95.748949211396251</c:v>
                </c:pt>
                <c:pt idx="27">
                  <c:v>96.916798263807763</c:v>
                </c:pt>
                <c:pt idx="28">
                  <c:v>97.519569327997019</c:v>
                </c:pt>
                <c:pt idx="29">
                  <c:v>98.135025127944758</c:v>
                </c:pt>
                <c:pt idx="30">
                  <c:v>100.36286937616256</c:v>
                </c:pt>
                <c:pt idx="31">
                  <c:v>101.62519631015905</c:v>
                </c:pt>
                <c:pt idx="32">
                  <c:v>102.95719241212041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HU</c:v>
                </c:pt>
              </c:strCache>
            </c:strRef>
          </c:tx>
          <c:marker>
            <c:symbol val="none"/>
          </c:marker>
          <c:dLbls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Munka1!$E$2:$E$34</c:f>
              <c:numCache>
                <c:formatCode>0.00</c:formatCode>
                <c:ptCount val="33"/>
                <c:pt idx="0">
                  <c:v>100</c:v>
                </c:pt>
                <c:pt idx="1">
                  <c:v>99.988812271782052</c:v>
                </c:pt>
                <c:pt idx="2">
                  <c:v>97.823602575709131</c:v>
                </c:pt>
                <c:pt idx="3">
                  <c:v>97.894559660265998</c:v>
                </c:pt>
                <c:pt idx="4">
                  <c:v>97.309902767183502</c:v>
                </c:pt>
                <c:pt idx="5">
                  <c:v>96.720202086693149</c:v>
                </c:pt>
                <c:pt idx="6">
                  <c:v>96.254292212211283</c:v>
                </c:pt>
                <c:pt idx="7">
                  <c:v>96.235592994278335</c:v>
                </c:pt>
                <c:pt idx="8">
                  <c:v>95.548978655905756</c:v>
                </c:pt>
                <c:pt idx="9">
                  <c:v>94.770464088978827</c:v>
                </c:pt>
                <c:pt idx="10">
                  <c:v>93.900121010067423</c:v>
                </c:pt>
                <c:pt idx="11">
                  <c:v>93.325690260653246</c:v>
                </c:pt>
                <c:pt idx="12">
                  <c:v>92.541152327826154</c:v>
                </c:pt>
                <c:pt idx="13">
                  <c:v>92.18959457991852</c:v>
                </c:pt>
                <c:pt idx="14">
                  <c:v>90.919420421080616</c:v>
                </c:pt>
                <c:pt idx="15">
                  <c:v>91.466446576505817</c:v>
                </c:pt>
                <c:pt idx="16">
                  <c:v>91.376764033988891</c:v>
                </c:pt>
                <c:pt idx="17">
                  <c:v>89.629841405321315</c:v>
                </c:pt>
                <c:pt idx="18">
                  <c:v>88.103434888800862</c:v>
                </c:pt>
                <c:pt idx="19">
                  <c:v>88.111038674129134</c:v>
                </c:pt>
                <c:pt idx="20">
                  <c:v>87.314858629019142</c:v>
                </c:pt>
                <c:pt idx="21">
                  <c:v>87.448287063764781</c:v>
                </c:pt>
                <c:pt idx="22">
                  <c:v>87.644886190932965</c:v>
                </c:pt>
                <c:pt idx="23">
                  <c:v>87.21701577092044</c:v>
                </c:pt>
                <c:pt idx="24">
                  <c:v>87.158965241859121</c:v>
                </c:pt>
                <c:pt idx="25">
                  <c:v>86.833206614686162</c:v>
                </c:pt>
                <c:pt idx="26">
                  <c:v>86.410482020999041</c:v>
                </c:pt>
                <c:pt idx="27">
                  <c:v>85.974321168149885</c:v>
                </c:pt>
                <c:pt idx="28">
                  <c:v>85.298097402758103</c:v>
                </c:pt>
                <c:pt idx="29">
                  <c:v>84.799485565825293</c:v>
                </c:pt>
                <c:pt idx="30">
                  <c:v>85.099482806876779</c:v>
                </c:pt>
                <c:pt idx="31">
                  <c:v>84.874612865615205</c:v>
                </c:pt>
                <c:pt idx="32">
                  <c:v>83.744110398711229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CZ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Munka1!$F$2:$F$34</c:f>
              <c:numCache>
                <c:formatCode>0.00</c:formatCode>
                <c:ptCount val="33"/>
                <c:pt idx="0">
                  <c:v>100</c:v>
                </c:pt>
                <c:pt idx="1">
                  <c:v>100.09348047682471</c:v>
                </c:pt>
                <c:pt idx="2">
                  <c:v>97.705696688718007</c:v>
                </c:pt>
                <c:pt idx="3">
                  <c:v>97.065014827113998</c:v>
                </c:pt>
                <c:pt idx="4">
                  <c:v>96.344220375314322</c:v>
                </c:pt>
                <c:pt idx="5">
                  <c:v>95.718087679885826</c:v>
                </c:pt>
                <c:pt idx="6">
                  <c:v>95.002707469626074</c:v>
                </c:pt>
                <c:pt idx="7">
                  <c:v>94.305437862888567</c:v>
                </c:pt>
                <c:pt idx="8">
                  <c:v>94.609182887296669</c:v>
                </c:pt>
                <c:pt idx="9">
                  <c:v>93.938074684719339</c:v>
                </c:pt>
                <c:pt idx="10">
                  <c:v>93.805118486077248</c:v>
                </c:pt>
                <c:pt idx="11">
                  <c:v>93.558787901027841</c:v>
                </c:pt>
                <c:pt idx="12">
                  <c:v>92.677543308194487</c:v>
                </c:pt>
                <c:pt idx="13">
                  <c:v>92.407349602616392</c:v>
                </c:pt>
                <c:pt idx="14">
                  <c:v>90.409046372152574</c:v>
                </c:pt>
                <c:pt idx="15">
                  <c:v>90.734095783143985</c:v>
                </c:pt>
                <c:pt idx="16">
                  <c:v>90.229078839886228</c:v>
                </c:pt>
                <c:pt idx="17">
                  <c:v>90.102691747538671</c:v>
                </c:pt>
                <c:pt idx="18">
                  <c:v>88.740758712841071</c:v>
                </c:pt>
                <c:pt idx="19">
                  <c:v>89.06539172940461</c:v>
                </c:pt>
                <c:pt idx="20">
                  <c:v>89.337814904257826</c:v>
                </c:pt>
                <c:pt idx="21">
                  <c:v>89.966020002023797</c:v>
                </c:pt>
                <c:pt idx="22">
                  <c:v>90.759181034793528</c:v>
                </c:pt>
                <c:pt idx="23">
                  <c:v>90.782468941655907</c:v>
                </c:pt>
                <c:pt idx="24">
                  <c:v>91.744128684203872</c:v>
                </c:pt>
                <c:pt idx="25">
                  <c:v>92.221891882756097</c:v>
                </c:pt>
                <c:pt idx="26">
                  <c:v>91.041477723831164</c:v>
                </c:pt>
                <c:pt idx="27">
                  <c:v>92.382184690431416</c:v>
                </c:pt>
                <c:pt idx="28">
                  <c:v>92.600089698308139</c:v>
                </c:pt>
                <c:pt idx="29">
                  <c:v>92.73110227149806</c:v>
                </c:pt>
                <c:pt idx="30">
                  <c:v>94.451525845080198</c:v>
                </c:pt>
                <c:pt idx="31">
                  <c:v>94.73657843781676</c:v>
                </c:pt>
                <c:pt idx="32">
                  <c:v>94.923459514806282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RO</c:v>
                </c:pt>
              </c:strCache>
            </c:strRef>
          </c:tx>
          <c:marker>
            <c:symbol val="none"/>
          </c:marker>
          <c:dLbls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Munka1!$G$2:$G$34</c:f>
              <c:numCache>
                <c:formatCode>0.00</c:formatCode>
                <c:ptCount val="33"/>
                <c:pt idx="0">
                  <c:v>100</c:v>
                </c:pt>
                <c:pt idx="1">
                  <c:v>99.481581231472873</c:v>
                </c:pt>
                <c:pt idx="2">
                  <c:v>97.044621964303659</c:v>
                </c:pt>
                <c:pt idx="3">
                  <c:v>97.657778214932492</c:v>
                </c:pt>
                <c:pt idx="4">
                  <c:v>98.16547122597477</c:v>
                </c:pt>
                <c:pt idx="5">
                  <c:v>96.333247044933714</c:v>
                </c:pt>
                <c:pt idx="6">
                  <c:v>96.143733472053029</c:v>
                </c:pt>
                <c:pt idx="7">
                  <c:v>95.274552017785226</c:v>
                </c:pt>
                <c:pt idx="8">
                  <c:v>94.277904820889304</c:v>
                </c:pt>
                <c:pt idx="9">
                  <c:v>94.426253459989667</c:v>
                </c:pt>
                <c:pt idx="10">
                  <c:v>95.098909046285925</c:v>
                </c:pt>
                <c:pt idx="11">
                  <c:v>95.803757890190496</c:v>
                </c:pt>
                <c:pt idx="12">
                  <c:v>95.039561538173771</c:v>
                </c:pt>
                <c:pt idx="13">
                  <c:v>95.532968698077397</c:v>
                </c:pt>
                <c:pt idx="14">
                  <c:v>95.270950144573561</c:v>
                </c:pt>
                <c:pt idx="15">
                  <c:v>97.804355735626501</c:v>
                </c:pt>
                <c:pt idx="16">
                  <c:v>98.657346496274982</c:v>
                </c:pt>
                <c:pt idx="17">
                  <c:v>98.733599074405973</c:v>
                </c:pt>
                <c:pt idx="18">
                  <c:v>98.428349268070988</c:v>
                </c:pt>
                <c:pt idx="19">
                  <c:v>99.321888145416892</c:v>
                </c:pt>
                <c:pt idx="20">
                  <c:v>100.49787370589627</c:v>
                </c:pt>
                <c:pt idx="21">
                  <c:v>100.51221475936325</c:v>
                </c:pt>
                <c:pt idx="22">
                  <c:v>100.66717389215776</c:v>
                </c:pt>
                <c:pt idx="23">
                  <c:v>101.04885575949815</c:v>
                </c:pt>
                <c:pt idx="24">
                  <c:v>101.75651168904334</c:v>
                </c:pt>
                <c:pt idx="25">
                  <c:v>101.81535460191091</c:v>
                </c:pt>
                <c:pt idx="26">
                  <c:v>102.88135272788152</c:v>
                </c:pt>
                <c:pt idx="27">
                  <c:v>103.19609320008797</c:v>
                </c:pt>
                <c:pt idx="28">
                  <c:v>103.58390061329345</c:v>
                </c:pt>
                <c:pt idx="29">
                  <c:v>104.34105868389514</c:v>
                </c:pt>
                <c:pt idx="30">
                  <c:v>105.68658817353341</c:v>
                </c:pt>
                <c:pt idx="31">
                  <c:v>105.85561674388511</c:v>
                </c:pt>
                <c:pt idx="32">
                  <c:v>107.87238706552327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Eurozóna</c:v>
                </c:pt>
              </c:strCache>
            </c:strRef>
          </c:tx>
          <c:spPr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Munka1!$H$2:$H$34</c:f>
              <c:numCache>
                <c:formatCode>0.00</c:formatCode>
                <c:ptCount val="33"/>
                <c:pt idx="0">
                  <c:v>100</c:v>
                </c:pt>
                <c:pt idx="1">
                  <c:v>100.55073913002461</c:v>
                </c:pt>
                <c:pt idx="2">
                  <c:v>100.18720644174641</c:v>
                </c:pt>
                <c:pt idx="3">
                  <c:v>100.90003742032458</c:v>
                </c:pt>
                <c:pt idx="4">
                  <c:v>100.64704667687603</c:v>
                </c:pt>
                <c:pt idx="5">
                  <c:v>100.20886201333926</c:v>
                </c:pt>
                <c:pt idx="6">
                  <c:v>100.24781269293217</c:v>
                </c:pt>
                <c:pt idx="7">
                  <c:v>99.875160765890271</c:v>
                </c:pt>
                <c:pt idx="8">
                  <c:v>99.378005025015014</c:v>
                </c:pt>
                <c:pt idx="9">
                  <c:v>99.022396640765933</c:v>
                </c:pt>
                <c:pt idx="10">
                  <c:v>98.338705298696993</c:v>
                </c:pt>
                <c:pt idx="11">
                  <c:v>98.038420296280933</c:v>
                </c:pt>
                <c:pt idx="12">
                  <c:v>97.631387790911589</c:v>
                </c:pt>
                <c:pt idx="13">
                  <c:v>97.605874886140541</c:v>
                </c:pt>
                <c:pt idx="14">
                  <c:v>96.992370236901053</c:v>
                </c:pt>
                <c:pt idx="15">
                  <c:v>96.870822314253161</c:v>
                </c:pt>
                <c:pt idx="16">
                  <c:v>96.934531202995302</c:v>
                </c:pt>
                <c:pt idx="17">
                  <c:v>96.729987725714267</c:v>
                </c:pt>
                <c:pt idx="18">
                  <c:v>96.457794171443794</c:v>
                </c:pt>
                <c:pt idx="19">
                  <c:v>96.8944065524351</c:v>
                </c:pt>
                <c:pt idx="20">
                  <c:v>97.092031986516105</c:v>
                </c:pt>
                <c:pt idx="21">
                  <c:v>96.737471790630664</c:v>
                </c:pt>
                <c:pt idx="22">
                  <c:v>96.525234610760492</c:v>
                </c:pt>
                <c:pt idx="23">
                  <c:v>96.927151956915267</c:v>
                </c:pt>
                <c:pt idx="24">
                  <c:v>96.626552497990104</c:v>
                </c:pt>
                <c:pt idx="25">
                  <c:v>97.07536579153421</c:v>
                </c:pt>
                <c:pt idx="26">
                  <c:v>96.506220473844024</c:v>
                </c:pt>
                <c:pt idx="27">
                  <c:v>97.001908751010191</c:v>
                </c:pt>
                <c:pt idx="28">
                  <c:v>97.111213833570758</c:v>
                </c:pt>
                <c:pt idx="29">
                  <c:v>97.130856883505388</c:v>
                </c:pt>
                <c:pt idx="30">
                  <c:v>97.009204142021133</c:v>
                </c:pt>
                <c:pt idx="31">
                  <c:v>97.36705564936841</c:v>
                </c:pt>
                <c:pt idx="32">
                  <c:v>97.834547659552612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3769088"/>
        <c:axId val="283893760"/>
      </c:lineChart>
      <c:dateAx>
        <c:axId val="283769088"/>
        <c:scaling>
          <c:orientation val="minMax"/>
        </c:scaling>
        <c:delete val="1"/>
        <c:axPos val="b"/>
        <c:numFmt formatCode="yyyy/mmm" sourceLinked="1"/>
        <c:majorTickMark val="out"/>
        <c:minorTickMark val="none"/>
        <c:tickLblPos val="none"/>
        <c:crossAx val="283893760"/>
        <c:crosses val="autoZero"/>
        <c:auto val="1"/>
        <c:lblOffset val="100"/>
        <c:baseTimeUnit val="months"/>
      </c:dateAx>
      <c:valAx>
        <c:axId val="283893760"/>
        <c:scaling>
          <c:orientation val="minMax"/>
          <c:min val="80"/>
        </c:scaling>
        <c:delete val="1"/>
        <c:axPos val="l"/>
        <c:numFmt formatCode="0.00" sourceLinked="1"/>
        <c:majorTickMark val="out"/>
        <c:minorTickMark val="none"/>
        <c:tickLblPos val="none"/>
        <c:crossAx val="28376908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4925629178457295E-2"/>
          <c:y val="0.48628684114463472"/>
          <c:w val="0.18881888940444527"/>
          <c:h val="0.39528187344263338"/>
        </c:manualLayout>
      </c:layout>
      <c:overlay val="0"/>
      <c:txPr>
        <a:bodyPr/>
        <a:lstStyle/>
        <a:p>
          <a:pPr>
            <a:defRPr sz="1000"/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SK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Munka1!$B$2:$B$34</c:f>
              <c:numCache>
                <c:formatCode>0</c:formatCode>
                <c:ptCount val="33"/>
                <c:pt idx="0">
                  <c:v>100</c:v>
                </c:pt>
                <c:pt idx="1">
                  <c:v>101.3606834748833</c:v>
                </c:pt>
                <c:pt idx="2">
                  <c:v>102.18849534116201</c:v>
                </c:pt>
                <c:pt idx="3">
                  <c:v>100.69395677112192</c:v>
                </c:pt>
                <c:pt idx="4">
                  <c:v>101.61546115465305</c:v>
                </c:pt>
                <c:pt idx="5">
                  <c:v>102.89198005713196</c:v>
                </c:pt>
                <c:pt idx="6">
                  <c:v>103.87661875713795</c:v>
                </c:pt>
                <c:pt idx="7">
                  <c:v>104.99280409635394</c:v>
                </c:pt>
                <c:pt idx="8">
                  <c:v>106.21265302947502</c:v>
                </c:pt>
                <c:pt idx="9">
                  <c:v>107.43702942668179</c:v>
                </c:pt>
                <c:pt idx="10">
                  <c:v>108.40165366869755</c:v>
                </c:pt>
                <c:pt idx="11">
                  <c:v>109.19115947364467</c:v>
                </c:pt>
                <c:pt idx="12">
                  <c:v>109.95739040083218</c:v>
                </c:pt>
                <c:pt idx="13">
                  <c:v>110.6698647535548</c:v>
                </c:pt>
                <c:pt idx="14">
                  <c:v>111.19069260067491</c:v>
                </c:pt>
                <c:pt idx="15">
                  <c:v>111.50012580561916</c:v>
                </c:pt>
                <c:pt idx="16">
                  <c:v>112.07423407679234</c:v>
                </c:pt>
                <c:pt idx="17">
                  <c:v>113.37319661139659</c:v>
                </c:pt>
                <c:pt idx="18">
                  <c:v>114.23540009278567</c:v>
                </c:pt>
                <c:pt idx="19">
                  <c:v>115.67444769262967</c:v>
                </c:pt>
                <c:pt idx="20">
                  <c:v>117.11337423728419</c:v>
                </c:pt>
                <c:pt idx="21">
                  <c:v>118.22802621076707</c:v>
                </c:pt>
                <c:pt idx="22">
                  <c:v>119.46168350583221</c:v>
                </c:pt>
                <c:pt idx="23">
                  <c:v>120.72379684076574</c:v>
                </c:pt>
                <c:pt idx="24">
                  <c:v>121.79528053368824</c:v>
                </c:pt>
                <c:pt idx="25">
                  <c:v>123.06642458575527</c:v>
                </c:pt>
                <c:pt idx="26">
                  <c:v>123.96500918674919</c:v>
                </c:pt>
                <c:pt idx="27">
                  <c:v>124.27729929416458</c:v>
                </c:pt>
                <c:pt idx="28">
                  <c:v>124.92696214425088</c:v>
                </c:pt>
                <c:pt idx="29">
                  <c:v>126.23658560587336</c:v>
                </c:pt>
                <c:pt idx="30">
                  <c:v>127.42469386831877</c:v>
                </c:pt>
                <c:pt idx="31">
                  <c:v>129.08589388150844</c:v>
                </c:pt>
                <c:pt idx="32">
                  <c:v>130.70709726010145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BG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Munka1!$C$2:$C$34</c:f>
              <c:numCache>
                <c:formatCode>0</c:formatCode>
                <c:ptCount val="33"/>
                <c:pt idx="0">
                  <c:v>100</c:v>
                </c:pt>
                <c:pt idx="1">
                  <c:v>100.69460409575359</c:v>
                </c:pt>
                <c:pt idx="2">
                  <c:v>100.95136432118743</c:v>
                </c:pt>
                <c:pt idx="3">
                  <c:v>100.74970146755203</c:v>
                </c:pt>
                <c:pt idx="4">
                  <c:v>100.60210925729591</c:v>
                </c:pt>
                <c:pt idx="5">
                  <c:v>101.90089280732101</c:v>
                </c:pt>
                <c:pt idx="6">
                  <c:v>101.97890742704089</c:v>
                </c:pt>
                <c:pt idx="7">
                  <c:v>102.11628815356283</c:v>
                </c:pt>
                <c:pt idx="8">
                  <c:v>102.66441604821162</c:v>
                </c:pt>
                <c:pt idx="9">
                  <c:v>102.64667150270633</c:v>
                </c:pt>
                <c:pt idx="10">
                  <c:v>102.53183416104012</c:v>
                </c:pt>
                <c:pt idx="11">
                  <c:v>105.28435913174488</c:v>
                </c:pt>
                <c:pt idx="12">
                  <c:v>106.12354221304616</c:v>
                </c:pt>
                <c:pt idx="13">
                  <c:v>107.35997433178952</c:v>
                </c:pt>
                <c:pt idx="14">
                  <c:v>106.79525696110707</c:v>
                </c:pt>
                <c:pt idx="15">
                  <c:v>106.37419786842253</c:v>
                </c:pt>
                <c:pt idx="16">
                  <c:v>106.24444506444952</c:v>
                </c:pt>
                <c:pt idx="17">
                  <c:v>106.34722392723621</c:v>
                </c:pt>
                <c:pt idx="18">
                  <c:v>106.28338820378328</c:v>
                </c:pt>
                <c:pt idx="19">
                  <c:v>106.25706154790471</c:v>
                </c:pt>
                <c:pt idx="20">
                  <c:v>106.420132805089</c:v>
                </c:pt>
                <c:pt idx="21">
                  <c:v>106.34522627085543</c:v>
                </c:pt>
                <c:pt idx="22">
                  <c:v>106.38131800680766</c:v>
                </c:pt>
                <c:pt idx="23">
                  <c:v>106.08540818034706</c:v>
                </c:pt>
                <c:pt idx="24">
                  <c:v>105.91605937168684</c:v>
                </c:pt>
                <c:pt idx="25">
                  <c:v>106.16432118743373</c:v>
                </c:pt>
                <c:pt idx="26">
                  <c:v>105.93093577367337</c:v>
                </c:pt>
                <c:pt idx="27">
                  <c:v>105.57752915573909</c:v>
                </c:pt>
                <c:pt idx="28">
                  <c:v>105.54168294180013</c:v>
                </c:pt>
                <c:pt idx="29">
                  <c:v>105.58756765805481</c:v>
                </c:pt>
                <c:pt idx="30">
                  <c:v>105.51758272417835</c:v>
                </c:pt>
                <c:pt idx="31">
                  <c:v>105.63821215333967</c:v>
                </c:pt>
                <c:pt idx="32">
                  <c:v>105.82460800178562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PL</c:v>
                </c:pt>
              </c:strCache>
            </c:strRef>
          </c:tx>
          <c:marker>
            <c:symbol val="none"/>
          </c:marker>
          <c:dLbls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Munka1!$D$2:$D$34</c:f>
              <c:numCache>
                <c:formatCode>0</c:formatCode>
                <c:ptCount val="33"/>
                <c:pt idx="0">
                  <c:v>100</c:v>
                </c:pt>
                <c:pt idx="1">
                  <c:v>99.324643733864676</c:v>
                </c:pt>
                <c:pt idx="2">
                  <c:v>101.89877146298087</c:v>
                </c:pt>
                <c:pt idx="3">
                  <c:v>102.92293214111636</c:v>
                </c:pt>
                <c:pt idx="4">
                  <c:v>103.58248447630145</c:v>
                </c:pt>
                <c:pt idx="5">
                  <c:v>103.88905112092334</c:v>
                </c:pt>
                <c:pt idx="6">
                  <c:v>105.35707522176018</c:v>
                </c:pt>
                <c:pt idx="7">
                  <c:v>106.50224555974464</c:v>
                </c:pt>
                <c:pt idx="8">
                  <c:v>107.31921775017719</c:v>
                </c:pt>
                <c:pt idx="9">
                  <c:v>108.39588562876379</c:v>
                </c:pt>
                <c:pt idx="10">
                  <c:v>109.95874579752505</c:v>
                </c:pt>
                <c:pt idx="11">
                  <c:v>111.36101679096913</c:v>
                </c:pt>
                <c:pt idx="12">
                  <c:v>113.53382472452888</c:v>
                </c:pt>
                <c:pt idx="13">
                  <c:v>113.5088021873907</c:v>
                </c:pt>
                <c:pt idx="14">
                  <c:v>114.76578886565616</c:v>
                </c:pt>
                <c:pt idx="15">
                  <c:v>115.7293571167251</c:v>
                </c:pt>
                <c:pt idx="16">
                  <c:v>116.35368958543017</c:v>
                </c:pt>
                <c:pt idx="17">
                  <c:v>118.58310857667738</c:v>
                </c:pt>
                <c:pt idx="18">
                  <c:v>119.28249299549125</c:v>
                </c:pt>
                <c:pt idx="19">
                  <c:v>120.79632625478519</c:v>
                </c:pt>
                <c:pt idx="20">
                  <c:v>124.90174930237087</c:v>
                </c:pt>
                <c:pt idx="21">
                  <c:v>124.91654153323866</c:v>
                </c:pt>
                <c:pt idx="22">
                  <c:v>128.06683730724166</c:v>
                </c:pt>
                <c:pt idx="23">
                  <c:v>127.69657048359193</c:v>
                </c:pt>
                <c:pt idx="24">
                  <c:v>127.45015101702684</c:v>
                </c:pt>
                <c:pt idx="25">
                  <c:v>130.59514575526669</c:v>
                </c:pt>
                <c:pt idx="26">
                  <c:v>132.61516643926313</c:v>
                </c:pt>
                <c:pt idx="27">
                  <c:v>131.77709111246369</c:v>
                </c:pt>
                <c:pt idx="28">
                  <c:v>132.29225246966988</c:v>
                </c:pt>
                <c:pt idx="29">
                  <c:v>132.43303196579947</c:v>
                </c:pt>
                <c:pt idx="30">
                  <c:v>133.64189746344979</c:v>
                </c:pt>
                <c:pt idx="31">
                  <c:v>136.80771910066926</c:v>
                </c:pt>
                <c:pt idx="32">
                  <c:v>138.47222208160326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HU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Munka1!$E$2:$E$34</c:f>
              <c:numCache>
                <c:formatCode>0</c:formatCode>
                <c:ptCount val="33"/>
                <c:pt idx="0">
                  <c:v>100</c:v>
                </c:pt>
                <c:pt idx="1">
                  <c:v>100.94124589394291</c:v>
                </c:pt>
                <c:pt idx="2">
                  <c:v>101.24443548567766</c:v>
                </c:pt>
                <c:pt idx="3">
                  <c:v>101.56606753580566</c:v>
                </c:pt>
                <c:pt idx="4">
                  <c:v>101.61896175588861</c:v>
                </c:pt>
                <c:pt idx="5">
                  <c:v>101.56140909451436</c:v>
                </c:pt>
                <c:pt idx="6">
                  <c:v>101.38637989253847</c:v>
                </c:pt>
                <c:pt idx="7">
                  <c:v>101.5035050319001</c:v>
                </c:pt>
                <c:pt idx="8">
                  <c:v>101.67598073997584</c:v>
                </c:pt>
                <c:pt idx="9">
                  <c:v>101.78194441542543</c:v>
                </c:pt>
                <c:pt idx="10">
                  <c:v>101.95003701812459</c:v>
                </c:pt>
                <c:pt idx="11">
                  <c:v>101.90987954900127</c:v>
                </c:pt>
                <c:pt idx="12">
                  <c:v>101.76214288057584</c:v>
                </c:pt>
                <c:pt idx="13">
                  <c:v>101.67295041931223</c:v>
                </c:pt>
                <c:pt idx="14">
                  <c:v>101.30739245255562</c:v>
                </c:pt>
                <c:pt idx="15">
                  <c:v>101.17519221198448</c:v>
                </c:pt>
                <c:pt idx="16">
                  <c:v>100.94345636417219</c:v>
                </c:pt>
                <c:pt idx="17">
                  <c:v>100.69261702595662</c:v>
                </c:pt>
                <c:pt idx="18">
                  <c:v>100.35956081192914</c:v>
                </c:pt>
                <c:pt idx="19">
                  <c:v>100.23942030941278</c:v>
                </c:pt>
                <c:pt idx="20">
                  <c:v>100.11854433367242</c:v>
                </c:pt>
                <c:pt idx="21">
                  <c:v>99.932645865991788</c:v>
                </c:pt>
                <c:pt idx="22">
                  <c:v>99.787838703017968</c:v>
                </c:pt>
                <c:pt idx="23">
                  <c:v>99.636964351834649</c:v>
                </c:pt>
                <c:pt idx="24">
                  <c:v>99.341377080613839</c:v>
                </c:pt>
                <c:pt idx="25">
                  <c:v>99.088194652969548</c:v>
                </c:pt>
                <c:pt idx="26">
                  <c:v>98.56100962231497</c:v>
                </c:pt>
                <c:pt idx="27">
                  <c:v>98.431919113667504</c:v>
                </c:pt>
                <c:pt idx="28">
                  <c:v>98.024717461319682</c:v>
                </c:pt>
                <c:pt idx="29">
                  <c:v>97.640479409708348</c:v>
                </c:pt>
                <c:pt idx="30">
                  <c:v>97.449547540899545</c:v>
                </c:pt>
                <c:pt idx="31">
                  <c:v>97.170073692547504</c:v>
                </c:pt>
                <c:pt idx="32">
                  <c:v>96.834358450021895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CZ</c:v>
                </c:pt>
              </c:strCache>
            </c:strRef>
          </c:tx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Munka1!$F$2:$F$34</c:f>
              <c:numCache>
                <c:formatCode>0</c:formatCode>
                <c:ptCount val="33"/>
                <c:pt idx="0">
                  <c:v>100</c:v>
                </c:pt>
                <c:pt idx="1">
                  <c:v>101.39445230176862</c:v>
                </c:pt>
                <c:pt idx="2">
                  <c:v>103.10565258483611</c:v>
                </c:pt>
                <c:pt idx="3">
                  <c:v>103.59033746806988</c:v>
                </c:pt>
                <c:pt idx="4">
                  <c:v>105.00593391047572</c:v>
                </c:pt>
                <c:pt idx="5">
                  <c:v>106.18525193629441</c:v>
                </c:pt>
                <c:pt idx="6">
                  <c:v>107.25700713000295</c:v>
                </c:pt>
                <c:pt idx="7">
                  <c:v>108.07538499008669</c:v>
                </c:pt>
                <c:pt idx="8">
                  <c:v>109.28665381556834</c:v>
                </c:pt>
                <c:pt idx="9">
                  <c:v>110.4102619404963</c:v>
                </c:pt>
                <c:pt idx="10">
                  <c:v>111.32838543625951</c:v>
                </c:pt>
                <c:pt idx="11">
                  <c:v>112.22327872422295</c:v>
                </c:pt>
                <c:pt idx="12">
                  <c:v>113.13570824369528</c:v>
                </c:pt>
                <c:pt idx="13">
                  <c:v>113.8025803329558</c:v>
                </c:pt>
                <c:pt idx="14">
                  <c:v>115.07774024028986</c:v>
                </c:pt>
                <c:pt idx="15">
                  <c:v>115.30161886491371</c:v>
                </c:pt>
                <c:pt idx="16">
                  <c:v>115.62697555191083</c:v>
                </c:pt>
                <c:pt idx="17">
                  <c:v>116.1699601635887</c:v>
                </c:pt>
                <c:pt idx="18">
                  <c:v>116.63444829155387</c:v>
                </c:pt>
                <c:pt idx="19">
                  <c:v>117.35551492238704</c:v>
                </c:pt>
                <c:pt idx="20">
                  <c:v>118.12679173806116</c:v>
                </c:pt>
                <c:pt idx="21">
                  <c:v>118.77403165053626</c:v>
                </c:pt>
                <c:pt idx="22">
                  <c:v>119.53400329711918</c:v>
                </c:pt>
                <c:pt idx="23">
                  <c:v>121.30813562712173</c:v>
                </c:pt>
                <c:pt idx="24">
                  <c:v>121.89211823010122</c:v>
                </c:pt>
                <c:pt idx="25">
                  <c:v>122.54649158386435</c:v>
                </c:pt>
                <c:pt idx="26">
                  <c:v>123.2699195141487</c:v>
                </c:pt>
                <c:pt idx="27">
                  <c:v>123.29207597259271</c:v>
                </c:pt>
                <c:pt idx="28">
                  <c:v>123.42168548826571</c:v>
                </c:pt>
                <c:pt idx="29">
                  <c:v>123.93068787893142</c:v>
                </c:pt>
                <c:pt idx="30">
                  <c:v>124.1953071744143</c:v>
                </c:pt>
                <c:pt idx="31">
                  <c:v>124.87296641339087</c:v>
                </c:pt>
                <c:pt idx="32">
                  <c:v>125.74007074556768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RO</c:v>
                </c:pt>
              </c:strCache>
            </c:strRef>
          </c:tx>
          <c:marker>
            <c:symbol val="none"/>
          </c:marker>
          <c:dLbls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Munka1!$G$2:$G$34</c:f>
              <c:numCache>
                <c:formatCode>0</c:formatCode>
                <c:ptCount val="33"/>
                <c:pt idx="0">
                  <c:v>100</c:v>
                </c:pt>
                <c:pt idx="1">
                  <c:v>99.258130420952057</c:v>
                </c:pt>
                <c:pt idx="2">
                  <c:v>98.628925393817454</c:v>
                </c:pt>
                <c:pt idx="3">
                  <c:v>98.142683955680582</c:v>
                </c:pt>
                <c:pt idx="4">
                  <c:v>97.873710082657851</c:v>
                </c:pt>
                <c:pt idx="5">
                  <c:v>97.063158396896213</c:v>
                </c:pt>
                <c:pt idx="6">
                  <c:v>96.763404552582671</c:v>
                </c:pt>
                <c:pt idx="7">
                  <c:v>96.563140147736945</c:v>
                </c:pt>
                <c:pt idx="8">
                  <c:v>95.875212278640859</c:v>
                </c:pt>
                <c:pt idx="9">
                  <c:v>95.664521362633863</c:v>
                </c:pt>
                <c:pt idx="10">
                  <c:v>95.63581381744946</c:v>
                </c:pt>
                <c:pt idx="11">
                  <c:v>95.921442421074872</c:v>
                </c:pt>
                <c:pt idx="12">
                  <c:v>95.777561974955688</c:v>
                </c:pt>
                <c:pt idx="13">
                  <c:v>95.875311633045769</c:v>
                </c:pt>
                <c:pt idx="14">
                  <c:v>96.079968620369726</c:v>
                </c:pt>
                <c:pt idx="15">
                  <c:v>96.057305287890728</c:v>
                </c:pt>
                <c:pt idx="16">
                  <c:v>95.661540972808652</c:v>
                </c:pt>
                <c:pt idx="17">
                  <c:v>96.321646742407552</c:v>
                </c:pt>
                <c:pt idx="18">
                  <c:v>96.67065966105433</c:v>
                </c:pt>
                <c:pt idx="19">
                  <c:v>97.15917283550155</c:v>
                </c:pt>
                <c:pt idx="20">
                  <c:v>98.206834913490013</c:v>
                </c:pt>
                <c:pt idx="21">
                  <c:v>97.80080727143087</c:v>
                </c:pt>
                <c:pt idx="22">
                  <c:v>98.541888045792021</c:v>
                </c:pt>
                <c:pt idx="23">
                  <c:v>97.92888548511938</c:v>
                </c:pt>
                <c:pt idx="24">
                  <c:v>96.620534874364068</c:v>
                </c:pt>
                <c:pt idx="25">
                  <c:v>96.727759172691094</c:v>
                </c:pt>
                <c:pt idx="26">
                  <c:v>97.174561177445014</c:v>
                </c:pt>
                <c:pt idx="27">
                  <c:v>96.312386457451225</c:v>
                </c:pt>
                <c:pt idx="28">
                  <c:v>95.982630929037299</c:v>
                </c:pt>
                <c:pt idx="29">
                  <c:v>95.849501028456558</c:v>
                </c:pt>
                <c:pt idx="30">
                  <c:v>96.309090139418714</c:v>
                </c:pt>
                <c:pt idx="31">
                  <c:v>97.382349269876883</c:v>
                </c:pt>
                <c:pt idx="32">
                  <c:v>97.589894669325133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Eurozóna</c:v>
                </c:pt>
              </c:strCache>
            </c:strRef>
          </c:tx>
          <c:spPr>
            <a:ln>
              <a:solidFill>
                <a:schemeClr val="tx1">
                  <a:lumMod val="85000"/>
                  <a:lumOff val="15000"/>
                </a:schemeClr>
              </a:solidFill>
            </a:ln>
          </c:spPr>
          <c:marker>
            <c:symbol val="none"/>
          </c:marker>
          <c:cat>
            <c:numRef>
              <c:f>Munka1!$A$2:$A$34</c:f>
              <c:numCache>
                <c:formatCode>mmm</c:formatCode>
                <c:ptCount val="33"/>
                <c:pt idx="0" formatCode="yyyy/mmm">
                  <c:v>39752</c:v>
                </c:pt>
                <c:pt idx="1">
                  <c:v>39782</c:v>
                </c:pt>
                <c:pt idx="2">
                  <c:v>39813</c:v>
                </c:pt>
                <c:pt idx="3" formatCode="yyyy/mmm">
                  <c:v>39844</c:v>
                </c:pt>
                <c:pt idx="4">
                  <c:v>39872</c:v>
                </c:pt>
                <c:pt idx="5">
                  <c:v>39903</c:v>
                </c:pt>
                <c:pt idx="6">
                  <c:v>39933</c:v>
                </c:pt>
                <c:pt idx="7">
                  <c:v>39964</c:v>
                </c:pt>
                <c:pt idx="8">
                  <c:v>39994</c:v>
                </c:pt>
                <c:pt idx="9">
                  <c:v>40025</c:v>
                </c:pt>
                <c:pt idx="10">
                  <c:v>40056</c:v>
                </c:pt>
                <c:pt idx="11">
                  <c:v>40086</c:v>
                </c:pt>
                <c:pt idx="12">
                  <c:v>40117</c:v>
                </c:pt>
                <c:pt idx="13">
                  <c:v>40147</c:v>
                </c:pt>
                <c:pt idx="14">
                  <c:v>40178</c:v>
                </c:pt>
                <c:pt idx="15" formatCode="yyyy/mmm">
                  <c:v>40209</c:v>
                </c:pt>
                <c:pt idx="16">
                  <c:v>40237</c:v>
                </c:pt>
                <c:pt idx="17">
                  <c:v>40268</c:v>
                </c:pt>
                <c:pt idx="18">
                  <c:v>40298</c:v>
                </c:pt>
                <c:pt idx="19">
                  <c:v>40329</c:v>
                </c:pt>
                <c:pt idx="20">
                  <c:v>40359</c:v>
                </c:pt>
                <c:pt idx="21">
                  <c:v>40390</c:v>
                </c:pt>
                <c:pt idx="22">
                  <c:v>40421</c:v>
                </c:pt>
                <c:pt idx="23">
                  <c:v>40451</c:v>
                </c:pt>
                <c:pt idx="24">
                  <c:v>40482</c:v>
                </c:pt>
                <c:pt idx="25">
                  <c:v>40512</c:v>
                </c:pt>
                <c:pt idx="26">
                  <c:v>40543</c:v>
                </c:pt>
                <c:pt idx="27" formatCode="yyyy/mmm">
                  <c:v>40574</c:v>
                </c:pt>
                <c:pt idx="28">
                  <c:v>40602</c:v>
                </c:pt>
                <c:pt idx="29">
                  <c:v>40633</c:v>
                </c:pt>
                <c:pt idx="30">
                  <c:v>40663</c:v>
                </c:pt>
                <c:pt idx="31">
                  <c:v>40694</c:v>
                </c:pt>
                <c:pt idx="32">
                  <c:v>40724</c:v>
                </c:pt>
              </c:numCache>
            </c:numRef>
          </c:cat>
          <c:val>
            <c:numRef>
              <c:f>Munka1!$H$2:$H$34</c:f>
              <c:numCache>
                <c:formatCode>0</c:formatCode>
                <c:ptCount val="33"/>
                <c:pt idx="0">
                  <c:v>100</c:v>
                </c:pt>
                <c:pt idx="1">
                  <c:v>99.75436773103236</c:v>
                </c:pt>
                <c:pt idx="2">
                  <c:v>99.215625305408096</c:v>
                </c:pt>
                <c:pt idx="3">
                  <c:v>99.048503956864693</c:v>
                </c:pt>
                <c:pt idx="4">
                  <c:v>98.929778633073468</c:v>
                </c:pt>
                <c:pt idx="5">
                  <c:v>98.750986742304832</c:v>
                </c:pt>
                <c:pt idx="6">
                  <c:v>98.656296206522896</c:v>
                </c:pt>
                <c:pt idx="7">
                  <c:v>98.721279907549714</c:v>
                </c:pt>
                <c:pt idx="8">
                  <c:v>99.147071071357814</c:v>
                </c:pt>
                <c:pt idx="9">
                  <c:v>99.207219250518591</c:v>
                </c:pt>
                <c:pt idx="10">
                  <c:v>99.170759007587677</c:v>
                </c:pt>
                <c:pt idx="11">
                  <c:v>99.475825349111417</c:v>
                </c:pt>
                <c:pt idx="12">
                  <c:v>99.57659599255615</c:v>
                </c:pt>
                <c:pt idx="13">
                  <c:v>99.930731659345028</c:v>
                </c:pt>
                <c:pt idx="14">
                  <c:v>100.25187560099722</c:v>
                </c:pt>
                <c:pt idx="15">
                  <c:v>100.23065643331499</c:v>
                </c:pt>
                <c:pt idx="16">
                  <c:v>100.32814218637816</c:v>
                </c:pt>
                <c:pt idx="17">
                  <c:v>100.59401427682731</c:v>
                </c:pt>
                <c:pt idx="18">
                  <c:v>100.73820260183722</c:v>
                </c:pt>
                <c:pt idx="19">
                  <c:v>101.0527563596804</c:v>
                </c:pt>
                <c:pt idx="20">
                  <c:v>102.88923451648554</c:v>
                </c:pt>
                <c:pt idx="21">
                  <c:v>102.94075220725252</c:v>
                </c:pt>
                <c:pt idx="22">
                  <c:v>103.15843230340798</c:v>
                </c:pt>
                <c:pt idx="23">
                  <c:v>103.31243449347092</c:v>
                </c:pt>
                <c:pt idx="24">
                  <c:v>103.61886783906648</c:v>
                </c:pt>
                <c:pt idx="25">
                  <c:v>104.01744133971296</c:v>
                </c:pt>
                <c:pt idx="26">
                  <c:v>104.39363269906386</c:v>
                </c:pt>
                <c:pt idx="27">
                  <c:v>104.54112631750118</c:v>
                </c:pt>
                <c:pt idx="28">
                  <c:v>104.59707146921721</c:v>
                </c:pt>
                <c:pt idx="29">
                  <c:v>105.25402914248652</c:v>
                </c:pt>
                <c:pt idx="30">
                  <c:v>105.41376458843281</c:v>
                </c:pt>
                <c:pt idx="31">
                  <c:v>105.75984105211163</c:v>
                </c:pt>
                <c:pt idx="32">
                  <c:v>106.14721328058738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4096000"/>
        <c:axId val="284097536"/>
      </c:lineChart>
      <c:dateAx>
        <c:axId val="284096000"/>
        <c:scaling>
          <c:orientation val="minMax"/>
        </c:scaling>
        <c:delete val="1"/>
        <c:axPos val="b"/>
        <c:numFmt formatCode="yyyy/mmm" sourceLinked="1"/>
        <c:majorTickMark val="out"/>
        <c:minorTickMark val="none"/>
        <c:tickLblPos val="none"/>
        <c:crossAx val="284097536"/>
        <c:crosses val="autoZero"/>
        <c:auto val="1"/>
        <c:lblOffset val="100"/>
        <c:baseTimeUnit val="months"/>
      </c:dateAx>
      <c:valAx>
        <c:axId val="284097536"/>
        <c:scaling>
          <c:orientation val="minMax"/>
          <c:min val="80"/>
        </c:scaling>
        <c:delete val="1"/>
        <c:axPos val="l"/>
        <c:numFmt formatCode="0" sourceLinked="1"/>
        <c:majorTickMark val="out"/>
        <c:minorTickMark val="none"/>
        <c:tickLblPos val="none"/>
        <c:crossAx val="2840960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4.3455955874183917E-2"/>
          <c:y val="0.20409597346326599"/>
          <c:w val="0.18881888940444524"/>
          <c:h val="0.34489064707096034"/>
        </c:manualLayout>
      </c:layout>
      <c:overlay val="0"/>
      <c:txPr>
        <a:bodyPr/>
        <a:lstStyle/>
        <a:p>
          <a:pPr>
            <a:defRPr sz="1000"/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gradFill rotWithShape="1">
              <a:gsLst>
                <a:gs pos="37000">
                  <a:schemeClr val="bg2">
                    <a:lumMod val="50000"/>
                  </a:schemeClr>
                </a:gs>
                <a:gs pos="100000">
                  <a:schemeClr val="accent1">
                    <a:tint val="87000"/>
                    <a:satMod val="2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65500" dist="38100" dir="5400000" rotWithShape="0">
                <a:srgbClr val="000000">
                  <a:alpha val="4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12000000"/>
              </a:lightRig>
            </a:scene3d>
            <a:sp3d prstMaterial="powder">
              <a:bevelT h="50800"/>
            </a:sp3d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2400"/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Munka1!$A$2:$A$5</c:f>
              <c:strCache>
                <c:ptCount val="4"/>
                <c:pt idx="0">
                  <c:v>2001. szeptember</c:v>
                </c:pt>
                <c:pt idx="1">
                  <c:v>2007. július</c:v>
                </c:pt>
                <c:pt idx="2">
                  <c:v>2009. március</c:v>
                </c:pt>
                <c:pt idx="3">
                  <c:v>2011. december</c:v>
                </c:pt>
              </c:strCache>
            </c:strRef>
          </c:cat>
          <c:val>
            <c:numRef>
              <c:f>Munka1!$B$2:$B$5</c:f>
              <c:numCache>
                <c:formatCode>General</c:formatCode>
                <c:ptCount val="4"/>
                <c:pt idx="0">
                  <c:v>1355</c:v>
                </c:pt>
                <c:pt idx="1">
                  <c:v>10939</c:v>
                </c:pt>
                <c:pt idx="2">
                  <c:v>1355</c:v>
                </c:pt>
                <c:pt idx="3">
                  <c:v>3300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-6"/>
        <c:axId val="215120128"/>
        <c:axId val="215138688"/>
      </c:barChart>
      <c:catAx>
        <c:axId val="2151201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0" vert="horz"/>
          <a:lstStyle/>
          <a:p>
            <a:pPr>
              <a:defRPr>
                <a:solidFill>
                  <a:schemeClr val="bg1"/>
                </a:solidFill>
              </a:defRPr>
            </a:pPr>
            <a:endParaRPr lang="hu-HU"/>
          </a:p>
        </c:txPr>
        <c:crossAx val="215138688"/>
        <c:crosses val="autoZero"/>
        <c:auto val="1"/>
        <c:lblAlgn val="ctr"/>
        <c:lblOffset val="100"/>
        <c:noMultiLvlLbl val="0"/>
      </c:catAx>
      <c:valAx>
        <c:axId val="21513868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15120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464161389475238"/>
          <c:y val="6.599703312905289E-2"/>
          <c:w val="0.71121553623671463"/>
          <c:h val="0.920481709074610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Fiók</c:v>
                </c:pt>
              </c:strCache>
            </c:strRef>
          </c:tx>
          <c:invertIfNegative val="0"/>
          <c:cat>
            <c:strRef>
              <c:f>Munka1!$A$2:$A$21</c:f>
              <c:strCache>
                <c:ptCount val="20"/>
                <c:pt idx="0">
                  <c:v>Spain</c:v>
                </c:pt>
                <c:pt idx="1">
                  <c:v>France</c:v>
                </c:pt>
                <c:pt idx="2">
                  <c:v>Portugal</c:v>
                </c:pt>
                <c:pt idx="3">
                  <c:v>Italy</c:v>
                </c:pt>
                <c:pt idx="4">
                  <c:v>Austria</c:v>
                </c:pt>
                <c:pt idx="5">
                  <c:v>Luxembourg</c:v>
                </c:pt>
                <c:pt idx="6">
                  <c:v>Germany</c:v>
                </c:pt>
                <c:pt idx="7">
                  <c:v>Denmark</c:v>
                </c:pt>
                <c:pt idx="8">
                  <c:v>Greece</c:v>
                </c:pt>
                <c:pt idx="9">
                  <c:v>Hungary</c:v>
                </c:pt>
                <c:pt idx="10">
                  <c:v>Finland</c:v>
                </c:pt>
                <c:pt idx="11">
                  <c:v>Poland</c:v>
                </c:pt>
                <c:pt idx="12">
                  <c:v>Latvia</c:v>
                </c:pt>
                <c:pt idx="13">
                  <c:v>Romania</c:v>
                </c:pt>
                <c:pt idx="14">
                  <c:v>Malta</c:v>
                </c:pt>
                <c:pt idx="15">
                  <c:v>Netherlands</c:v>
                </c:pt>
                <c:pt idx="16">
                  <c:v>Slovakia</c:v>
                </c:pt>
                <c:pt idx="17">
                  <c:v>UK</c:v>
                </c:pt>
                <c:pt idx="18">
                  <c:v>Sweden</c:v>
                </c:pt>
                <c:pt idx="19">
                  <c:v>Czech</c:v>
                </c:pt>
              </c:strCache>
            </c:strRef>
          </c:cat>
          <c:val>
            <c:numRef>
              <c:f>Munka1!$B$2:$B$21</c:f>
              <c:numCache>
                <c:formatCode>_-* #,##0\ _F_t_-;\-* #,##0\ _F_t_-;_-* "-"??\ _F_t_-;_-@_-</c:formatCode>
                <c:ptCount val="20"/>
                <c:pt idx="0">
                  <c:v>1023.1</c:v>
                </c:pt>
                <c:pt idx="1">
                  <c:v>624.1</c:v>
                </c:pt>
                <c:pt idx="2">
                  <c:v>568.9</c:v>
                </c:pt>
                <c:pt idx="3">
                  <c:v>561.9</c:v>
                </c:pt>
                <c:pt idx="4">
                  <c:v>514</c:v>
                </c:pt>
                <c:pt idx="5">
                  <c:v>493.5</c:v>
                </c:pt>
                <c:pt idx="6">
                  <c:v>483.2</c:v>
                </c:pt>
                <c:pt idx="7">
                  <c:v>402.8</c:v>
                </c:pt>
                <c:pt idx="8">
                  <c:v>344.6</c:v>
                </c:pt>
                <c:pt idx="9">
                  <c:v>336.5</c:v>
                </c:pt>
                <c:pt idx="10">
                  <c:v>310.39999999999998</c:v>
                </c:pt>
                <c:pt idx="11">
                  <c:v>304.39999999999998</c:v>
                </c:pt>
                <c:pt idx="12">
                  <c:v>299</c:v>
                </c:pt>
                <c:pt idx="13">
                  <c:v>294</c:v>
                </c:pt>
                <c:pt idx="14">
                  <c:v>255</c:v>
                </c:pt>
                <c:pt idx="15">
                  <c:v>220.3</c:v>
                </c:pt>
                <c:pt idx="16">
                  <c:v>216.7</c:v>
                </c:pt>
                <c:pt idx="17">
                  <c:v>204.3</c:v>
                </c:pt>
                <c:pt idx="18">
                  <c:v>202.6</c:v>
                </c:pt>
                <c:pt idx="19">
                  <c:v>181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ATM</c:v>
                </c:pt>
              </c:strCache>
            </c:strRef>
          </c:tx>
          <c:invertIfNegative val="0"/>
          <c:cat>
            <c:strRef>
              <c:f>Munka1!$A$2:$A$21</c:f>
              <c:strCache>
                <c:ptCount val="20"/>
                <c:pt idx="0">
                  <c:v>Spain</c:v>
                </c:pt>
                <c:pt idx="1">
                  <c:v>France</c:v>
                </c:pt>
                <c:pt idx="2">
                  <c:v>Portugal</c:v>
                </c:pt>
                <c:pt idx="3">
                  <c:v>Italy</c:v>
                </c:pt>
                <c:pt idx="4">
                  <c:v>Austria</c:v>
                </c:pt>
                <c:pt idx="5">
                  <c:v>Luxembourg</c:v>
                </c:pt>
                <c:pt idx="6">
                  <c:v>Germany</c:v>
                </c:pt>
                <c:pt idx="7">
                  <c:v>Denmark</c:v>
                </c:pt>
                <c:pt idx="8">
                  <c:v>Greece</c:v>
                </c:pt>
                <c:pt idx="9">
                  <c:v>Hungary</c:v>
                </c:pt>
                <c:pt idx="10">
                  <c:v>Finland</c:v>
                </c:pt>
                <c:pt idx="11">
                  <c:v>Poland</c:v>
                </c:pt>
                <c:pt idx="12">
                  <c:v>Latvia</c:v>
                </c:pt>
                <c:pt idx="13">
                  <c:v>Romania</c:v>
                </c:pt>
                <c:pt idx="14">
                  <c:v>Malta</c:v>
                </c:pt>
                <c:pt idx="15">
                  <c:v>Netherlands</c:v>
                </c:pt>
                <c:pt idx="16">
                  <c:v>Slovakia</c:v>
                </c:pt>
                <c:pt idx="17">
                  <c:v>UK</c:v>
                </c:pt>
                <c:pt idx="18">
                  <c:v>Sweden</c:v>
                </c:pt>
                <c:pt idx="19">
                  <c:v>Czech</c:v>
                </c:pt>
              </c:strCache>
            </c:strRef>
          </c:cat>
          <c:val>
            <c:numRef>
              <c:f>Munka1!$C$2:$C$21</c:f>
              <c:numCache>
                <c:formatCode>_-* #,##0\ _F_t_-;\-* #,##0\ _F_t_-;_-* "-"??\ _F_t_-;_-@_-</c:formatCode>
                <c:ptCount val="20"/>
                <c:pt idx="0">
                  <c:v>1362.3</c:v>
                </c:pt>
                <c:pt idx="1">
                  <c:v>822.9</c:v>
                </c:pt>
                <c:pt idx="2">
                  <c:v>1496.4</c:v>
                </c:pt>
                <c:pt idx="3">
                  <c:v>813.7</c:v>
                </c:pt>
                <c:pt idx="4">
                  <c:v>976.6</c:v>
                </c:pt>
                <c:pt idx="5">
                  <c:v>934.5</c:v>
                </c:pt>
                <c:pt idx="6">
                  <c:v>830</c:v>
                </c:pt>
                <c:pt idx="7">
                  <c:v>574.4</c:v>
                </c:pt>
                <c:pt idx="8">
                  <c:v>654.79999999999995</c:v>
                </c:pt>
                <c:pt idx="9">
                  <c:v>425.8</c:v>
                </c:pt>
                <c:pt idx="10">
                  <c:v>609.79999999999995</c:v>
                </c:pt>
                <c:pt idx="11">
                  <c:v>302.7</c:v>
                </c:pt>
                <c:pt idx="12">
                  <c:v>502.8</c:v>
                </c:pt>
                <c:pt idx="13">
                  <c:v>345.6</c:v>
                </c:pt>
                <c:pt idx="14">
                  <c:v>397.2</c:v>
                </c:pt>
                <c:pt idx="15">
                  <c:v>522.4</c:v>
                </c:pt>
                <c:pt idx="16">
                  <c:v>401.6</c:v>
                </c:pt>
                <c:pt idx="17">
                  <c:v>1042.8</c:v>
                </c:pt>
                <c:pt idx="18">
                  <c:v>308.2</c:v>
                </c:pt>
                <c:pt idx="19">
                  <c:v>326.3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5900800"/>
        <c:axId val="285902336"/>
      </c:barChart>
      <c:catAx>
        <c:axId val="285900800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285902336"/>
        <c:crosses val="autoZero"/>
        <c:auto val="1"/>
        <c:lblAlgn val="ctr"/>
        <c:lblOffset val="100"/>
        <c:noMultiLvlLbl val="0"/>
      </c:catAx>
      <c:valAx>
        <c:axId val="285902336"/>
        <c:scaling>
          <c:orientation val="minMax"/>
          <c:max val="1500"/>
        </c:scaling>
        <c:delete val="0"/>
        <c:axPos val="t"/>
        <c:majorGridlines>
          <c:spPr>
            <a:ln>
              <a:prstDash val="dash"/>
            </a:ln>
          </c:spPr>
        </c:majorGridlines>
        <c:numFmt formatCode="_-* #,##0\ _F_t_-;\-* #,##0\ _F_t_-;_-* &quot;-&quot;??\ _F_t_-;_-@_-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200" b="1"/>
            </a:pPr>
            <a:endParaRPr lang="hu-HU"/>
          </a:p>
        </c:txPr>
        <c:crossAx val="2859008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48410998315002052"/>
          <c:y val="0.57227069754667292"/>
          <c:w val="0.41881264736017015"/>
          <c:h val="7.795996686038352E-2"/>
        </c:manualLayout>
      </c:layout>
      <c:overlay val="0"/>
      <c:txPr>
        <a:bodyPr/>
        <a:lstStyle/>
        <a:p>
          <a:pPr>
            <a:defRPr sz="2400"/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64161389475238"/>
          <c:y val="6.5997033129052904E-2"/>
          <c:w val="0.71121553623671463"/>
          <c:h val="0.920481709074610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Munka1!$B$2</c:f>
              <c:strCache>
                <c:ptCount val="1"/>
                <c:pt idx="0">
                  <c:v>%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100"/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Munka1!$A$3:$A$31</c:f>
              <c:strCache>
                <c:ptCount val="27"/>
                <c:pt idx="0">
                  <c:v>Finland</c:v>
                </c:pt>
                <c:pt idx="1">
                  <c:v>Denmark</c:v>
                </c:pt>
                <c:pt idx="2">
                  <c:v>Sweden</c:v>
                </c:pt>
                <c:pt idx="3">
                  <c:v>UK</c:v>
                </c:pt>
                <c:pt idx="4">
                  <c:v>Netherlands</c:v>
                </c:pt>
                <c:pt idx="5">
                  <c:v>Estonia</c:v>
                </c:pt>
                <c:pt idx="6">
                  <c:v>France</c:v>
                </c:pt>
                <c:pt idx="7">
                  <c:v>Luxembourg</c:v>
                </c:pt>
                <c:pt idx="8">
                  <c:v>Belgium</c:v>
                </c:pt>
                <c:pt idx="9">
                  <c:v>Portugal</c:v>
                </c:pt>
                <c:pt idx="10">
                  <c:v>Ireland</c:v>
                </c:pt>
                <c:pt idx="11">
                  <c:v>Slovenia</c:v>
                </c:pt>
                <c:pt idx="12">
                  <c:v>Spain</c:v>
                </c:pt>
                <c:pt idx="13">
                  <c:v>Austria</c:v>
                </c:pt>
                <c:pt idx="14">
                  <c:v>Latvia</c:v>
                </c:pt>
                <c:pt idx="15">
                  <c:v>Cyprus</c:v>
                </c:pt>
                <c:pt idx="16">
                  <c:v>Lithuania</c:v>
                </c:pt>
                <c:pt idx="17">
                  <c:v>Germany</c:v>
                </c:pt>
                <c:pt idx="18">
                  <c:v>Italy</c:v>
                </c:pt>
                <c:pt idx="19">
                  <c:v>Slovakia</c:v>
                </c:pt>
                <c:pt idx="20">
                  <c:v>Malta</c:v>
                </c:pt>
                <c:pt idx="21">
                  <c:v>Hungary</c:v>
                </c:pt>
                <c:pt idx="22">
                  <c:v>Czech</c:v>
                </c:pt>
                <c:pt idx="23">
                  <c:v>Poland</c:v>
                </c:pt>
                <c:pt idx="24">
                  <c:v>Greece</c:v>
                </c:pt>
                <c:pt idx="25">
                  <c:v>Romania</c:v>
                </c:pt>
                <c:pt idx="26">
                  <c:v>Bulgaria</c:v>
                </c:pt>
              </c:strCache>
            </c:strRef>
          </c:cat>
          <c:val>
            <c:numRef>
              <c:f>Munka1!$B$3:$B$31</c:f>
              <c:numCache>
                <c:formatCode>General</c:formatCode>
                <c:ptCount val="29"/>
                <c:pt idx="0">
                  <c:v>173.3</c:v>
                </c:pt>
                <c:pt idx="1">
                  <c:v>160.29999999999998</c:v>
                </c:pt>
                <c:pt idx="2">
                  <c:v>146.30000000000001</c:v>
                </c:pt>
                <c:pt idx="3">
                  <c:v>118.5</c:v>
                </c:pt>
                <c:pt idx="4">
                  <c:v>102.6</c:v>
                </c:pt>
                <c:pt idx="5">
                  <c:v>97.6</c:v>
                </c:pt>
                <c:pt idx="6">
                  <c:v>96.7</c:v>
                </c:pt>
                <c:pt idx="7">
                  <c:v>94.5</c:v>
                </c:pt>
                <c:pt idx="8">
                  <c:v>81.2</c:v>
                </c:pt>
                <c:pt idx="9">
                  <c:v>78.399999999999991</c:v>
                </c:pt>
                <c:pt idx="10">
                  <c:v>60.3</c:v>
                </c:pt>
                <c:pt idx="11">
                  <c:v>51.7</c:v>
                </c:pt>
                <c:pt idx="12">
                  <c:v>43.3</c:v>
                </c:pt>
                <c:pt idx="13">
                  <c:v>38</c:v>
                </c:pt>
                <c:pt idx="14">
                  <c:v>33.700000000000003</c:v>
                </c:pt>
                <c:pt idx="15">
                  <c:v>32.700000000000003</c:v>
                </c:pt>
                <c:pt idx="16">
                  <c:v>28.4</c:v>
                </c:pt>
                <c:pt idx="17">
                  <c:v>25.200000000000003</c:v>
                </c:pt>
                <c:pt idx="18">
                  <c:v>22.4</c:v>
                </c:pt>
                <c:pt idx="19">
                  <c:v>21.3</c:v>
                </c:pt>
                <c:pt idx="20">
                  <c:v>19.899999999999999</c:v>
                </c:pt>
                <c:pt idx="21">
                  <c:v>13.4</c:v>
                </c:pt>
                <c:pt idx="22">
                  <c:v>12.5</c:v>
                </c:pt>
                <c:pt idx="23">
                  <c:v>12.100000000000001</c:v>
                </c:pt>
                <c:pt idx="24">
                  <c:v>7</c:v>
                </c:pt>
                <c:pt idx="25">
                  <c:v>2.2000000000000002</c:v>
                </c:pt>
                <c:pt idx="26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6791552"/>
        <c:axId val="286793088"/>
      </c:barChart>
      <c:catAx>
        <c:axId val="286791552"/>
        <c:scaling>
          <c:orientation val="maxMin"/>
        </c:scaling>
        <c:delete val="0"/>
        <c:axPos val="l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286793088"/>
        <c:crosses val="autoZero"/>
        <c:auto val="1"/>
        <c:lblAlgn val="ctr"/>
        <c:lblOffset val="100"/>
        <c:noMultiLvlLbl val="0"/>
      </c:catAx>
      <c:valAx>
        <c:axId val="286793088"/>
        <c:scaling>
          <c:orientation val="minMax"/>
        </c:scaling>
        <c:delete val="1"/>
        <c:axPos val="t"/>
        <c:numFmt formatCode="#,##0" sourceLinked="0"/>
        <c:majorTickMark val="out"/>
        <c:minorTickMark val="none"/>
        <c:tickLblPos val="none"/>
        <c:crossAx val="286791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2546506632006572"/>
          <c:y val="2.5195613185836494E-2"/>
          <c:w val="0.66223502266685974"/>
          <c:h val="0.7801110121963366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Naponta</c:v>
                </c:pt>
              </c:strCache>
            </c:strRef>
          </c:tx>
          <c:invertIfNegative val="0"/>
          <c:dLbls>
            <c:dLbl>
              <c:idx val="1"/>
              <c:delete val="1"/>
            </c:dLbl>
            <c:dLbl>
              <c:idx val="2"/>
              <c:delete val="1"/>
            </c:dLbl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Munka1!$B$2:$F$2</c:f>
              <c:numCache>
                <c:formatCode>0.0</c:formatCode>
                <c:ptCount val="5"/>
                <c:pt idx="0">
                  <c:v>4.339635997990519</c:v>
                </c:pt>
                <c:pt idx="1">
                  <c:v>0</c:v>
                </c:pt>
                <c:pt idx="2">
                  <c:v>0</c:v>
                </c:pt>
                <c:pt idx="3">
                  <c:v>6.0798525105396735</c:v>
                </c:pt>
                <c:pt idx="4">
                  <c:v>6.4158039165004945</c:v>
                </c:pt>
              </c:numCache>
            </c:numRef>
          </c:val>
        </c:ser>
        <c:ser>
          <c:idx val="1"/>
          <c:order val="1"/>
          <c:tx>
            <c:strRef>
              <c:f>Munka1!$A$3</c:f>
              <c:strCache>
                <c:ptCount val="1"/>
                <c:pt idx="0">
                  <c:v>Legalább heti egyszer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Munka1!$B$3:$F$3</c:f>
              <c:numCache>
                <c:formatCode>General</c:formatCode>
                <c:ptCount val="5"/>
                <c:pt idx="0" formatCode="0.0">
                  <c:v>22.563011609448601</c:v>
                </c:pt>
                <c:pt idx="1">
                  <c:v>6.0269134081528541</c:v>
                </c:pt>
                <c:pt idx="2">
                  <c:v>14.842901358458182</c:v>
                </c:pt>
                <c:pt idx="3">
                  <c:v>20.409882545475529</c:v>
                </c:pt>
                <c:pt idx="4">
                  <c:v>33.538316149151328</c:v>
                </c:pt>
              </c:numCache>
            </c:numRef>
          </c:val>
        </c:ser>
        <c:ser>
          <c:idx val="2"/>
          <c:order val="2"/>
          <c:tx>
            <c:strRef>
              <c:f>Munka1!$A$4</c:f>
              <c:strCache>
                <c:ptCount val="1"/>
                <c:pt idx="0">
                  <c:v>Legalább havi egyszer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Munka1!$B$4:$F$4</c:f>
              <c:numCache>
                <c:formatCode>General</c:formatCode>
                <c:ptCount val="5"/>
                <c:pt idx="0" formatCode="0.0">
                  <c:v>30.787236381615561</c:v>
                </c:pt>
                <c:pt idx="1">
                  <c:v>19.45160869179859</c:v>
                </c:pt>
                <c:pt idx="2">
                  <c:v>27.046985383350393</c:v>
                </c:pt>
                <c:pt idx="3">
                  <c:v>34.414489434484217</c:v>
                </c:pt>
                <c:pt idx="4">
                  <c:v>33.094313384730846</c:v>
                </c:pt>
              </c:numCache>
            </c:numRef>
          </c:val>
        </c:ser>
        <c:ser>
          <c:idx val="3"/>
          <c:order val="3"/>
          <c:tx>
            <c:strRef>
              <c:f>Munka1!$A$5</c:f>
              <c:strCache>
                <c:ptCount val="1"/>
                <c:pt idx="0">
                  <c:v>2-3 havonta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Munka1!$B$5:$F$5</c:f>
              <c:numCache>
                <c:formatCode>General</c:formatCode>
                <c:ptCount val="5"/>
                <c:pt idx="0" formatCode="0.0">
                  <c:v>8.3640492672503228</c:v>
                </c:pt>
                <c:pt idx="1">
                  <c:v>12.407716296930099</c:v>
                </c:pt>
                <c:pt idx="2">
                  <c:v>11.149684880840674</c:v>
                </c:pt>
                <c:pt idx="3">
                  <c:v>8.5459349436328687</c:v>
                </c:pt>
                <c:pt idx="4">
                  <c:v>5.5162126795871753</c:v>
                </c:pt>
              </c:numCache>
            </c:numRef>
          </c:val>
        </c:ser>
        <c:ser>
          <c:idx val="4"/>
          <c:order val="4"/>
          <c:tx>
            <c:strRef>
              <c:f>Munka1!$A$6</c:f>
              <c:strCache>
                <c:ptCount val="1"/>
                <c:pt idx="0">
                  <c:v>Ritkábban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Munka1!$B$6:$F$6</c:f>
              <c:numCache>
                <c:formatCode>General</c:formatCode>
                <c:ptCount val="5"/>
                <c:pt idx="0" formatCode="0.0">
                  <c:v>16.481856827091857</c:v>
                </c:pt>
                <c:pt idx="1">
                  <c:v>32.84306983807155</c:v>
                </c:pt>
                <c:pt idx="2">
                  <c:v>21.472099548300925</c:v>
                </c:pt>
                <c:pt idx="3">
                  <c:v>14.44849457536211</c:v>
                </c:pt>
                <c:pt idx="4">
                  <c:v>10.590450318686049</c:v>
                </c:pt>
              </c:numCache>
            </c:numRef>
          </c:val>
        </c:ser>
        <c:ser>
          <c:idx val="5"/>
          <c:order val="5"/>
          <c:tx>
            <c:strRef>
              <c:f>Munka1!$A$7</c:f>
              <c:strCache>
                <c:ptCount val="1"/>
                <c:pt idx="0">
                  <c:v>Soha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Munka1!$B$7:$F$7</c:f>
              <c:numCache>
                <c:formatCode>General</c:formatCode>
                <c:ptCount val="5"/>
                <c:pt idx="0" formatCode="0.0">
                  <c:v>15.556346099036695</c:v>
                </c:pt>
                <c:pt idx="1">
                  <c:v>26.995937827912588</c:v>
                </c:pt>
                <c:pt idx="2">
                  <c:v>22.187665807142299</c:v>
                </c:pt>
                <c:pt idx="3">
                  <c:v>14.736133500325813</c:v>
                </c:pt>
                <c:pt idx="4">
                  <c:v>9.2984649459674991</c:v>
                </c:pt>
              </c:numCache>
            </c:numRef>
          </c:val>
        </c:ser>
        <c:ser>
          <c:idx val="6"/>
          <c:order val="6"/>
          <c:tx>
            <c:strRef>
              <c:f>Munka1!$A$8</c:f>
              <c:strCache>
                <c:ptCount val="1"/>
                <c:pt idx="0">
                  <c:v>NT/NV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Munka1!$B$1:$F$1</c:f>
              <c:strCache>
                <c:ptCount val="5"/>
                <c:pt idx="0">
                  <c:v>Total</c:v>
                </c:pt>
                <c:pt idx="1">
                  <c:v>15-17 évesek</c:v>
                </c:pt>
                <c:pt idx="2">
                  <c:v>18-20 évesek</c:v>
                </c:pt>
                <c:pt idx="3">
                  <c:v>21-23 évesek</c:v>
                </c:pt>
                <c:pt idx="4">
                  <c:v>24-26 évesek</c:v>
                </c:pt>
              </c:strCache>
            </c:strRef>
          </c:cat>
          <c:val>
            <c:numRef>
              <c:f>Munka1!$B$8:$F$8</c:f>
              <c:numCache>
                <c:formatCode>General</c:formatCode>
                <c:ptCount val="5"/>
                <c:pt idx="0" formatCode="0.0">
                  <c:v>1.9078638175664917</c:v>
                </c:pt>
                <c:pt idx="1">
                  <c:v>2.2747539371343488</c:v>
                </c:pt>
                <c:pt idx="2">
                  <c:v>3.3006630219074591</c:v>
                </c:pt>
                <c:pt idx="3">
                  <c:v>1.3652124901797635</c:v>
                </c:pt>
                <c:pt idx="4">
                  <c:v>1.5464386053767085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overlap val="100"/>
        <c:axId val="303649920"/>
        <c:axId val="303651456"/>
      </c:barChart>
      <c:catAx>
        <c:axId val="303649920"/>
        <c:scaling>
          <c:orientation val="maxMin"/>
        </c:scaling>
        <c:delete val="0"/>
        <c:axPos val="l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/>
            </a:pPr>
            <a:endParaRPr lang="hu-HU"/>
          </a:p>
        </c:txPr>
        <c:crossAx val="303651456"/>
        <c:crosses val="autoZero"/>
        <c:auto val="1"/>
        <c:lblAlgn val="ctr"/>
        <c:lblOffset val="100"/>
        <c:noMultiLvlLbl val="0"/>
      </c:catAx>
      <c:valAx>
        <c:axId val="303651456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3036499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3.8118887691157441E-2"/>
          <c:y val="0.81403761221028037"/>
          <c:w val="0.94883016470392156"/>
          <c:h val="0.1580066139837277"/>
        </c:manualLayout>
      </c:layout>
      <c:overlay val="0"/>
      <c:txPr>
        <a:bodyPr/>
        <a:lstStyle/>
        <a:p>
          <a:pPr>
            <a:defRPr sz="1100"/>
          </a:pPr>
          <a:endParaRPr lang="hu-HU"/>
        </a:p>
      </c:txPr>
    </c:legend>
    <c:plotVisOnly val="1"/>
    <c:dispBlanksAs val="gap"/>
    <c:showDLblsOverMax val="0"/>
  </c:chart>
  <c:txPr>
    <a:bodyPr/>
    <a:lstStyle/>
    <a:p>
      <a:pPr>
        <a:defRPr sz="1600">
          <a:latin typeface="Calibri" pitchFamily="34" charset="0"/>
        </a:defRPr>
      </a:pPr>
      <a:endParaRPr lang="hu-H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25962272307907819"/>
          <c:y val="2.5195613185836494E-2"/>
          <c:w val="0.74037727692092181"/>
          <c:h val="0.7300763916157017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Igen, ismerem, már használtam is</c:v>
                </c:pt>
              </c:strCache>
            </c:strRef>
          </c:tx>
          <c:invertIfNegative val="0"/>
          <c:dLbls>
            <c:numFmt formatCode="#,##0" sourceLinked="0"/>
            <c:txPr>
              <a:bodyPr/>
              <a:lstStyle/>
              <a:p>
                <a:pPr>
                  <a:defRPr sz="2000"/>
                </a:pPr>
                <a:endParaRPr lang="hu-H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Munka1!$B$1:$E$1</c:f>
              <c:strCache>
                <c:ptCount val="4"/>
                <c:pt idx="0">
                  <c:v>Mobiltelefonos fizetés</c:v>
                </c:pt>
                <c:pt idx="1">
                  <c:v>PayPal</c:v>
                </c:pt>
                <c:pt idx="2">
                  <c:v>PayPass</c:v>
                </c:pt>
                <c:pt idx="3">
                  <c:v>Netkártya</c:v>
                </c:pt>
              </c:strCache>
            </c:strRef>
          </c:cat>
          <c:val>
            <c:numRef>
              <c:f>Munka1!$B$2:$E$2</c:f>
              <c:numCache>
                <c:formatCode>0.0</c:formatCode>
                <c:ptCount val="4"/>
                <c:pt idx="0">
                  <c:v>19.299392288060588</c:v>
                </c:pt>
                <c:pt idx="1">
                  <c:v>8.4913093719430286</c:v>
                </c:pt>
                <c:pt idx="2">
                  <c:v>4.4324372853696206</c:v>
                </c:pt>
                <c:pt idx="3">
                  <c:v>1.5103803328474437</c:v>
                </c:pt>
              </c:numCache>
            </c:numRef>
          </c:val>
        </c:ser>
        <c:ser>
          <c:idx val="1"/>
          <c:order val="1"/>
          <c:tx>
            <c:strRef>
              <c:f>Munka1!$A$3</c:f>
              <c:strCache>
                <c:ptCount val="1"/>
                <c:pt idx="0">
                  <c:v>Igen, ismerem, de még nem használtam</c:v>
                </c:pt>
              </c:strCache>
            </c:strRef>
          </c:tx>
          <c:invertIfNegative val="0"/>
          <c:dLbls>
            <c:numFmt formatCode="#,##0" sourceLinked="0"/>
            <c:txPr>
              <a:bodyPr/>
              <a:lstStyle/>
              <a:p>
                <a:pPr>
                  <a:defRPr sz="20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Munka1!$B$1:$E$1</c:f>
              <c:strCache>
                <c:ptCount val="4"/>
                <c:pt idx="0">
                  <c:v>Mobiltelefonos fizetés</c:v>
                </c:pt>
                <c:pt idx="1">
                  <c:v>PayPal</c:v>
                </c:pt>
                <c:pt idx="2">
                  <c:v>PayPass</c:v>
                </c:pt>
                <c:pt idx="3">
                  <c:v>Netkártya</c:v>
                </c:pt>
              </c:strCache>
            </c:strRef>
          </c:cat>
          <c:val>
            <c:numRef>
              <c:f>Munka1!$B$3:$E$3</c:f>
              <c:numCache>
                <c:formatCode>0.0</c:formatCode>
                <c:ptCount val="4"/>
                <c:pt idx="0">
                  <c:v>57.66207329098058</c:v>
                </c:pt>
                <c:pt idx="1">
                  <c:v>59.374323698946156</c:v>
                </c:pt>
                <c:pt idx="2">
                  <c:v>49.075421716457001</c:v>
                </c:pt>
                <c:pt idx="3">
                  <c:v>42.913189712270544</c:v>
                </c:pt>
              </c:numCache>
            </c:numRef>
          </c:val>
        </c:ser>
        <c:ser>
          <c:idx val="2"/>
          <c:order val="2"/>
          <c:tx>
            <c:strRef>
              <c:f>Munka1!$A$4</c:f>
              <c:strCache>
                <c:ptCount val="1"/>
                <c:pt idx="0">
                  <c:v>Nem, nem ismerem</c:v>
                </c:pt>
              </c:strCache>
            </c:strRef>
          </c:tx>
          <c:invertIfNegative val="0"/>
          <c:dLbls>
            <c:numFmt formatCode="#,##0" sourceLinked="0"/>
            <c:txPr>
              <a:bodyPr/>
              <a:lstStyle/>
              <a:p>
                <a:pPr>
                  <a:defRPr sz="20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Munka1!$B$1:$E$1</c:f>
              <c:strCache>
                <c:ptCount val="4"/>
                <c:pt idx="0">
                  <c:v>Mobiltelefonos fizetés</c:v>
                </c:pt>
                <c:pt idx="1">
                  <c:v>PayPal</c:v>
                </c:pt>
                <c:pt idx="2">
                  <c:v>PayPass</c:v>
                </c:pt>
                <c:pt idx="3">
                  <c:v>Netkártya</c:v>
                </c:pt>
              </c:strCache>
            </c:strRef>
          </c:cat>
          <c:val>
            <c:numRef>
              <c:f>Munka1!$B$4:$E$4</c:f>
              <c:numCache>
                <c:formatCode>0.0</c:formatCode>
                <c:ptCount val="4"/>
                <c:pt idx="0">
                  <c:v>19.434302310690665</c:v>
                </c:pt>
                <c:pt idx="1">
                  <c:v>27.760960791814178</c:v>
                </c:pt>
                <c:pt idx="2">
                  <c:v>40.820501687295724</c:v>
                </c:pt>
                <c:pt idx="3">
                  <c:v>50.894793211170033</c:v>
                </c:pt>
              </c:numCache>
            </c:numRef>
          </c:val>
        </c:ser>
        <c:ser>
          <c:idx val="3"/>
          <c:order val="3"/>
          <c:tx>
            <c:strRef>
              <c:f>Munka1!$A$5</c:f>
              <c:strCache>
                <c:ptCount val="1"/>
                <c:pt idx="0">
                  <c:v>NT/NV</c:v>
                </c:pt>
              </c:strCache>
            </c:strRef>
          </c:tx>
          <c:invertIfNegative val="0"/>
          <c:dLbls>
            <c:numFmt formatCode="#,##0" sourceLinked="0"/>
            <c:txPr>
              <a:bodyPr/>
              <a:lstStyle/>
              <a:p>
                <a:pPr>
                  <a:defRPr sz="200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Munka1!$B$1:$E$1</c:f>
              <c:strCache>
                <c:ptCount val="4"/>
                <c:pt idx="0">
                  <c:v>Mobiltelefonos fizetés</c:v>
                </c:pt>
                <c:pt idx="1">
                  <c:v>PayPal</c:v>
                </c:pt>
                <c:pt idx="2">
                  <c:v>PayPass</c:v>
                </c:pt>
                <c:pt idx="3">
                  <c:v>Netkártya</c:v>
                </c:pt>
              </c:strCache>
            </c:strRef>
          </c:cat>
          <c:val>
            <c:numRef>
              <c:f>Munka1!$B$5:$E$5</c:f>
              <c:numCache>
                <c:formatCode>0.0</c:formatCode>
                <c:ptCount val="4"/>
                <c:pt idx="0">
                  <c:v>3.6042321102680992</c:v>
                </c:pt>
                <c:pt idx="1">
                  <c:v>4.3734061372965236</c:v>
                </c:pt>
                <c:pt idx="2">
                  <c:v>5.6716393108775804</c:v>
                </c:pt>
                <c:pt idx="3">
                  <c:v>4.6816367437119091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overlap val="100"/>
        <c:axId val="300596608"/>
        <c:axId val="325584000"/>
      </c:barChart>
      <c:catAx>
        <c:axId val="300596608"/>
        <c:scaling>
          <c:orientation val="maxMin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hu-HU"/>
          </a:p>
        </c:txPr>
        <c:crossAx val="325584000"/>
        <c:crosses val="autoZero"/>
        <c:auto val="1"/>
        <c:lblAlgn val="ctr"/>
        <c:lblOffset val="100"/>
        <c:noMultiLvlLbl val="0"/>
      </c:catAx>
      <c:valAx>
        <c:axId val="325584000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3005966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4.0897227200198366E-2"/>
          <c:y val="0.81942188212026457"/>
          <c:w val="0.95910277279980161"/>
          <c:h val="0.1805781178797354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>
          <a:solidFill>
            <a:schemeClr val="tx1"/>
          </a:solidFill>
          <a:latin typeface="Calibri" pitchFamily="34" charset="0"/>
        </a:defRPr>
      </a:pPr>
      <a:endParaRPr lang="hu-HU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2.7386164125654082E-2"/>
          <c:y val="0.1496926673228347"/>
          <c:w val="0.94522767174869182"/>
          <c:h val="0.81593233267716569"/>
        </c:manualLayout>
      </c:layout>
      <c:barChart>
        <c:barDir val="col"/>
        <c:grouping val="stacked"/>
        <c:varyColors val="0"/>
        <c:ser>
          <c:idx val="0"/>
          <c:order val="0"/>
          <c:spPr>
            <a:gradFill>
              <a:gsLst>
                <a:gs pos="95000">
                  <a:srgbClr val="51801C"/>
                </a:gs>
                <a:gs pos="0">
                  <a:schemeClr val="accent1">
                    <a:tint val="87000"/>
                    <a:satMod val="250000"/>
                  </a:schemeClr>
                </a:gs>
              </a:gsLst>
              <a:lin ang="16200000" scaled="0"/>
            </a:gradFill>
          </c:spPr>
          <c:invertIfNegative val="0"/>
          <c:dLbls>
            <c:spPr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 rot="0" vert="horz"/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Munka1!$B$1:$H$1</c:f>
              <c:strCache>
                <c:ptCount val="7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</c:strCache>
            </c:strRef>
          </c:cat>
          <c:val>
            <c:numRef>
              <c:f>Munka1!$B$2:$H$2</c:f>
              <c:numCache>
                <c:formatCode>0%</c:formatCode>
                <c:ptCount val="7"/>
                <c:pt idx="0">
                  <c:v>0.70800000000000063</c:v>
                </c:pt>
                <c:pt idx="1">
                  <c:v>0.71700000000000064</c:v>
                </c:pt>
                <c:pt idx="2">
                  <c:v>0.74400000000000066</c:v>
                </c:pt>
                <c:pt idx="3">
                  <c:v>0.75800000000000078</c:v>
                </c:pt>
                <c:pt idx="4">
                  <c:v>0.79600000000000004</c:v>
                </c:pt>
                <c:pt idx="5">
                  <c:v>0.81133333299999999</c:v>
                </c:pt>
                <c:pt idx="6">
                  <c:v>0.81166666700000001</c:v>
                </c:pt>
              </c:numCache>
            </c:numRef>
          </c:val>
        </c:ser>
        <c:ser>
          <c:idx val="1"/>
          <c:order val="1"/>
          <c:spPr>
            <a:ln>
              <a:prstDash val="dash"/>
            </a:ln>
          </c:spPr>
          <c:invertIfNegative val="0"/>
          <c:dPt>
            <c:idx val="6"/>
            <c:invertIfNegative val="0"/>
            <c:bubble3D val="0"/>
            <c:spPr>
              <a:gradFill rotWithShape="1">
                <a:gsLst>
                  <a:gs pos="0">
                    <a:schemeClr val="dk1">
                      <a:tint val="65000"/>
                      <a:satMod val="270000"/>
                    </a:schemeClr>
                  </a:gs>
                  <a:gs pos="25000">
                    <a:schemeClr val="dk1">
                      <a:tint val="60000"/>
                      <a:satMod val="300000"/>
                    </a:schemeClr>
                  </a:gs>
                  <a:gs pos="100000">
                    <a:schemeClr val="dk1">
                      <a:tint val="29000"/>
                      <a:satMod val="400000"/>
                    </a:schemeClr>
                  </a:gs>
                </a:gsLst>
                <a:lin ang="16200000" scaled="1"/>
              </a:gradFill>
              <a:ln w="9525" cap="flat" cmpd="sng" algn="ctr">
                <a:solidFill>
                  <a:schemeClr val="dk1">
                    <a:satMod val="150000"/>
                  </a:schemeClr>
                </a:solidFill>
                <a:prstDash val="dash"/>
              </a:ln>
              <a:effectLst>
                <a:outerShdw blurRad="65500" dist="38100" dir="5400000" rotWithShape="0">
                  <a:srgbClr val="000000">
                    <a:alpha val="40000"/>
                  </a:srgbClr>
                </a:outerShdw>
              </a:effectLst>
            </c:spPr>
          </c:dPt>
          <c:cat>
            <c:strRef>
              <c:f>Munka1!$B$1:$H$1</c:f>
              <c:strCache>
                <c:ptCount val="7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</c:strCache>
            </c:strRef>
          </c:cat>
          <c:val>
            <c:numRef>
              <c:f>Munka1!$B$3:$H$3</c:f>
              <c:numCache>
                <c:formatCode>General</c:formatCode>
                <c:ptCount val="7"/>
                <c:pt idx="6" formatCode="0%">
                  <c:v>0.19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7"/>
        <c:overlap val="100"/>
        <c:axId val="325601152"/>
        <c:axId val="325602688"/>
      </c:barChart>
      <c:catAx>
        <c:axId val="325601152"/>
        <c:scaling>
          <c:orientation val="minMax"/>
        </c:scaling>
        <c:delete val="0"/>
        <c:axPos val="b"/>
        <c:majorGridlines>
          <c:spPr>
            <a:ln>
              <a:solidFill>
                <a:schemeClr val="bg2">
                  <a:lumMod val="85000"/>
                </a:schemeClr>
              </a:solidFill>
              <a:prstDash val="dash"/>
            </a:ln>
          </c:spPr>
        </c:majorGridlines>
        <c:numFmt formatCode="0%" sourceLinked="1"/>
        <c:majorTickMark val="out"/>
        <c:minorTickMark val="none"/>
        <c:tickLblPos val="high"/>
        <c:spPr>
          <a:ln>
            <a:noFill/>
          </a:ln>
        </c:spPr>
        <c:crossAx val="325602688"/>
        <c:crosses val="autoZero"/>
        <c:auto val="1"/>
        <c:lblAlgn val="ctr"/>
        <c:lblOffset val="100"/>
        <c:noMultiLvlLbl val="0"/>
      </c:catAx>
      <c:valAx>
        <c:axId val="325602688"/>
        <c:scaling>
          <c:orientation val="minMax"/>
          <c:max val="1.05"/>
          <c:min val="0"/>
        </c:scaling>
        <c:delete val="1"/>
        <c:axPos val="l"/>
        <c:numFmt formatCode="0%" sourceLinked="1"/>
        <c:majorTickMark val="out"/>
        <c:minorTickMark val="none"/>
        <c:tickLblPos val="none"/>
        <c:crossAx val="3256011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latin typeface="Calibri" pitchFamily="34" charset="0"/>
        </a:defRPr>
      </a:pPr>
      <a:endParaRPr lang="hu-H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464161389475238"/>
          <c:y val="6.5997033129052904E-2"/>
          <c:w val="0.71121553623671463"/>
          <c:h val="0.920481709074610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Munka1!$B$2</c:f>
              <c:strCache>
                <c:ptCount val="1"/>
                <c:pt idx="0">
                  <c:v>%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100"/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Munka1!$A$3:$A$31</c:f>
              <c:strCache>
                <c:ptCount val="29"/>
                <c:pt idx="0">
                  <c:v>Estonia</c:v>
                </c:pt>
                <c:pt idx="1">
                  <c:v>Netherlands</c:v>
                </c:pt>
                <c:pt idx="2">
                  <c:v>Belgium</c:v>
                </c:pt>
                <c:pt idx="3">
                  <c:v>Finland</c:v>
                </c:pt>
                <c:pt idx="4">
                  <c:v>Lithuania</c:v>
                </c:pt>
                <c:pt idx="5">
                  <c:v>Malta</c:v>
                </c:pt>
                <c:pt idx="6">
                  <c:v>Slovakia</c:v>
                </c:pt>
                <c:pt idx="7">
                  <c:v>Portugal</c:v>
                </c:pt>
                <c:pt idx="8">
                  <c:v>Greece</c:v>
                </c:pt>
                <c:pt idx="9">
                  <c:v>Latvia</c:v>
                </c:pt>
                <c:pt idx="10">
                  <c:v>Czech</c:v>
                </c:pt>
                <c:pt idx="11">
                  <c:v>Cyprus</c:v>
                </c:pt>
                <c:pt idx="12">
                  <c:v>Denmark</c:v>
                </c:pt>
                <c:pt idx="13">
                  <c:v>Sweden</c:v>
                </c:pt>
                <c:pt idx="14">
                  <c:v>Slovenia</c:v>
                </c:pt>
                <c:pt idx="15">
                  <c:v>EU 27</c:v>
                </c:pt>
                <c:pt idx="16">
                  <c:v>Bulgaria</c:v>
                </c:pt>
                <c:pt idx="17">
                  <c:v>Romania</c:v>
                </c:pt>
                <c:pt idx="18">
                  <c:v>EMU 13</c:v>
                </c:pt>
                <c:pt idx="19">
                  <c:v>Hungary</c:v>
                </c:pt>
                <c:pt idx="20">
                  <c:v>France</c:v>
                </c:pt>
                <c:pt idx="21">
                  <c:v>Poland</c:v>
                </c:pt>
                <c:pt idx="22">
                  <c:v>Ireland</c:v>
                </c:pt>
                <c:pt idx="23">
                  <c:v>Austria</c:v>
                </c:pt>
                <c:pt idx="24">
                  <c:v>Spain</c:v>
                </c:pt>
                <c:pt idx="25">
                  <c:v>UK</c:v>
                </c:pt>
                <c:pt idx="26">
                  <c:v>Italy</c:v>
                </c:pt>
                <c:pt idx="27">
                  <c:v>Luxembourg</c:v>
                </c:pt>
                <c:pt idx="28">
                  <c:v>Germany</c:v>
                </c:pt>
              </c:strCache>
            </c:strRef>
          </c:cat>
          <c:val>
            <c:numRef>
              <c:f>Munka1!$B$3:$B$31</c:f>
              <c:numCache>
                <c:formatCode>0%</c:formatCode>
                <c:ptCount val="29"/>
                <c:pt idx="0">
                  <c:v>0.95700000000000041</c:v>
                </c:pt>
                <c:pt idx="1">
                  <c:v>0.86300000000000032</c:v>
                </c:pt>
                <c:pt idx="2">
                  <c:v>0.83400000000000041</c:v>
                </c:pt>
                <c:pt idx="3">
                  <c:v>0.81200000000000039</c:v>
                </c:pt>
                <c:pt idx="4">
                  <c:v>0.80900000000000005</c:v>
                </c:pt>
                <c:pt idx="5">
                  <c:v>0.70100000000000029</c:v>
                </c:pt>
                <c:pt idx="6">
                  <c:v>0.68200000000000005</c:v>
                </c:pt>
                <c:pt idx="7">
                  <c:v>0.67800000000000038</c:v>
                </c:pt>
                <c:pt idx="8">
                  <c:v>0.6770000000000006</c:v>
                </c:pt>
                <c:pt idx="9">
                  <c:v>0.67200000000000049</c:v>
                </c:pt>
                <c:pt idx="10">
                  <c:v>0.65700000000000036</c:v>
                </c:pt>
                <c:pt idx="11">
                  <c:v>0.64800000000000035</c:v>
                </c:pt>
                <c:pt idx="12">
                  <c:v>0.64200000000000035</c:v>
                </c:pt>
                <c:pt idx="13">
                  <c:v>0.61000000000000032</c:v>
                </c:pt>
                <c:pt idx="14">
                  <c:v>0.59499999999999997</c:v>
                </c:pt>
                <c:pt idx="15">
                  <c:v>0.59399999999999997</c:v>
                </c:pt>
                <c:pt idx="16">
                  <c:v>0.56700000000000039</c:v>
                </c:pt>
                <c:pt idx="17">
                  <c:v>0.56299999999999994</c:v>
                </c:pt>
                <c:pt idx="18">
                  <c:v>0.54700000000000004</c:v>
                </c:pt>
                <c:pt idx="19">
                  <c:v>0.54100000000000004</c:v>
                </c:pt>
                <c:pt idx="20">
                  <c:v>0.51800000000000002</c:v>
                </c:pt>
                <c:pt idx="21">
                  <c:v>0.46600000000000008</c:v>
                </c:pt>
                <c:pt idx="22">
                  <c:v>0.46100000000000002</c:v>
                </c:pt>
                <c:pt idx="23">
                  <c:v>0.42800000000000021</c:v>
                </c:pt>
                <c:pt idx="24">
                  <c:v>0.41000000000000014</c:v>
                </c:pt>
                <c:pt idx="25">
                  <c:v>0.40700000000000008</c:v>
                </c:pt>
                <c:pt idx="26">
                  <c:v>0.33100000000000024</c:v>
                </c:pt>
                <c:pt idx="27">
                  <c:v>0.27900000000000008</c:v>
                </c:pt>
                <c:pt idx="28">
                  <c:v>0.22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54133120"/>
        <c:axId val="354134656"/>
      </c:barChart>
      <c:catAx>
        <c:axId val="354133120"/>
        <c:scaling>
          <c:orientation val="maxMin"/>
        </c:scaling>
        <c:delete val="0"/>
        <c:axPos val="l"/>
        <c:majorGridlines>
          <c:spPr>
            <a:ln>
              <a:prstDash val="dash"/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hu-HU"/>
          </a:p>
        </c:txPr>
        <c:crossAx val="354134656"/>
        <c:crosses val="autoZero"/>
        <c:auto val="1"/>
        <c:lblAlgn val="ctr"/>
        <c:lblOffset val="100"/>
        <c:noMultiLvlLbl val="0"/>
      </c:catAx>
      <c:valAx>
        <c:axId val="354134656"/>
        <c:scaling>
          <c:orientation val="minMax"/>
          <c:max val="1"/>
        </c:scaling>
        <c:delete val="1"/>
        <c:axPos val="t"/>
        <c:numFmt formatCode="0%" sourceLinked="0"/>
        <c:majorTickMark val="out"/>
        <c:minorTickMark val="none"/>
        <c:tickLblPos val="none"/>
        <c:crossAx val="354133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u-H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8789764100285163E-2"/>
          <c:y val="0.23392699956415108"/>
          <c:w val="0.88242047179942951"/>
          <c:h val="0.610652769350414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EU 27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Munka1!$B$1:$C$1</c:f>
              <c:strCache>
                <c:ptCount val="2"/>
                <c:pt idx="0">
                  <c:v>1997</c:v>
                </c:pt>
                <c:pt idx="1">
                  <c:v>2007</c:v>
                </c:pt>
              </c:strCache>
            </c:strRef>
          </c:cat>
          <c:val>
            <c:numRef>
              <c:f>Munka1!$B$2:$C$2</c:f>
              <c:numCache>
                <c:formatCode>0%</c:formatCode>
                <c:ptCount val="2"/>
                <c:pt idx="0">
                  <c:v>0.46</c:v>
                </c:pt>
                <c:pt idx="1">
                  <c:v>0.59399999999999997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5281920"/>
        <c:axId val="375300096"/>
      </c:barChart>
      <c:catAx>
        <c:axId val="375281920"/>
        <c:scaling>
          <c:orientation val="minMax"/>
        </c:scaling>
        <c:delete val="0"/>
        <c:axPos val="b"/>
        <c:majorTickMark val="out"/>
        <c:minorTickMark val="none"/>
        <c:tickLblPos val="low"/>
        <c:crossAx val="375300096"/>
        <c:crosses val="autoZero"/>
        <c:auto val="1"/>
        <c:lblAlgn val="ctr"/>
        <c:lblOffset val="100"/>
        <c:noMultiLvlLbl val="0"/>
      </c:catAx>
      <c:valAx>
        <c:axId val="375300096"/>
        <c:scaling>
          <c:orientation val="minMax"/>
        </c:scaling>
        <c:delete val="1"/>
        <c:axPos val="r"/>
        <c:numFmt formatCode="0%" sourceLinked="1"/>
        <c:majorTickMark val="out"/>
        <c:minorTickMark val="none"/>
        <c:tickLblPos val="none"/>
        <c:crossAx val="375281920"/>
        <c:crosses val="max"/>
        <c:crossBetween val="between"/>
      </c:valAx>
    </c:plotArea>
    <c:plotVisOnly val="1"/>
    <c:dispBlanksAs val="gap"/>
    <c:showDLblsOverMax val="0"/>
  </c:chart>
  <c:spPr>
    <a:solidFill>
      <a:schemeClr val="bg1"/>
    </a:solidFill>
    <a:ln w="38100">
      <a:solidFill>
        <a:schemeClr val="bg1"/>
      </a:solidFill>
    </a:ln>
    <a:effectLst>
      <a:outerShdw blurRad="190500" dist="76200" dir="4740000" sx="104000" sy="104000" algn="tl" rotWithShape="0">
        <a:prstClr val="black">
          <a:alpha val="40000"/>
        </a:prstClr>
      </a:outerShdw>
    </a:effectLst>
  </c:spPr>
  <c:txPr>
    <a:bodyPr/>
    <a:lstStyle/>
    <a:p>
      <a:pPr>
        <a:defRPr sz="1050"/>
      </a:pPr>
      <a:endParaRPr lang="hu-H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8789764100285163E-2"/>
          <c:y val="0.23392699956415111"/>
          <c:w val="0.88242047179942951"/>
          <c:h val="0.610652769350414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Belgium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Munka1!$B$1:$C$1</c:f>
              <c:strCache>
                <c:ptCount val="2"/>
                <c:pt idx="0">
                  <c:v>1997</c:v>
                </c:pt>
                <c:pt idx="1">
                  <c:v>2007</c:v>
                </c:pt>
              </c:strCache>
            </c:strRef>
          </c:cat>
          <c:val>
            <c:numRef>
              <c:f>Munka1!$B$2:$C$2</c:f>
              <c:numCache>
                <c:formatCode>0%</c:formatCode>
                <c:ptCount val="2"/>
                <c:pt idx="0">
                  <c:v>0.54</c:v>
                </c:pt>
                <c:pt idx="1">
                  <c:v>0.83000000000000029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5370112"/>
        <c:axId val="375371648"/>
      </c:barChart>
      <c:catAx>
        <c:axId val="375370112"/>
        <c:scaling>
          <c:orientation val="minMax"/>
        </c:scaling>
        <c:delete val="0"/>
        <c:axPos val="b"/>
        <c:majorTickMark val="out"/>
        <c:minorTickMark val="none"/>
        <c:tickLblPos val="low"/>
        <c:crossAx val="375371648"/>
        <c:crosses val="autoZero"/>
        <c:auto val="1"/>
        <c:lblAlgn val="ctr"/>
        <c:lblOffset val="100"/>
        <c:noMultiLvlLbl val="0"/>
      </c:catAx>
      <c:valAx>
        <c:axId val="375371648"/>
        <c:scaling>
          <c:orientation val="minMax"/>
        </c:scaling>
        <c:delete val="1"/>
        <c:axPos val="r"/>
        <c:numFmt formatCode="0%" sourceLinked="1"/>
        <c:majorTickMark val="out"/>
        <c:minorTickMark val="none"/>
        <c:tickLblPos val="none"/>
        <c:crossAx val="375370112"/>
        <c:crosses val="max"/>
        <c:crossBetween val="between"/>
      </c:valAx>
    </c:plotArea>
    <c:plotVisOnly val="1"/>
    <c:dispBlanksAs val="gap"/>
    <c:showDLblsOverMax val="0"/>
  </c:chart>
  <c:spPr>
    <a:solidFill>
      <a:schemeClr val="bg1"/>
    </a:solidFill>
    <a:ln w="38100">
      <a:solidFill>
        <a:schemeClr val="bg1"/>
      </a:solidFill>
    </a:ln>
    <a:effectLst>
      <a:outerShdw blurRad="190500" dist="76200" dir="4740000" sx="104000" sy="104000" algn="tl" rotWithShape="0">
        <a:prstClr val="black">
          <a:alpha val="40000"/>
        </a:prstClr>
      </a:outerShdw>
    </a:effectLst>
  </c:spPr>
  <c:txPr>
    <a:bodyPr/>
    <a:lstStyle/>
    <a:p>
      <a:pPr>
        <a:defRPr sz="1050"/>
      </a:pPr>
      <a:endParaRPr lang="hu-H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8789764100285163E-2"/>
          <c:y val="0.23392699956415114"/>
          <c:w val="0.88242047179942951"/>
          <c:h val="0.610652769350414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UK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Munka1!$B$1:$C$1</c:f>
              <c:strCache>
                <c:ptCount val="2"/>
                <c:pt idx="0">
                  <c:v>1997</c:v>
                </c:pt>
                <c:pt idx="1">
                  <c:v>2007</c:v>
                </c:pt>
              </c:strCache>
            </c:strRef>
          </c:cat>
          <c:val>
            <c:numRef>
              <c:f>Munka1!$B$2:$C$2</c:f>
              <c:numCache>
                <c:formatCode>0%</c:formatCode>
                <c:ptCount val="2"/>
                <c:pt idx="0">
                  <c:v>0.24000000000000007</c:v>
                </c:pt>
                <c:pt idx="1">
                  <c:v>0.40700000000000008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5531392"/>
        <c:axId val="375532928"/>
      </c:barChart>
      <c:catAx>
        <c:axId val="375531392"/>
        <c:scaling>
          <c:orientation val="minMax"/>
        </c:scaling>
        <c:delete val="0"/>
        <c:axPos val="b"/>
        <c:majorTickMark val="out"/>
        <c:minorTickMark val="none"/>
        <c:tickLblPos val="low"/>
        <c:crossAx val="375532928"/>
        <c:crosses val="autoZero"/>
        <c:auto val="1"/>
        <c:lblAlgn val="ctr"/>
        <c:lblOffset val="100"/>
        <c:noMultiLvlLbl val="0"/>
      </c:catAx>
      <c:valAx>
        <c:axId val="375532928"/>
        <c:scaling>
          <c:orientation val="minMax"/>
        </c:scaling>
        <c:delete val="1"/>
        <c:axPos val="r"/>
        <c:numFmt formatCode="0%" sourceLinked="1"/>
        <c:majorTickMark val="out"/>
        <c:minorTickMark val="none"/>
        <c:tickLblPos val="none"/>
        <c:crossAx val="375531392"/>
        <c:crosses val="max"/>
        <c:crossBetween val="between"/>
      </c:valAx>
    </c:plotArea>
    <c:plotVisOnly val="1"/>
    <c:dispBlanksAs val="gap"/>
    <c:showDLblsOverMax val="0"/>
  </c:chart>
  <c:spPr>
    <a:solidFill>
      <a:schemeClr val="bg1"/>
    </a:solidFill>
    <a:ln w="38100">
      <a:solidFill>
        <a:schemeClr val="bg1"/>
      </a:solidFill>
    </a:ln>
    <a:effectLst>
      <a:outerShdw blurRad="190500" dist="76200" dir="4740000" sx="104000" sy="104000" algn="tl" rotWithShape="0">
        <a:prstClr val="black">
          <a:alpha val="40000"/>
        </a:prstClr>
      </a:outerShdw>
    </a:effectLst>
  </c:spPr>
  <c:txPr>
    <a:bodyPr/>
    <a:lstStyle/>
    <a:p>
      <a:pPr>
        <a:defRPr sz="1050"/>
      </a:pPr>
      <a:endParaRPr lang="hu-H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2546506632006561"/>
          <c:y val="2.5195613185836494E-2"/>
          <c:w val="0.66223502266685963"/>
          <c:h val="0.7801110121963366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Sosem hallott róla</c:v>
                </c:pt>
              </c:strCache>
            </c:strRef>
          </c:tx>
          <c:invertIfNegative val="0"/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4"/>
              <c:delete val="1"/>
            </c:dLbl>
            <c:dLbl>
              <c:idx val="7"/>
              <c:delete val="1"/>
            </c:dLbl>
            <c:dLbl>
              <c:idx val="9"/>
              <c:delete val="1"/>
            </c:dLbl>
            <c:dLbl>
              <c:idx val="10"/>
              <c:delete val="1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Munka1!$A$2:$A$16</c:f>
              <c:strCache>
                <c:ptCount val="15"/>
                <c:pt idx="0">
                  <c:v>Lekötött betét, folyószámla lekötés</c:v>
                </c:pt>
                <c:pt idx="1">
                  <c:v>Önkéntes nyugdíjpénztár</c:v>
                </c:pt>
                <c:pt idx="2">
                  <c:v>Egészségpénztár</c:v>
                </c:pt>
                <c:pt idx="3">
                  <c:v>Befektetési egységekhez kötött (unit-linked) életbiztosítás</c:v>
                </c:pt>
                <c:pt idx="4">
                  <c:v>Lakástakarék pénztár (LTP)</c:v>
                </c:pt>
                <c:pt idx="5">
                  <c:v>Takarékszámla, megtakarítási számla</c:v>
                </c:pt>
                <c:pt idx="6">
                  <c:v>Befektetési alap</c:v>
                </c:pt>
                <c:pt idx="7">
                  <c:v>Részvény</c:v>
                </c:pt>
                <c:pt idx="8">
                  <c:v>Befektetési alappal kombinált lekötött betét</c:v>
                </c:pt>
                <c:pt idx="9">
                  <c:v>Betétkönyv</c:v>
                </c:pt>
                <c:pt idx="10">
                  <c:v>Állampapír</c:v>
                </c:pt>
                <c:pt idx="11">
                  <c:v>Nyugdíj-előtakarékossági számla (NYESZ)</c:v>
                </c:pt>
                <c:pt idx="12">
                  <c:v>Kötvény</c:v>
                </c:pt>
                <c:pt idx="13">
                  <c:v>Tartós Befektetési Szerződés (TBSZ)</c:v>
                </c:pt>
                <c:pt idx="14">
                  <c:v>Jelzáloglevél</c:v>
                </c:pt>
              </c:strCache>
            </c:strRef>
          </c:cat>
          <c:val>
            <c:numRef>
              <c:f>Munka1!$B$2:$B$16</c:f>
              <c:numCache>
                <c:formatCode>General</c:formatCode>
                <c:ptCount val="15"/>
                <c:pt idx="0">
                  <c:v>0.4</c:v>
                </c:pt>
                <c:pt idx="1">
                  <c:v>0.4</c:v>
                </c:pt>
                <c:pt idx="2">
                  <c:v>0.9</c:v>
                </c:pt>
                <c:pt idx="3">
                  <c:v>14.4</c:v>
                </c:pt>
                <c:pt idx="4">
                  <c:v>2.5</c:v>
                </c:pt>
                <c:pt idx="5">
                  <c:v>5</c:v>
                </c:pt>
                <c:pt idx="6">
                  <c:v>2.9</c:v>
                </c:pt>
                <c:pt idx="7">
                  <c:v>0.5</c:v>
                </c:pt>
                <c:pt idx="8">
                  <c:v>6.7</c:v>
                </c:pt>
                <c:pt idx="9">
                  <c:v>0.60000000000000064</c:v>
                </c:pt>
                <c:pt idx="10">
                  <c:v>0.2</c:v>
                </c:pt>
                <c:pt idx="11">
                  <c:v>4.5</c:v>
                </c:pt>
                <c:pt idx="12">
                  <c:v>1</c:v>
                </c:pt>
                <c:pt idx="13">
                  <c:v>27.1</c:v>
                </c:pt>
                <c:pt idx="14">
                  <c:v>16.399999999999999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Hallottam róla, de nem igazán tudom, hogy mi ez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Munka1!$A$2:$A$16</c:f>
              <c:strCache>
                <c:ptCount val="15"/>
                <c:pt idx="0">
                  <c:v>Lekötött betét, folyószámla lekötés</c:v>
                </c:pt>
                <c:pt idx="1">
                  <c:v>Önkéntes nyugdíjpénztár</c:v>
                </c:pt>
                <c:pt idx="2">
                  <c:v>Egészségpénztár</c:v>
                </c:pt>
                <c:pt idx="3">
                  <c:v>Befektetési egységekhez kötött (unit-linked) életbiztosítás</c:v>
                </c:pt>
                <c:pt idx="4">
                  <c:v>Lakástakarék pénztár (LTP)</c:v>
                </c:pt>
                <c:pt idx="5">
                  <c:v>Takarékszámla, megtakarítási számla</c:v>
                </c:pt>
                <c:pt idx="6">
                  <c:v>Befektetési alap</c:v>
                </c:pt>
                <c:pt idx="7">
                  <c:v>Részvény</c:v>
                </c:pt>
                <c:pt idx="8">
                  <c:v>Befektetési alappal kombinált lekötött betét</c:v>
                </c:pt>
                <c:pt idx="9">
                  <c:v>Betétkönyv</c:v>
                </c:pt>
                <c:pt idx="10">
                  <c:v>Állampapír</c:v>
                </c:pt>
                <c:pt idx="11">
                  <c:v>Nyugdíj-előtakarékossági számla (NYESZ)</c:v>
                </c:pt>
                <c:pt idx="12">
                  <c:v>Kötvény</c:v>
                </c:pt>
                <c:pt idx="13">
                  <c:v>Tartós Befektetési Szerződés (TBSZ)</c:v>
                </c:pt>
                <c:pt idx="14">
                  <c:v>Jelzáloglevél</c:v>
                </c:pt>
              </c:strCache>
            </c:strRef>
          </c:cat>
          <c:val>
            <c:numRef>
              <c:f>Munka1!$C$2:$C$16</c:f>
              <c:numCache>
                <c:formatCode>General</c:formatCode>
                <c:ptCount val="15"/>
                <c:pt idx="0">
                  <c:v>6.4</c:v>
                </c:pt>
                <c:pt idx="1">
                  <c:v>15.2</c:v>
                </c:pt>
                <c:pt idx="2">
                  <c:v>21.8</c:v>
                </c:pt>
                <c:pt idx="3">
                  <c:v>32.5</c:v>
                </c:pt>
                <c:pt idx="4">
                  <c:v>25.3</c:v>
                </c:pt>
                <c:pt idx="5">
                  <c:v>35.200000000000003</c:v>
                </c:pt>
                <c:pt idx="6">
                  <c:v>39.200000000000003</c:v>
                </c:pt>
                <c:pt idx="7">
                  <c:v>33.800000000000004</c:v>
                </c:pt>
                <c:pt idx="8">
                  <c:v>45.2</c:v>
                </c:pt>
                <c:pt idx="9">
                  <c:v>29</c:v>
                </c:pt>
                <c:pt idx="10">
                  <c:v>29.3</c:v>
                </c:pt>
                <c:pt idx="11">
                  <c:v>40.800000000000004</c:v>
                </c:pt>
                <c:pt idx="12">
                  <c:v>40.9</c:v>
                </c:pt>
                <c:pt idx="13">
                  <c:v>40.300000000000004</c:v>
                </c:pt>
                <c:pt idx="14">
                  <c:v>60.4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Jól ismerem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Munka1!$A$2:$A$16</c:f>
              <c:strCache>
                <c:ptCount val="15"/>
                <c:pt idx="0">
                  <c:v>Lekötött betét, folyószámla lekötés</c:v>
                </c:pt>
                <c:pt idx="1">
                  <c:v>Önkéntes nyugdíjpénztár</c:v>
                </c:pt>
                <c:pt idx="2">
                  <c:v>Egészségpénztár</c:v>
                </c:pt>
                <c:pt idx="3">
                  <c:v>Befektetési egységekhez kötött (unit-linked) életbiztosítás</c:v>
                </c:pt>
                <c:pt idx="4">
                  <c:v>Lakástakarék pénztár (LTP)</c:v>
                </c:pt>
                <c:pt idx="5">
                  <c:v>Takarékszámla, megtakarítási számla</c:v>
                </c:pt>
                <c:pt idx="6">
                  <c:v>Befektetési alap</c:v>
                </c:pt>
                <c:pt idx="7">
                  <c:v>Részvény</c:v>
                </c:pt>
                <c:pt idx="8">
                  <c:v>Befektetési alappal kombinált lekötött betét</c:v>
                </c:pt>
                <c:pt idx="9">
                  <c:v>Betétkönyv</c:v>
                </c:pt>
                <c:pt idx="10">
                  <c:v>Állampapír</c:v>
                </c:pt>
                <c:pt idx="11">
                  <c:v>Nyugdíj-előtakarékossági számla (NYESZ)</c:v>
                </c:pt>
                <c:pt idx="12">
                  <c:v>Kötvény</c:v>
                </c:pt>
                <c:pt idx="13">
                  <c:v>Tartós Befektetési Szerződés (TBSZ)</c:v>
                </c:pt>
                <c:pt idx="14">
                  <c:v>Jelzáloglevél</c:v>
                </c:pt>
              </c:strCache>
            </c:strRef>
          </c:cat>
          <c:val>
            <c:numRef>
              <c:f>Munka1!$D$2:$D$16</c:f>
              <c:numCache>
                <c:formatCode>General</c:formatCode>
                <c:ptCount val="15"/>
                <c:pt idx="0">
                  <c:v>44.9</c:v>
                </c:pt>
                <c:pt idx="1">
                  <c:v>46.8</c:v>
                </c:pt>
                <c:pt idx="2">
                  <c:v>46.4</c:v>
                </c:pt>
                <c:pt idx="3">
                  <c:v>25.2</c:v>
                </c:pt>
                <c:pt idx="4">
                  <c:v>48.1</c:v>
                </c:pt>
                <c:pt idx="5">
                  <c:v>38.5</c:v>
                </c:pt>
                <c:pt idx="6">
                  <c:v>36.700000000000003</c:v>
                </c:pt>
                <c:pt idx="7">
                  <c:v>50.8</c:v>
                </c:pt>
                <c:pt idx="8">
                  <c:v>39.6</c:v>
                </c:pt>
                <c:pt idx="9">
                  <c:v>62.3</c:v>
                </c:pt>
                <c:pt idx="10">
                  <c:v>62.9</c:v>
                </c:pt>
                <c:pt idx="11">
                  <c:v>47.3</c:v>
                </c:pt>
                <c:pt idx="12">
                  <c:v>52.4</c:v>
                </c:pt>
                <c:pt idx="13">
                  <c:v>27.8</c:v>
                </c:pt>
                <c:pt idx="14">
                  <c:v>22.7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Rendelkezem vele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Munka1!$A$2:$A$16</c:f>
              <c:strCache>
                <c:ptCount val="15"/>
                <c:pt idx="0">
                  <c:v>Lekötött betét, folyószámla lekötés</c:v>
                </c:pt>
                <c:pt idx="1">
                  <c:v>Önkéntes nyugdíjpénztár</c:v>
                </c:pt>
                <c:pt idx="2">
                  <c:v>Egészségpénztár</c:v>
                </c:pt>
                <c:pt idx="3">
                  <c:v>Befektetési egységekhez kötött (unit-linked) életbiztosítás</c:v>
                </c:pt>
                <c:pt idx="4">
                  <c:v>Lakástakarék pénztár (LTP)</c:v>
                </c:pt>
                <c:pt idx="5">
                  <c:v>Takarékszámla, megtakarítási számla</c:v>
                </c:pt>
                <c:pt idx="6">
                  <c:v>Befektetési alap</c:v>
                </c:pt>
                <c:pt idx="7">
                  <c:v>Részvény</c:v>
                </c:pt>
                <c:pt idx="8">
                  <c:v>Befektetési alappal kombinált lekötött betét</c:v>
                </c:pt>
                <c:pt idx="9">
                  <c:v>Betétkönyv</c:v>
                </c:pt>
                <c:pt idx="10">
                  <c:v>Állampapír</c:v>
                </c:pt>
                <c:pt idx="11">
                  <c:v>Nyugdíj-előtakarékossági számla (NYESZ)</c:v>
                </c:pt>
                <c:pt idx="12">
                  <c:v>Kötvény</c:v>
                </c:pt>
                <c:pt idx="13">
                  <c:v>Tartós Befektetési Szerződés (TBSZ)</c:v>
                </c:pt>
                <c:pt idx="14">
                  <c:v>Jelzáloglevél</c:v>
                </c:pt>
              </c:strCache>
            </c:strRef>
          </c:cat>
          <c:val>
            <c:numRef>
              <c:f>Munka1!$E$2:$E$16</c:f>
              <c:numCache>
                <c:formatCode>General</c:formatCode>
                <c:ptCount val="15"/>
                <c:pt idx="0">
                  <c:v>48.3</c:v>
                </c:pt>
                <c:pt idx="1">
                  <c:v>37.6</c:v>
                </c:pt>
                <c:pt idx="2">
                  <c:v>30.8</c:v>
                </c:pt>
                <c:pt idx="3">
                  <c:v>28</c:v>
                </c:pt>
                <c:pt idx="4">
                  <c:v>24.1</c:v>
                </c:pt>
                <c:pt idx="5">
                  <c:v>21.3</c:v>
                </c:pt>
                <c:pt idx="6">
                  <c:v>21.2</c:v>
                </c:pt>
                <c:pt idx="7">
                  <c:v>14.9</c:v>
                </c:pt>
                <c:pt idx="8">
                  <c:v>8.5</c:v>
                </c:pt>
                <c:pt idx="9">
                  <c:v>8.1</c:v>
                </c:pt>
                <c:pt idx="10">
                  <c:v>7.5</c:v>
                </c:pt>
                <c:pt idx="11">
                  <c:v>7.4</c:v>
                </c:pt>
                <c:pt idx="12">
                  <c:v>5.6</c:v>
                </c:pt>
                <c:pt idx="13">
                  <c:v>4.7</c:v>
                </c:pt>
                <c:pt idx="14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3"/>
        <c:overlap val="100"/>
        <c:axId val="375660928"/>
        <c:axId val="375662464"/>
      </c:barChart>
      <c:catAx>
        <c:axId val="375660928"/>
        <c:scaling>
          <c:orientation val="maxMin"/>
        </c:scaling>
        <c:delete val="0"/>
        <c:axPos val="l"/>
        <c:majorTickMark val="out"/>
        <c:minorTickMark val="none"/>
        <c:tickLblPos val="nextTo"/>
        <c:crossAx val="375662464"/>
        <c:crosses val="autoZero"/>
        <c:auto val="1"/>
        <c:lblAlgn val="ctr"/>
        <c:lblOffset val="100"/>
        <c:noMultiLvlLbl val="0"/>
      </c:catAx>
      <c:valAx>
        <c:axId val="375662464"/>
        <c:scaling>
          <c:orientation val="minMax"/>
        </c:scaling>
        <c:delete val="1"/>
        <c:axPos val="t"/>
        <c:numFmt formatCode="0%" sourceLinked="1"/>
        <c:majorTickMark val="out"/>
        <c:minorTickMark val="none"/>
        <c:tickLblPos val="none"/>
        <c:crossAx val="3756609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1901794109597602E-2"/>
          <c:y val="0.83054083456816619"/>
          <c:w val="0.67104847249027644"/>
          <c:h val="0.158006613983727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50">
          <a:solidFill>
            <a:schemeClr val="bg1"/>
          </a:solidFill>
          <a:latin typeface="Calibri" pitchFamily="34" charset="0"/>
        </a:defRPr>
      </a:pPr>
      <a:endParaRPr lang="hu-H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764541485192417"/>
          <c:y val="0.24155153963514719"/>
          <c:w val="0.78333670180442028"/>
          <c:h val="0.557110614627510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váratlan kiadások</c:v>
                </c:pt>
                <c:pt idx="1">
                  <c:v>gyermekek jövője</c:v>
                </c:pt>
                <c:pt idx="2">
                  <c:v>lakásvásárlás</c:v>
                </c:pt>
                <c:pt idx="3">
                  <c:v>nyugdíjas évek</c:v>
                </c:pt>
                <c:pt idx="4">
                  <c:v>lakásfelújítás</c:v>
                </c:pt>
                <c:pt idx="5">
                  <c:v>utazás/üdülés</c:v>
                </c:pt>
                <c:pt idx="6">
                  <c:v>autó vásárlás</c:v>
                </c:pt>
                <c:pt idx="7">
                  <c:v> műszaki cikk</c:v>
                </c:pt>
              </c:strCache>
            </c:strRef>
          </c:cat>
          <c:val>
            <c:numRef>
              <c:f>Munka1!$B$2:$B$9</c:f>
              <c:numCache>
                <c:formatCode>General</c:formatCode>
                <c:ptCount val="8"/>
                <c:pt idx="0">
                  <c:v>23</c:v>
                </c:pt>
                <c:pt idx="1">
                  <c:v>17</c:v>
                </c:pt>
                <c:pt idx="2">
                  <c:v>12</c:v>
                </c:pt>
                <c:pt idx="3">
                  <c:v>11</c:v>
                </c:pt>
                <c:pt idx="4">
                  <c:v>6</c:v>
                </c:pt>
                <c:pt idx="5">
                  <c:v>4</c:v>
                </c:pt>
                <c:pt idx="6">
                  <c:v>3</c:v>
                </c:pt>
                <c:pt idx="7">
                  <c:v>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váratlan kiadások</c:v>
                </c:pt>
                <c:pt idx="1">
                  <c:v>gyermekek jövője</c:v>
                </c:pt>
                <c:pt idx="2">
                  <c:v>lakásvásárlás</c:v>
                </c:pt>
                <c:pt idx="3">
                  <c:v>nyugdíjas évek</c:v>
                </c:pt>
                <c:pt idx="4">
                  <c:v>lakásfelújítás</c:v>
                </c:pt>
                <c:pt idx="5">
                  <c:v>utazás/üdülés</c:v>
                </c:pt>
                <c:pt idx="6">
                  <c:v>autó vásárlás</c:v>
                </c:pt>
                <c:pt idx="7">
                  <c:v> műszaki cikk</c:v>
                </c:pt>
              </c:strCache>
            </c:strRef>
          </c:cat>
          <c:val>
            <c:numRef>
              <c:f>Munka1!$C$2:$C$9</c:f>
              <c:numCache>
                <c:formatCode>General</c:formatCode>
                <c:ptCount val="8"/>
                <c:pt idx="0">
                  <c:v>20</c:v>
                </c:pt>
                <c:pt idx="1">
                  <c:v>22</c:v>
                </c:pt>
                <c:pt idx="2">
                  <c:v>12</c:v>
                </c:pt>
                <c:pt idx="3">
                  <c:v>15</c:v>
                </c:pt>
                <c:pt idx="4">
                  <c:v>6</c:v>
                </c:pt>
                <c:pt idx="5">
                  <c:v>3</c:v>
                </c:pt>
                <c:pt idx="6">
                  <c:v>4</c:v>
                </c:pt>
                <c:pt idx="7">
                  <c:v>2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váratlan kiadások</c:v>
                </c:pt>
                <c:pt idx="1">
                  <c:v>gyermekek jövője</c:v>
                </c:pt>
                <c:pt idx="2">
                  <c:v>lakásvásárlás</c:v>
                </c:pt>
                <c:pt idx="3">
                  <c:v>nyugdíjas évek</c:v>
                </c:pt>
                <c:pt idx="4">
                  <c:v>lakásfelújítás</c:v>
                </c:pt>
                <c:pt idx="5">
                  <c:v>utazás/üdülés</c:v>
                </c:pt>
                <c:pt idx="6">
                  <c:v>autó vásárlás</c:v>
                </c:pt>
                <c:pt idx="7">
                  <c:v> műszaki cikk</c:v>
                </c:pt>
              </c:strCache>
            </c:strRef>
          </c:cat>
          <c:val>
            <c:numRef>
              <c:f>Munka1!$D$2:$D$9</c:f>
              <c:numCache>
                <c:formatCode>0</c:formatCode>
                <c:ptCount val="8"/>
                <c:pt idx="0">
                  <c:v>20.6</c:v>
                </c:pt>
                <c:pt idx="1">
                  <c:v>20.399999999999999</c:v>
                </c:pt>
                <c:pt idx="2">
                  <c:v>11</c:v>
                </c:pt>
                <c:pt idx="3">
                  <c:v>18</c:v>
                </c:pt>
                <c:pt idx="4">
                  <c:v>5.7</c:v>
                </c:pt>
                <c:pt idx="5">
                  <c:v>3</c:v>
                </c:pt>
                <c:pt idx="6">
                  <c:v>2</c:v>
                </c:pt>
                <c:pt idx="7">
                  <c:v>2.2999999999999998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váratlan kiadások</c:v>
                </c:pt>
                <c:pt idx="1">
                  <c:v>gyermekek jövője</c:v>
                </c:pt>
                <c:pt idx="2">
                  <c:v>lakásvásárlás</c:v>
                </c:pt>
                <c:pt idx="3">
                  <c:v>nyugdíjas évek</c:v>
                </c:pt>
                <c:pt idx="4">
                  <c:v>lakásfelújítás</c:v>
                </c:pt>
                <c:pt idx="5">
                  <c:v>utazás/üdülés</c:v>
                </c:pt>
                <c:pt idx="6">
                  <c:v>autó vásárlás</c:v>
                </c:pt>
                <c:pt idx="7">
                  <c:v> műszaki cikk</c:v>
                </c:pt>
              </c:strCache>
            </c:strRef>
          </c:cat>
          <c:val>
            <c:numRef>
              <c:f>Munka1!$E$2:$E$9</c:f>
              <c:numCache>
                <c:formatCode>0</c:formatCode>
                <c:ptCount val="8"/>
                <c:pt idx="0">
                  <c:v>23.2</c:v>
                </c:pt>
                <c:pt idx="1">
                  <c:v>19</c:v>
                </c:pt>
                <c:pt idx="2">
                  <c:v>9</c:v>
                </c:pt>
                <c:pt idx="3">
                  <c:v>19.3</c:v>
                </c:pt>
                <c:pt idx="4">
                  <c:v>4.3</c:v>
                </c:pt>
                <c:pt idx="5">
                  <c:v>2.2999999999999998</c:v>
                </c:pt>
                <c:pt idx="6">
                  <c:v>2.6</c:v>
                </c:pt>
                <c:pt idx="7">
                  <c:v>0.70000000000000062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váratlan kiadások</c:v>
                </c:pt>
                <c:pt idx="1">
                  <c:v>gyermekek jövője</c:v>
                </c:pt>
                <c:pt idx="2">
                  <c:v>lakásvásárlás</c:v>
                </c:pt>
                <c:pt idx="3">
                  <c:v>nyugdíjas évek</c:v>
                </c:pt>
                <c:pt idx="4">
                  <c:v>lakásfelújítás</c:v>
                </c:pt>
                <c:pt idx="5">
                  <c:v>utazás/üdülés</c:v>
                </c:pt>
                <c:pt idx="6">
                  <c:v>autó vásárlás</c:v>
                </c:pt>
                <c:pt idx="7">
                  <c:v> műszaki cikk</c:v>
                </c:pt>
              </c:strCache>
            </c:strRef>
          </c:cat>
          <c:val>
            <c:numRef>
              <c:f>Munka1!$F$2:$F$9</c:f>
              <c:numCache>
                <c:formatCode>0</c:formatCode>
                <c:ptCount val="8"/>
                <c:pt idx="0">
                  <c:v>29.5</c:v>
                </c:pt>
                <c:pt idx="1">
                  <c:v>18.5</c:v>
                </c:pt>
                <c:pt idx="2">
                  <c:v>10.9</c:v>
                </c:pt>
                <c:pt idx="3">
                  <c:v>17.100000000000001</c:v>
                </c:pt>
                <c:pt idx="4">
                  <c:v>3.4</c:v>
                </c:pt>
                <c:pt idx="5">
                  <c:v>2.5</c:v>
                </c:pt>
                <c:pt idx="6">
                  <c:v>2.2000000000000002</c:v>
                </c:pt>
                <c:pt idx="7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5788288"/>
        <c:axId val="375789824"/>
      </c:barChart>
      <c:catAx>
        <c:axId val="37578828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high"/>
        <c:txPr>
          <a:bodyPr/>
          <a:lstStyle/>
          <a:p>
            <a:pPr>
              <a:defRPr sz="1200"/>
            </a:pPr>
            <a:endParaRPr lang="hu-HU"/>
          </a:p>
        </c:txPr>
        <c:crossAx val="375789824"/>
        <c:crosses val="autoZero"/>
        <c:auto val="1"/>
        <c:lblAlgn val="ctr"/>
        <c:lblOffset val="100"/>
        <c:noMultiLvlLbl val="0"/>
      </c:catAx>
      <c:valAx>
        <c:axId val="375789824"/>
        <c:scaling>
          <c:orientation val="minMax"/>
          <c:max val="3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5788288"/>
        <c:crosses val="autoZero"/>
        <c:crossBetween val="between"/>
        <c:majorUnit val="10"/>
      </c:valAx>
    </c:plotArea>
    <c:legend>
      <c:legendPos val="r"/>
      <c:layout>
        <c:manualLayout>
          <c:xMode val="edge"/>
          <c:yMode val="edge"/>
          <c:x val="2.9412045384056989E-2"/>
          <c:y val="0.85601902818878794"/>
          <c:w val="0.94341324508276803"/>
          <c:h val="0.1289331488420480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solidFill>
            <a:schemeClr val="bg1"/>
          </a:solidFill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1764705882352948E-2"/>
          <c:y val="0.14997438051385376"/>
          <c:w val="0.92787992271328801"/>
          <c:h val="0.78387767479635118"/>
        </c:manualLayout>
      </c:layout>
      <c:scatterChart>
        <c:scatterStyle val="lineMarker"/>
        <c:varyColors val="0"/>
        <c:ser>
          <c:idx val="15"/>
          <c:order val="0"/>
          <c:tx>
            <c:strRef>
              <c:f>Sheet1!$B$1</c:f>
              <c:strCache>
                <c:ptCount val="1"/>
                <c:pt idx="0">
                  <c:v>jellemzők fontossága</c:v>
                </c:pt>
              </c:strCache>
            </c:strRef>
          </c:tx>
          <c:spPr>
            <a:ln w="57150">
              <a:solidFill>
                <a:schemeClr val="accent4"/>
              </a:solidFill>
              <a:prstDash val="solid"/>
            </a:ln>
          </c:spPr>
          <c:marker>
            <c:symbol val="plus"/>
            <c:size val="5"/>
            <c:spPr>
              <a:noFill/>
              <a:ln w="5731">
                <a:noFill/>
              </a:ln>
            </c:spPr>
          </c:marker>
          <c:xVal>
            <c:numRef>
              <c:f>Sheet1!$A$2:$A$31</c:f>
              <c:numCache>
                <c:formatCode>General</c:formatCode>
                <c:ptCount val="30"/>
                <c:pt idx="0">
                  <c:v>4.46</c:v>
                </c:pt>
                <c:pt idx="1">
                  <c:v>4.63</c:v>
                </c:pt>
                <c:pt idx="2">
                  <c:v>4.5199999999999996</c:v>
                </c:pt>
                <c:pt idx="3">
                  <c:v>4.6099999999999985</c:v>
                </c:pt>
                <c:pt idx="4">
                  <c:v>4.18</c:v>
                </c:pt>
                <c:pt idx="5">
                  <c:v>3.92</c:v>
                </c:pt>
                <c:pt idx="6">
                  <c:v>4.2699999999999996</c:v>
                </c:pt>
                <c:pt idx="7">
                  <c:v>4.3199999999999985</c:v>
                </c:pt>
                <c:pt idx="8">
                  <c:v>4.4700000000000024</c:v>
                </c:pt>
                <c:pt idx="9">
                  <c:v>4.0599999999999996</c:v>
                </c:pt>
                <c:pt idx="10">
                  <c:v>3.3699999999999997</c:v>
                </c:pt>
                <c:pt idx="11">
                  <c:v>3.21</c:v>
                </c:pt>
                <c:pt idx="12">
                  <c:v>3.88</c:v>
                </c:pt>
                <c:pt idx="13">
                  <c:v>4.0999999999999996</c:v>
                </c:pt>
                <c:pt idx="14">
                  <c:v>4.7</c:v>
                </c:pt>
                <c:pt idx="15">
                  <c:v>4.4300000000000024</c:v>
                </c:pt>
                <c:pt idx="16">
                  <c:v>4.24</c:v>
                </c:pt>
                <c:pt idx="17">
                  <c:v>4.29</c:v>
                </c:pt>
                <c:pt idx="18">
                  <c:v>4.37</c:v>
                </c:pt>
                <c:pt idx="19">
                  <c:v>4.2699999999999996</c:v>
                </c:pt>
                <c:pt idx="20">
                  <c:v>4.04</c:v>
                </c:pt>
                <c:pt idx="21">
                  <c:v>3.19</c:v>
                </c:pt>
                <c:pt idx="22">
                  <c:v>3.14</c:v>
                </c:pt>
                <c:pt idx="23">
                  <c:v>4.1499999999999995</c:v>
                </c:pt>
                <c:pt idx="24">
                  <c:v>4.1399999999999997</c:v>
                </c:pt>
                <c:pt idx="25">
                  <c:v>3.8299999999999987</c:v>
                </c:pt>
                <c:pt idx="26">
                  <c:v>3.75</c:v>
                </c:pt>
                <c:pt idx="27">
                  <c:v>4.1899999999999995</c:v>
                </c:pt>
                <c:pt idx="28">
                  <c:v>4.08</c:v>
                </c:pt>
                <c:pt idx="29">
                  <c:v>4.3499999999999996</c:v>
                </c:pt>
              </c:numCache>
            </c:numRef>
          </c:xVal>
          <c:yVal>
            <c:numRef>
              <c:f>Sheet1!$B$2:$B$31</c:f>
              <c:numCache>
                <c:formatCode>General</c:formatCode>
                <c:ptCount val="3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</c:numCache>
            </c:numRef>
          </c:y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jellemzőkkel való elégedettség</c:v>
                </c:pt>
              </c:strCache>
            </c:strRef>
          </c:tx>
          <c:spPr>
            <a:ln w="53975">
              <a:solidFill>
                <a:srgbClr val="92D050"/>
              </a:solidFill>
              <a:prstDash val="solid"/>
            </a:ln>
          </c:spPr>
          <c:marker>
            <c:symbol val="square"/>
            <c:size val="5"/>
            <c:spPr>
              <a:noFill/>
              <a:ln w="5731">
                <a:noFill/>
              </a:ln>
            </c:spPr>
          </c:marker>
          <c:xVal>
            <c:numRef>
              <c:f>Sheet1!$A$2:$A$31</c:f>
              <c:numCache>
                <c:formatCode>General</c:formatCode>
                <c:ptCount val="30"/>
                <c:pt idx="0">
                  <c:v>4.46</c:v>
                </c:pt>
                <c:pt idx="1">
                  <c:v>4.63</c:v>
                </c:pt>
                <c:pt idx="2">
                  <c:v>4.5199999999999996</c:v>
                </c:pt>
                <c:pt idx="3">
                  <c:v>4.6099999999999985</c:v>
                </c:pt>
                <c:pt idx="4">
                  <c:v>4.18</c:v>
                </c:pt>
                <c:pt idx="5">
                  <c:v>3.92</c:v>
                </c:pt>
                <c:pt idx="6">
                  <c:v>4.2699999999999996</c:v>
                </c:pt>
                <c:pt idx="7">
                  <c:v>4.3199999999999985</c:v>
                </c:pt>
                <c:pt idx="8">
                  <c:v>4.4700000000000024</c:v>
                </c:pt>
                <c:pt idx="9">
                  <c:v>4.0599999999999996</c:v>
                </c:pt>
                <c:pt idx="10">
                  <c:v>3.3699999999999997</c:v>
                </c:pt>
                <c:pt idx="11">
                  <c:v>3.21</c:v>
                </c:pt>
                <c:pt idx="12">
                  <c:v>3.88</c:v>
                </c:pt>
                <c:pt idx="13">
                  <c:v>4.0999999999999996</c:v>
                </c:pt>
                <c:pt idx="14">
                  <c:v>4.7</c:v>
                </c:pt>
                <c:pt idx="15">
                  <c:v>4.4300000000000024</c:v>
                </c:pt>
                <c:pt idx="16">
                  <c:v>4.24</c:v>
                </c:pt>
                <c:pt idx="17">
                  <c:v>4.29</c:v>
                </c:pt>
                <c:pt idx="18">
                  <c:v>4.37</c:v>
                </c:pt>
                <c:pt idx="19">
                  <c:v>4.2699999999999996</c:v>
                </c:pt>
                <c:pt idx="20">
                  <c:v>4.04</c:v>
                </c:pt>
                <c:pt idx="21">
                  <c:v>3.19</c:v>
                </c:pt>
                <c:pt idx="22">
                  <c:v>3.14</c:v>
                </c:pt>
                <c:pt idx="23">
                  <c:v>4.1499999999999995</c:v>
                </c:pt>
                <c:pt idx="24">
                  <c:v>4.1399999999999997</c:v>
                </c:pt>
                <c:pt idx="25">
                  <c:v>3.8299999999999987</c:v>
                </c:pt>
                <c:pt idx="26">
                  <c:v>3.75</c:v>
                </c:pt>
                <c:pt idx="27">
                  <c:v>4.1899999999999995</c:v>
                </c:pt>
                <c:pt idx="28">
                  <c:v>4.08</c:v>
                </c:pt>
                <c:pt idx="29">
                  <c:v>4.3499999999999996</c:v>
                </c:pt>
              </c:numCache>
            </c:numRef>
          </c:xVal>
          <c:yVal>
            <c:numRef>
              <c:f>Sheet1!$C$2:$C$31</c:f>
              <c:numCache>
                <c:formatCode>General</c:formatCode>
                <c:ptCount val="30"/>
                <c:pt idx="15">
                  <c:v>1</c:v>
                </c:pt>
                <c:pt idx="16">
                  <c:v>2</c:v>
                </c:pt>
                <c:pt idx="17">
                  <c:v>3</c:v>
                </c:pt>
                <c:pt idx="18">
                  <c:v>4</c:v>
                </c:pt>
                <c:pt idx="19">
                  <c:v>5</c:v>
                </c:pt>
                <c:pt idx="20">
                  <c:v>6</c:v>
                </c:pt>
                <c:pt idx="21">
                  <c:v>7</c:v>
                </c:pt>
                <c:pt idx="22">
                  <c:v>8</c:v>
                </c:pt>
                <c:pt idx="23">
                  <c:v>9</c:v>
                </c:pt>
                <c:pt idx="24">
                  <c:v>10</c:v>
                </c:pt>
                <c:pt idx="25">
                  <c:v>11</c:v>
                </c:pt>
                <c:pt idx="26">
                  <c:v>12</c:v>
                </c:pt>
                <c:pt idx="27">
                  <c:v>13</c:v>
                </c:pt>
                <c:pt idx="28">
                  <c:v>14</c:v>
                </c:pt>
                <c:pt idx="29">
                  <c:v>15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75814016"/>
        <c:axId val="375910400"/>
      </c:scatterChart>
      <c:valAx>
        <c:axId val="375814016"/>
        <c:scaling>
          <c:orientation val="minMax"/>
          <c:max val="5"/>
          <c:min val="3"/>
        </c:scaling>
        <c:delete val="0"/>
        <c:axPos val="b"/>
        <c:majorGridlines>
          <c:spPr>
            <a:ln w="7641">
              <a:solidFill>
                <a:schemeClr val="hlink"/>
              </a:solidFill>
              <a:prstDash val="sysDash"/>
            </a:ln>
          </c:spPr>
        </c:majorGridlines>
        <c:minorGridlines>
          <c:spPr>
            <a:ln w="1910">
              <a:solidFill>
                <a:schemeClr val="tx1"/>
              </a:solidFill>
              <a:prstDash val="solid"/>
            </a:ln>
          </c:spPr>
        </c:minorGridlines>
        <c:numFmt formatCode="General" sourceLinked="1"/>
        <c:majorTickMark val="out"/>
        <c:minorTickMark val="none"/>
        <c:tickLblPos val="nextTo"/>
        <c:spPr>
          <a:ln w="7641">
            <a:solidFill>
              <a:srgbClr val="333333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hu-HU"/>
          </a:p>
        </c:txPr>
        <c:crossAx val="375910400"/>
        <c:crosses val="max"/>
        <c:crossBetween val="midCat"/>
        <c:majorUnit val="1"/>
        <c:minorUnit val="1"/>
      </c:valAx>
      <c:valAx>
        <c:axId val="375910400"/>
        <c:scaling>
          <c:orientation val="maxMin"/>
          <c:max val="15"/>
          <c:min val="1"/>
        </c:scaling>
        <c:delete val="1"/>
        <c:axPos val="l"/>
        <c:majorGridlines>
          <c:spPr>
            <a:ln w="7641">
              <a:solidFill>
                <a:srgbClr val="333333"/>
              </a:solidFill>
              <a:prstDash val="solid"/>
            </a:ln>
          </c:spPr>
        </c:majorGridlines>
        <c:minorGridlines>
          <c:spPr>
            <a:ln w="1910">
              <a:solidFill>
                <a:schemeClr val="tx1"/>
              </a:solidFill>
              <a:prstDash val="solid"/>
            </a:ln>
          </c:spPr>
        </c:minorGridlines>
        <c:numFmt formatCode="General" sourceLinked="1"/>
        <c:majorTickMark val="out"/>
        <c:minorTickMark val="none"/>
        <c:tickLblPos val="none"/>
        <c:crossAx val="375814016"/>
        <c:crosses val="autoZero"/>
        <c:crossBetween val="midCat"/>
        <c:majorUnit val="1"/>
        <c:minorUnit val="1"/>
      </c:valAx>
      <c:spPr>
        <a:noFill/>
        <a:ln w="15283">
          <a:noFill/>
        </a:ln>
      </c:spPr>
    </c:plotArea>
    <c:legend>
      <c:legendPos val="r"/>
      <c:layout>
        <c:manualLayout>
          <c:xMode val="edge"/>
          <c:yMode val="edge"/>
          <c:x val="8.3501127385432486E-2"/>
          <c:y val="1.3550093938115874E-2"/>
          <c:w val="0.80522275834634149"/>
          <c:h val="0.12357864136553605"/>
        </c:manualLayout>
      </c:layout>
      <c:overlay val="0"/>
      <c:spPr>
        <a:noFill/>
        <a:ln w="15283">
          <a:noFill/>
        </a:ln>
      </c:spPr>
      <c:txPr>
        <a:bodyPr/>
        <a:lstStyle/>
        <a:p>
          <a:pPr>
            <a:defRPr sz="1400"/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72" b="1" i="0" u="none" strike="noStrike" baseline="0">
          <a:solidFill>
            <a:schemeClr val="tx1"/>
          </a:solidFill>
          <a:latin typeface="Calibri" pitchFamily="34" charset="0"/>
          <a:ea typeface="Tahoma"/>
          <a:cs typeface="Tahoma"/>
        </a:defRPr>
      </a:pPr>
      <a:endParaRPr lang="hu-H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157745369562003E-2"/>
          <c:y val="7.0978224641706514E-2"/>
          <c:w val="0.9288773816225927"/>
          <c:h val="0.698191867570270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89</c:v>
                </c:pt>
                <c:pt idx="1">
                  <c:v>32</c:v>
                </c:pt>
                <c:pt idx="2">
                  <c:v>27</c:v>
                </c:pt>
                <c:pt idx="3">
                  <c:v>32</c:v>
                </c:pt>
                <c:pt idx="4">
                  <c:v>37</c:v>
                </c:pt>
                <c:pt idx="5">
                  <c:v>41</c:v>
                </c:pt>
                <c:pt idx="6">
                  <c:v>31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87</c:v>
                </c:pt>
                <c:pt idx="1">
                  <c:v>33</c:v>
                </c:pt>
                <c:pt idx="2">
                  <c:v>38</c:v>
                </c:pt>
                <c:pt idx="3">
                  <c:v>39</c:v>
                </c:pt>
                <c:pt idx="4">
                  <c:v>36</c:v>
                </c:pt>
                <c:pt idx="5">
                  <c:v>35</c:v>
                </c:pt>
                <c:pt idx="6">
                  <c:v>32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Munka1!$D$2:$D$8</c:f>
              <c:numCache>
                <c:formatCode>General</c:formatCode>
                <c:ptCount val="7"/>
                <c:pt idx="0">
                  <c:v>87</c:v>
                </c:pt>
                <c:pt idx="1">
                  <c:v>32</c:v>
                </c:pt>
                <c:pt idx="2">
                  <c:v>41</c:v>
                </c:pt>
                <c:pt idx="3">
                  <c:v>43</c:v>
                </c:pt>
                <c:pt idx="4">
                  <c:v>40</c:v>
                </c:pt>
                <c:pt idx="5">
                  <c:v>32</c:v>
                </c:pt>
                <c:pt idx="6">
                  <c:v>38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Munka1!$E$2:$E$8</c:f>
              <c:numCache>
                <c:formatCode>General</c:formatCode>
                <c:ptCount val="7"/>
                <c:pt idx="0">
                  <c:v>88</c:v>
                </c:pt>
                <c:pt idx="1">
                  <c:v>38</c:v>
                </c:pt>
                <c:pt idx="2">
                  <c:v>48</c:v>
                </c:pt>
                <c:pt idx="3">
                  <c:v>47</c:v>
                </c:pt>
                <c:pt idx="4">
                  <c:v>49</c:v>
                </c:pt>
                <c:pt idx="5">
                  <c:v>34</c:v>
                </c:pt>
                <c:pt idx="6">
                  <c:v>50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Munka1!$F$2:$F$8</c:f>
              <c:numCache>
                <c:formatCode>General</c:formatCode>
                <c:ptCount val="7"/>
                <c:pt idx="0">
                  <c:v>88</c:v>
                </c:pt>
                <c:pt idx="1">
                  <c:v>42</c:v>
                </c:pt>
                <c:pt idx="2">
                  <c:v>48</c:v>
                </c:pt>
                <c:pt idx="3">
                  <c:v>55</c:v>
                </c:pt>
                <c:pt idx="4">
                  <c:v>55</c:v>
                </c:pt>
                <c:pt idx="5">
                  <c:v>40</c:v>
                </c:pt>
                <c:pt idx="6">
                  <c:v>54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Munka1!$G$2:$G$8</c:f>
              <c:numCache>
                <c:formatCode>0</c:formatCode>
                <c:ptCount val="7"/>
                <c:pt idx="0">
                  <c:v>88.6</c:v>
                </c:pt>
                <c:pt idx="1">
                  <c:v>42.3</c:v>
                </c:pt>
                <c:pt idx="2">
                  <c:v>46.1</c:v>
                </c:pt>
                <c:pt idx="3">
                  <c:v>52.3</c:v>
                </c:pt>
                <c:pt idx="4">
                  <c:v>54.5</c:v>
                </c:pt>
                <c:pt idx="5">
                  <c:v>33.200000000000003</c:v>
                </c:pt>
                <c:pt idx="6">
                  <c:v>48.4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Munka1!$H$2:$H$8</c:f>
              <c:numCache>
                <c:formatCode>General</c:formatCode>
                <c:ptCount val="7"/>
                <c:pt idx="0">
                  <c:v>89.4</c:v>
                </c:pt>
                <c:pt idx="1">
                  <c:v>31.6</c:v>
                </c:pt>
                <c:pt idx="2">
                  <c:v>53.7</c:v>
                </c:pt>
                <c:pt idx="3">
                  <c:v>44.9</c:v>
                </c:pt>
                <c:pt idx="4">
                  <c:v>53.4</c:v>
                </c:pt>
                <c:pt idx="5">
                  <c:v>39.1</c:v>
                </c:pt>
                <c:pt idx="6">
                  <c:v>51.7</c:v>
                </c:pt>
              </c:numCache>
            </c:numRef>
          </c:val>
        </c:ser>
        <c:ser>
          <c:idx val="7"/>
          <c:order val="7"/>
          <c:tx>
            <c:strRef>
              <c:f>Munka1!$I$1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rgbClr val="3E8502"/>
            </a:solidFill>
          </c:spPr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CIB</c:v>
                </c:pt>
                <c:pt idx="2">
                  <c:v>Erste</c:v>
                </c:pt>
                <c:pt idx="3">
                  <c:v>BB</c:v>
                </c:pt>
                <c:pt idx="4">
                  <c:v>K&amp;H</c:v>
                </c:pt>
                <c:pt idx="5">
                  <c:v>Taksz</c:v>
                </c:pt>
                <c:pt idx="6">
                  <c:v>Raiff</c:v>
                </c:pt>
              </c:strCache>
            </c:strRef>
          </c:cat>
          <c:val>
            <c:numRef>
              <c:f>Munka1!$I$2:$I$8</c:f>
              <c:numCache>
                <c:formatCode>General</c:formatCode>
                <c:ptCount val="7"/>
                <c:pt idx="0">
                  <c:v>90</c:v>
                </c:pt>
                <c:pt idx="1">
                  <c:v>31</c:v>
                </c:pt>
                <c:pt idx="2">
                  <c:v>50</c:v>
                </c:pt>
                <c:pt idx="3">
                  <c:v>45</c:v>
                </c:pt>
                <c:pt idx="4">
                  <c:v>57</c:v>
                </c:pt>
                <c:pt idx="5">
                  <c:v>42</c:v>
                </c:pt>
                <c:pt idx="6">
                  <c:v>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036736"/>
        <c:axId val="376042624"/>
      </c:barChart>
      <c:catAx>
        <c:axId val="37603673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high"/>
        <c:crossAx val="376042624"/>
        <c:crosses val="autoZero"/>
        <c:auto val="1"/>
        <c:lblAlgn val="ctr"/>
        <c:lblOffset val="100"/>
        <c:noMultiLvlLbl val="0"/>
      </c:catAx>
      <c:valAx>
        <c:axId val="3760426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036736"/>
        <c:crosses val="autoZero"/>
        <c:crossBetween val="between"/>
        <c:majorUnit val="20"/>
      </c:valAx>
    </c:plotArea>
    <c:legend>
      <c:legendPos val="r"/>
      <c:layout>
        <c:manualLayout>
          <c:xMode val="edge"/>
          <c:yMode val="edge"/>
          <c:x val="2.9412045384056989E-2"/>
          <c:y val="0.85601902818878794"/>
          <c:w val="0.94341324508276803"/>
          <c:h val="0.1289331488420480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>
          <a:solidFill>
            <a:schemeClr val="bg1"/>
          </a:solidFill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157745369562003E-2"/>
          <c:y val="7.0978224641706514E-2"/>
          <c:w val="0.9288773816225927"/>
          <c:h val="0.6981918675702709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Munka1!$B$2:$B$9</c:f>
              <c:numCache>
                <c:formatCode>General</c:formatCode>
                <c:ptCount val="8"/>
                <c:pt idx="0">
                  <c:v>46.2</c:v>
                </c:pt>
                <c:pt idx="2">
                  <c:v>11.4</c:v>
                </c:pt>
                <c:pt idx="3">
                  <c:v>9</c:v>
                </c:pt>
                <c:pt idx="4">
                  <c:v>10.4</c:v>
                </c:pt>
                <c:pt idx="5">
                  <c:v>11.9</c:v>
                </c:pt>
                <c:pt idx="6">
                  <c:v>18.2</c:v>
                </c:pt>
                <c:pt idx="7">
                  <c:v>18.899999999999999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Munka1!$C$2:$C$9</c:f>
              <c:numCache>
                <c:formatCode>General</c:formatCode>
                <c:ptCount val="8"/>
                <c:pt idx="0">
                  <c:v>49</c:v>
                </c:pt>
                <c:pt idx="1">
                  <c:v>8</c:v>
                </c:pt>
                <c:pt idx="2">
                  <c:v>13</c:v>
                </c:pt>
                <c:pt idx="3">
                  <c:v>14</c:v>
                </c:pt>
                <c:pt idx="4">
                  <c:v>17</c:v>
                </c:pt>
                <c:pt idx="5">
                  <c:v>17</c:v>
                </c:pt>
                <c:pt idx="6">
                  <c:v>24</c:v>
                </c:pt>
                <c:pt idx="7">
                  <c:v>17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Munka1!$D$2:$D$9</c:f>
              <c:numCache>
                <c:formatCode>General</c:formatCode>
                <c:ptCount val="8"/>
                <c:pt idx="0">
                  <c:v>47</c:v>
                </c:pt>
                <c:pt idx="1">
                  <c:v>5</c:v>
                </c:pt>
                <c:pt idx="2">
                  <c:v>13</c:v>
                </c:pt>
                <c:pt idx="3">
                  <c:v>13</c:v>
                </c:pt>
                <c:pt idx="4">
                  <c:v>21</c:v>
                </c:pt>
                <c:pt idx="5">
                  <c:v>20</c:v>
                </c:pt>
                <c:pt idx="6">
                  <c:v>25</c:v>
                </c:pt>
                <c:pt idx="7">
                  <c:v>15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Munka1!$E$2:$E$9</c:f>
              <c:numCache>
                <c:formatCode>General</c:formatCode>
                <c:ptCount val="8"/>
                <c:pt idx="0">
                  <c:v>45</c:v>
                </c:pt>
                <c:pt idx="1">
                  <c:v>6</c:v>
                </c:pt>
                <c:pt idx="2">
                  <c:v>24</c:v>
                </c:pt>
                <c:pt idx="3">
                  <c:v>14</c:v>
                </c:pt>
                <c:pt idx="4">
                  <c:v>21</c:v>
                </c:pt>
                <c:pt idx="5">
                  <c:v>23</c:v>
                </c:pt>
                <c:pt idx="6">
                  <c:v>21</c:v>
                </c:pt>
                <c:pt idx="7">
                  <c:v>16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Munka1!$F$2:$F$9</c:f>
              <c:numCache>
                <c:formatCode>0</c:formatCode>
                <c:ptCount val="8"/>
                <c:pt idx="0">
                  <c:v>46</c:v>
                </c:pt>
                <c:pt idx="1">
                  <c:v>5</c:v>
                </c:pt>
                <c:pt idx="2">
                  <c:v>22</c:v>
                </c:pt>
                <c:pt idx="3">
                  <c:v>16</c:v>
                </c:pt>
                <c:pt idx="4">
                  <c:v>24</c:v>
                </c:pt>
                <c:pt idx="5">
                  <c:v>25</c:v>
                </c:pt>
                <c:pt idx="6">
                  <c:v>18</c:v>
                </c:pt>
                <c:pt idx="7">
                  <c:v>19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Munka1!$G$2:$G$9</c:f>
              <c:numCache>
                <c:formatCode>General</c:formatCode>
                <c:ptCount val="8"/>
                <c:pt idx="0">
                  <c:v>42</c:v>
                </c:pt>
                <c:pt idx="1">
                  <c:v>4</c:v>
                </c:pt>
                <c:pt idx="2">
                  <c:v>20</c:v>
                </c:pt>
                <c:pt idx="3">
                  <c:v>15</c:v>
                </c:pt>
                <c:pt idx="4">
                  <c:v>21</c:v>
                </c:pt>
                <c:pt idx="5">
                  <c:v>23</c:v>
                </c:pt>
                <c:pt idx="6">
                  <c:v>20</c:v>
                </c:pt>
                <c:pt idx="7">
                  <c:v>18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cat>
            <c:strRef>
              <c:f>Munka1!$A$2:$A$9</c:f>
              <c:strCache>
                <c:ptCount val="8"/>
                <c:pt idx="0">
                  <c:v>OTP </c:v>
                </c:pt>
                <c:pt idx="1">
                  <c:v>Citi</c:v>
                </c:pt>
                <c:pt idx="2">
                  <c:v>Raiff</c:v>
                </c:pt>
                <c:pt idx="3">
                  <c:v>CIB </c:v>
                </c:pt>
                <c:pt idx="4">
                  <c:v>BB</c:v>
                </c:pt>
                <c:pt idx="5">
                  <c:v>K&amp;H </c:v>
                </c:pt>
                <c:pt idx="6">
                  <c:v>Erste</c:v>
                </c:pt>
                <c:pt idx="7">
                  <c:v>Taksz</c:v>
                </c:pt>
              </c:strCache>
            </c:strRef>
          </c:cat>
          <c:val>
            <c:numRef>
              <c:f>Munka1!$H$2:$H$9</c:f>
              <c:numCache>
                <c:formatCode>General</c:formatCode>
                <c:ptCount val="8"/>
                <c:pt idx="0">
                  <c:v>39</c:v>
                </c:pt>
                <c:pt idx="1">
                  <c:v>3</c:v>
                </c:pt>
                <c:pt idx="2">
                  <c:v>13</c:v>
                </c:pt>
                <c:pt idx="3">
                  <c:v>9</c:v>
                </c:pt>
                <c:pt idx="4">
                  <c:v>12</c:v>
                </c:pt>
                <c:pt idx="5">
                  <c:v>16</c:v>
                </c:pt>
                <c:pt idx="6">
                  <c:v>18</c:v>
                </c:pt>
                <c:pt idx="7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6120832"/>
        <c:axId val="376122368"/>
      </c:barChart>
      <c:catAx>
        <c:axId val="37612083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high"/>
        <c:crossAx val="376122368"/>
        <c:crosses val="autoZero"/>
        <c:auto val="1"/>
        <c:lblAlgn val="ctr"/>
        <c:lblOffset val="100"/>
        <c:noMultiLvlLbl val="0"/>
      </c:catAx>
      <c:valAx>
        <c:axId val="3761223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6120832"/>
        <c:crosses val="autoZero"/>
        <c:crossBetween val="between"/>
        <c:majorUnit val="20"/>
      </c:valAx>
    </c:plotArea>
    <c:legend>
      <c:legendPos val="r"/>
      <c:layout>
        <c:manualLayout>
          <c:xMode val="edge"/>
          <c:yMode val="edge"/>
          <c:x val="2.2735552658699171E-2"/>
          <c:y val="0.80150488329579561"/>
          <c:w val="0.94341324508276803"/>
          <c:h val="0.1289331488420480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5.0157745369562003E-2"/>
          <c:y val="0.18264965508882869"/>
          <c:w val="0.91836602653620436"/>
          <c:h val="0.679662108250599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Munka1!$B$2:$B$8</c:f>
              <c:numCache>
                <c:formatCode>General</c:formatCode>
                <c:ptCount val="7"/>
                <c:pt idx="0">
                  <c:v>16</c:v>
                </c:pt>
                <c:pt idx="1">
                  <c:v>4</c:v>
                </c:pt>
                <c:pt idx="2">
                  <c:v>5</c:v>
                </c:pt>
                <c:pt idx="3">
                  <c:v>4</c:v>
                </c:pt>
                <c:pt idx="4">
                  <c:v>8</c:v>
                </c:pt>
                <c:pt idx="5">
                  <c:v>7</c:v>
                </c:pt>
                <c:pt idx="6">
                  <c:v>7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Munka1!$C$2:$C$8</c:f>
              <c:numCache>
                <c:formatCode>General</c:formatCode>
                <c:ptCount val="7"/>
                <c:pt idx="0">
                  <c:v>14</c:v>
                </c:pt>
                <c:pt idx="1">
                  <c:v>3</c:v>
                </c:pt>
                <c:pt idx="2">
                  <c:v>7</c:v>
                </c:pt>
                <c:pt idx="3">
                  <c:v>7</c:v>
                </c:pt>
                <c:pt idx="4">
                  <c:v>9</c:v>
                </c:pt>
                <c:pt idx="5">
                  <c:v>9</c:v>
                </c:pt>
                <c:pt idx="6">
                  <c:v>9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Munka1!$D$2:$D$8</c:f>
              <c:numCache>
                <c:formatCode>General</c:formatCode>
                <c:ptCount val="7"/>
                <c:pt idx="0">
                  <c:v>13</c:v>
                </c:pt>
                <c:pt idx="1">
                  <c:v>2</c:v>
                </c:pt>
                <c:pt idx="2">
                  <c:v>7</c:v>
                </c:pt>
                <c:pt idx="3">
                  <c:v>7</c:v>
                </c:pt>
                <c:pt idx="4">
                  <c:v>7</c:v>
                </c:pt>
                <c:pt idx="5">
                  <c:v>11</c:v>
                </c:pt>
                <c:pt idx="6">
                  <c:v>12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Munka1!$E$2:$E$8</c:f>
              <c:numCache>
                <c:formatCode>General</c:formatCode>
                <c:ptCount val="7"/>
                <c:pt idx="0">
                  <c:v>21</c:v>
                </c:pt>
                <c:pt idx="1">
                  <c:v>1</c:v>
                </c:pt>
                <c:pt idx="2">
                  <c:v>9</c:v>
                </c:pt>
                <c:pt idx="3">
                  <c:v>8</c:v>
                </c:pt>
                <c:pt idx="4">
                  <c:v>7</c:v>
                </c:pt>
                <c:pt idx="5">
                  <c:v>11</c:v>
                </c:pt>
                <c:pt idx="6">
                  <c:v>18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Munka1!$F$2:$F$8</c:f>
              <c:numCache>
                <c:formatCode>General</c:formatCode>
                <c:ptCount val="7"/>
                <c:pt idx="0">
                  <c:v>12</c:v>
                </c:pt>
                <c:pt idx="1">
                  <c:v>1</c:v>
                </c:pt>
                <c:pt idx="2">
                  <c:v>22</c:v>
                </c:pt>
                <c:pt idx="3">
                  <c:v>6</c:v>
                </c:pt>
                <c:pt idx="4">
                  <c:v>10</c:v>
                </c:pt>
                <c:pt idx="5">
                  <c:v>13</c:v>
                </c:pt>
                <c:pt idx="6">
                  <c:v>14</c:v>
                </c:pt>
              </c:numCache>
            </c:numRef>
          </c:val>
        </c:ser>
        <c:ser>
          <c:idx val="5"/>
          <c:order val="5"/>
          <c:tx>
            <c:strRef>
              <c:f>Munka1!$G$1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Munka1!$G$2:$G$8</c:f>
              <c:numCache>
                <c:formatCode>0</c:formatCode>
                <c:ptCount val="7"/>
                <c:pt idx="0">
                  <c:v>20.7</c:v>
                </c:pt>
                <c:pt idx="1">
                  <c:v>1</c:v>
                </c:pt>
                <c:pt idx="2">
                  <c:v>10.5</c:v>
                </c:pt>
                <c:pt idx="3">
                  <c:v>8.4</c:v>
                </c:pt>
                <c:pt idx="4">
                  <c:v>7.1</c:v>
                </c:pt>
                <c:pt idx="5">
                  <c:v>14.8</c:v>
                </c:pt>
                <c:pt idx="6">
                  <c:v>8.5</c:v>
                </c:pt>
              </c:numCache>
            </c:numRef>
          </c:val>
        </c:ser>
        <c:ser>
          <c:idx val="6"/>
          <c:order val="6"/>
          <c:tx>
            <c:strRef>
              <c:f>Munka1!$H$1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Munka1!$H$2:$H$8</c:f>
              <c:numCache>
                <c:formatCode>General</c:formatCode>
                <c:ptCount val="7"/>
                <c:pt idx="0">
                  <c:v>27</c:v>
                </c:pt>
                <c:pt idx="1">
                  <c:v>1</c:v>
                </c:pt>
                <c:pt idx="2">
                  <c:v>7</c:v>
                </c:pt>
                <c:pt idx="3">
                  <c:v>10</c:v>
                </c:pt>
                <c:pt idx="4">
                  <c:v>2</c:v>
                </c:pt>
                <c:pt idx="5">
                  <c:v>9</c:v>
                </c:pt>
                <c:pt idx="6">
                  <c:v>8</c:v>
                </c:pt>
              </c:numCache>
            </c:numRef>
          </c:val>
        </c:ser>
        <c:ser>
          <c:idx val="7"/>
          <c:order val="7"/>
          <c:tx>
            <c:strRef>
              <c:f>Munka1!$I$1</c:f>
              <c:strCache>
                <c:ptCount val="1"/>
                <c:pt idx="0">
                  <c:v>2011 H1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cat>
            <c:strRef>
              <c:f>Munka1!$A$2:$A$8</c:f>
              <c:strCache>
                <c:ptCount val="7"/>
                <c:pt idx="0">
                  <c:v>OTP</c:v>
                </c:pt>
                <c:pt idx="1">
                  <c:v>Citi</c:v>
                </c:pt>
                <c:pt idx="2">
                  <c:v>BB</c:v>
                </c:pt>
                <c:pt idx="3">
                  <c:v>Erste</c:v>
                </c:pt>
                <c:pt idx="4">
                  <c:v>CIB</c:v>
                </c:pt>
                <c:pt idx="5">
                  <c:v>K&amp;H</c:v>
                </c:pt>
                <c:pt idx="6">
                  <c:v>Raiff</c:v>
                </c:pt>
              </c:strCache>
            </c:strRef>
          </c:cat>
          <c:val>
            <c:numRef>
              <c:f>Munka1!$I$2:$I$8</c:f>
              <c:numCache>
                <c:formatCode>General</c:formatCode>
                <c:ptCount val="7"/>
                <c:pt idx="0">
                  <c:v>30</c:v>
                </c:pt>
                <c:pt idx="1">
                  <c:v>1</c:v>
                </c:pt>
                <c:pt idx="2">
                  <c:v>6</c:v>
                </c:pt>
                <c:pt idx="3">
                  <c:v>10</c:v>
                </c:pt>
                <c:pt idx="4">
                  <c:v>1</c:v>
                </c:pt>
                <c:pt idx="5">
                  <c:v>7</c:v>
                </c:pt>
                <c:pt idx="6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226368"/>
        <c:axId val="377227904"/>
      </c:barChart>
      <c:catAx>
        <c:axId val="37722636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high"/>
        <c:crossAx val="377227904"/>
        <c:crosses val="autoZero"/>
        <c:auto val="1"/>
        <c:lblAlgn val="ctr"/>
        <c:lblOffset val="100"/>
        <c:noMultiLvlLbl val="0"/>
      </c:catAx>
      <c:valAx>
        <c:axId val="377227904"/>
        <c:scaling>
          <c:orientation val="minMax"/>
          <c:max val="3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7226368"/>
        <c:crosses val="autoZero"/>
        <c:crossBetween val="between"/>
        <c:majorUnit val="10"/>
      </c:valAx>
    </c:plotArea>
    <c:legend>
      <c:legendPos val="r"/>
      <c:layout>
        <c:manualLayout>
          <c:xMode val="edge"/>
          <c:yMode val="edge"/>
          <c:x val="6.2369673185293531E-2"/>
          <c:y val="0.87205260021613762"/>
          <c:w val="0.93661479991566532"/>
          <c:h val="0.1193130056256375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600"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764541485192417"/>
          <c:y val="0.33002770395381542"/>
          <c:w val="0.75953018860143451"/>
          <c:h val="0.468634450308843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Munka1!$A$2:$A$10</c:f>
              <c:strCache>
                <c:ptCount val="9"/>
                <c:pt idx="0">
                  <c:v>TV reklám</c:v>
                </c:pt>
                <c:pt idx="1">
                  <c:v>Számla-vezető bank</c:v>
                </c:pt>
                <c:pt idx="2">
                  <c:v>Bank számla-kivonata</c:v>
                </c:pt>
                <c:pt idx="3">
                  <c:v>Barátok, ismerősök</c:v>
                </c:pt>
                <c:pt idx="4">
                  <c:v>Nyomtatott Sajtó reklám</c:v>
                </c:pt>
                <c:pt idx="5">
                  <c:v>Internet</c:v>
                </c:pt>
                <c:pt idx="6">
                  <c:v>Óriás- plakát</c:v>
                </c:pt>
                <c:pt idx="7">
                  <c:v>Rádió reklám</c:v>
                </c:pt>
                <c:pt idx="8">
                  <c:v>Nem tájé- kozódik</c:v>
                </c:pt>
              </c:strCache>
            </c:strRef>
          </c:cat>
          <c:val>
            <c:numRef>
              <c:f>Munka1!$B$2:$B$10</c:f>
              <c:numCache>
                <c:formatCode>General</c:formatCode>
                <c:ptCount val="9"/>
                <c:pt idx="0">
                  <c:v>36</c:v>
                </c:pt>
                <c:pt idx="1">
                  <c:v>30</c:v>
                </c:pt>
                <c:pt idx="2">
                  <c:v>28</c:v>
                </c:pt>
                <c:pt idx="3">
                  <c:v>15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  <c:pt idx="8">
                  <c:v>23</c:v>
                </c:pt>
              </c:numCache>
            </c:numRef>
          </c:val>
        </c:ser>
        <c:ser>
          <c:idx val="1"/>
          <c:order val="1"/>
          <c:tx>
            <c:strRef>
              <c:f>Munka1!$C$1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Munka1!$A$2:$A$10</c:f>
              <c:strCache>
                <c:ptCount val="9"/>
                <c:pt idx="0">
                  <c:v>TV reklám</c:v>
                </c:pt>
                <c:pt idx="1">
                  <c:v>Számla-vezető bank</c:v>
                </c:pt>
                <c:pt idx="2">
                  <c:v>Bank számla-kivonata</c:v>
                </c:pt>
                <c:pt idx="3">
                  <c:v>Barátok, ismerősök</c:v>
                </c:pt>
                <c:pt idx="4">
                  <c:v>Nyomtatott Sajtó reklám</c:v>
                </c:pt>
                <c:pt idx="5">
                  <c:v>Internet</c:v>
                </c:pt>
                <c:pt idx="6">
                  <c:v>Óriás- plakát</c:v>
                </c:pt>
                <c:pt idx="7">
                  <c:v>Rádió reklám</c:v>
                </c:pt>
                <c:pt idx="8">
                  <c:v>Nem tájé- kozódik</c:v>
                </c:pt>
              </c:strCache>
            </c:strRef>
          </c:cat>
          <c:val>
            <c:numRef>
              <c:f>Munka1!$C$2:$C$10</c:f>
              <c:numCache>
                <c:formatCode>General</c:formatCode>
                <c:ptCount val="9"/>
                <c:pt idx="0">
                  <c:v>40</c:v>
                </c:pt>
                <c:pt idx="1">
                  <c:v>35</c:v>
                </c:pt>
                <c:pt idx="2">
                  <c:v>23</c:v>
                </c:pt>
                <c:pt idx="3">
                  <c:v>22</c:v>
                </c:pt>
                <c:pt idx="4">
                  <c:v>12</c:v>
                </c:pt>
                <c:pt idx="5">
                  <c:v>16</c:v>
                </c:pt>
                <c:pt idx="6">
                  <c:v>4</c:v>
                </c:pt>
                <c:pt idx="7">
                  <c:v>5</c:v>
                </c:pt>
                <c:pt idx="8">
                  <c:v>19</c:v>
                </c:pt>
              </c:numCache>
            </c:numRef>
          </c:val>
        </c:ser>
        <c:ser>
          <c:idx val="2"/>
          <c:order val="2"/>
          <c:tx>
            <c:strRef>
              <c:f>Munka1!$D$1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Munka1!$A$2:$A$10</c:f>
              <c:strCache>
                <c:ptCount val="9"/>
                <c:pt idx="0">
                  <c:v>TV reklám</c:v>
                </c:pt>
                <c:pt idx="1">
                  <c:v>Számla-vezető bank</c:v>
                </c:pt>
                <c:pt idx="2">
                  <c:v>Bank számla-kivonata</c:v>
                </c:pt>
                <c:pt idx="3">
                  <c:v>Barátok, ismerősök</c:v>
                </c:pt>
                <c:pt idx="4">
                  <c:v>Nyomtatott Sajtó reklám</c:v>
                </c:pt>
                <c:pt idx="5">
                  <c:v>Internet</c:v>
                </c:pt>
                <c:pt idx="6">
                  <c:v>Óriás- plakát</c:v>
                </c:pt>
                <c:pt idx="7">
                  <c:v>Rádió reklám</c:v>
                </c:pt>
                <c:pt idx="8">
                  <c:v>Nem tájé- kozódik</c:v>
                </c:pt>
              </c:strCache>
            </c:strRef>
          </c:cat>
          <c:val>
            <c:numRef>
              <c:f>Munka1!$D$2:$D$10</c:f>
              <c:numCache>
                <c:formatCode>General</c:formatCode>
                <c:ptCount val="9"/>
                <c:pt idx="0">
                  <c:v>31</c:v>
                </c:pt>
                <c:pt idx="1">
                  <c:v>36</c:v>
                </c:pt>
                <c:pt idx="2">
                  <c:v>21</c:v>
                </c:pt>
                <c:pt idx="3">
                  <c:v>22</c:v>
                </c:pt>
                <c:pt idx="4">
                  <c:v>8</c:v>
                </c:pt>
                <c:pt idx="5">
                  <c:v>20</c:v>
                </c:pt>
                <c:pt idx="6">
                  <c:v>3</c:v>
                </c:pt>
                <c:pt idx="7">
                  <c:v>2</c:v>
                </c:pt>
                <c:pt idx="8">
                  <c:v>23</c:v>
                </c:pt>
              </c:numCache>
            </c:numRef>
          </c:val>
        </c:ser>
        <c:ser>
          <c:idx val="3"/>
          <c:order val="3"/>
          <c:tx>
            <c:strRef>
              <c:f>Munka1!$E$1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Munka1!$A$2:$A$10</c:f>
              <c:strCache>
                <c:ptCount val="9"/>
                <c:pt idx="0">
                  <c:v>TV reklám</c:v>
                </c:pt>
                <c:pt idx="1">
                  <c:v>Számla-vezető bank</c:v>
                </c:pt>
                <c:pt idx="2">
                  <c:v>Bank számla-kivonata</c:v>
                </c:pt>
                <c:pt idx="3">
                  <c:v>Barátok, ismerősök</c:v>
                </c:pt>
                <c:pt idx="4">
                  <c:v>Nyomtatott Sajtó reklám</c:v>
                </c:pt>
                <c:pt idx="5">
                  <c:v>Internet</c:v>
                </c:pt>
                <c:pt idx="6">
                  <c:v>Óriás- plakát</c:v>
                </c:pt>
                <c:pt idx="7">
                  <c:v>Rádió reklám</c:v>
                </c:pt>
                <c:pt idx="8">
                  <c:v>Nem tájé- kozódik</c:v>
                </c:pt>
              </c:strCache>
            </c:strRef>
          </c:cat>
          <c:val>
            <c:numRef>
              <c:f>Munka1!$E$2:$E$10</c:f>
              <c:numCache>
                <c:formatCode>0</c:formatCode>
                <c:ptCount val="9"/>
                <c:pt idx="0">
                  <c:v>27.8</c:v>
                </c:pt>
                <c:pt idx="1">
                  <c:v>40.200000000000003</c:v>
                </c:pt>
                <c:pt idx="2">
                  <c:v>22.7</c:v>
                </c:pt>
                <c:pt idx="3">
                  <c:v>23.1</c:v>
                </c:pt>
                <c:pt idx="4">
                  <c:v>7.6</c:v>
                </c:pt>
                <c:pt idx="5">
                  <c:v>22.4</c:v>
                </c:pt>
                <c:pt idx="6">
                  <c:v>2.2999999999999998</c:v>
                </c:pt>
                <c:pt idx="7">
                  <c:v>1.8</c:v>
                </c:pt>
                <c:pt idx="8">
                  <c:v>17.7</c:v>
                </c:pt>
              </c:numCache>
            </c:numRef>
          </c:val>
        </c:ser>
        <c:ser>
          <c:idx val="4"/>
          <c:order val="4"/>
          <c:tx>
            <c:strRef>
              <c:f>Munka1!$F$1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Munka1!$A$2:$A$10</c:f>
              <c:strCache>
                <c:ptCount val="9"/>
                <c:pt idx="0">
                  <c:v>TV reklám</c:v>
                </c:pt>
                <c:pt idx="1">
                  <c:v>Számla-vezető bank</c:v>
                </c:pt>
                <c:pt idx="2">
                  <c:v>Bank számla-kivonata</c:v>
                </c:pt>
                <c:pt idx="3">
                  <c:v>Barátok, ismerősök</c:v>
                </c:pt>
                <c:pt idx="4">
                  <c:v>Nyomtatott Sajtó reklám</c:v>
                </c:pt>
                <c:pt idx="5">
                  <c:v>Internet</c:v>
                </c:pt>
                <c:pt idx="6">
                  <c:v>Óriás- plakát</c:v>
                </c:pt>
                <c:pt idx="7">
                  <c:v>Rádió reklám</c:v>
                </c:pt>
                <c:pt idx="8">
                  <c:v>Nem tájé- kozódik</c:v>
                </c:pt>
              </c:strCache>
            </c:strRef>
          </c:cat>
          <c:val>
            <c:numRef>
              <c:f>Munka1!$F$2:$F$10</c:f>
              <c:numCache>
                <c:formatCode>0</c:formatCode>
                <c:ptCount val="9"/>
                <c:pt idx="0">
                  <c:v>29.5</c:v>
                </c:pt>
                <c:pt idx="1">
                  <c:v>41.3</c:v>
                </c:pt>
                <c:pt idx="2">
                  <c:v>19</c:v>
                </c:pt>
                <c:pt idx="3">
                  <c:v>20.100000000000001</c:v>
                </c:pt>
                <c:pt idx="4">
                  <c:v>6.5</c:v>
                </c:pt>
                <c:pt idx="5">
                  <c:v>25.9</c:v>
                </c:pt>
                <c:pt idx="6">
                  <c:v>2.5</c:v>
                </c:pt>
                <c:pt idx="7">
                  <c:v>1.7</c:v>
                </c:pt>
                <c:pt idx="8">
                  <c:v>18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7471744"/>
        <c:axId val="377473280"/>
      </c:barChart>
      <c:catAx>
        <c:axId val="37747174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high"/>
        <c:crossAx val="377473280"/>
        <c:crosses val="autoZero"/>
        <c:auto val="1"/>
        <c:lblAlgn val="ctr"/>
        <c:lblOffset val="100"/>
        <c:noMultiLvlLbl val="0"/>
      </c:catAx>
      <c:valAx>
        <c:axId val="377473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7471744"/>
        <c:crosses val="autoZero"/>
        <c:crossBetween val="between"/>
        <c:majorUnit val="10"/>
      </c:valAx>
    </c:plotArea>
    <c:legend>
      <c:legendPos val="r"/>
      <c:layout>
        <c:manualLayout>
          <c:xMode val="edge"/>
          <c:yMode val="edge"/>
          <c:x val="2.9412045384056992E-2"/>
          <c:y val="0.85601902818878828"/>
          <c:w val="0.94341324508276758"/>
          <c:h val="0.1289331488420481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>
          <a:solidFill>
            <a:schemeClr val="bg1"/>
          </a:solidFill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Munka1!$B$1</c:f>
              <c:strCache>
                <c:ptCount val="1"/>
                <c:pt idx="0">
                  <c:v>Bank kategória</c:v>
                </c:pt>
              </c:strCache>
            </c:strRef>
          </c:tx>
          <c:spPr>
            <a:gradFill rotWithShape="1">
              <a:gsLst>
                <a:gs pos="37000">
                  <a:schemeClr val="bg2">
                    <a:lumMod val="50000"/>
                  </a:schemeClr>
                </a:gs>
                <a:gs pos="100000">
                  <a:schemeClr val="accent1">
                    <a:tint val="87000"/>
                    <a:satMod val="250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65500" dist="38100" dir="5400000" rotWithShape="0">
                <a:srgbClr val="000000">
                  <a:alpha val="40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contrasting" dir="t">
                <a:rot lat="0" lon="0" rev="12000000"/>
              </a:lightRig>
            </a:scene3d>
            <a:sp3d prstMaterial="powder">
              <a:bevelT h="50800"/>
            </a:sp3d>
          </c:spPr>
          <c:invertIfNegative val="0"/>
          <c:dLbls>
            <c:numFmt formatCode="#,##0.0" sourceLinked="0"/>
            <c:txPr>
              <a:bodyPr/>
              <a:lstStyle/>
              <a:p>
                <a:pPr>
                  <a:defRPr sz="2400"/>
                </a:pPr>
                <a:endParaRPr lang="hu-H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Munka1!$A$2:$A$7</c:f>
              <c:strCache>
                <c:ptCount val="6"/>
                <c:pt idx="0">
                  <c:v>2006.  jan-szept.</c:v>
                </c:pt>
                <c:pt idx="1">
                  <c:v>2007.  jan-szept.</c:v>
                </c:pt>
                <c:pt idx="2">
                  <c:v>2008.  jan-szept.</c:v>
                </c:pt>
                <c:pt idx="3">
                  <c:v>2009.  jan-szept.</c:v>
                </c:pt>
                <c:pt idx="4">
                  <c:v>2010.  jan-szept.</c:v>
                </c:pt>
                <c:pt idx="5">
                  <c:v>2011. jan-szept.</c:v>
                </c:pt>
              </c:strCache>
            </c:strRef>
          </c:cat>
          <c:val>
            <c:numRef>
              <c:f>Munka1!$B$2:$B$7</c:f>
              <c:numCache>
                <c:formatCode>General</c:formatCode>
                <c:ptCount val="6"/>
                <c:pt idx="0">
                  <c:v>9.0052909999999997</c:v>
                </c:pt>
                <c:pt idx="1">
                  <c:v>11.997636999999999</c:v>
                </c:pt>
                <c:pt idx="2">
                  <c:v>14.282911</c:v>
                </c:pt>
                <c:pt idx="3">
                  <c:v>10.717946</c:v>
                </c:pt>
                <c:pt idx="4">
                  <c:v>10.233725</c:v>
                </c:pt>
                <c:pt idx="5">
                  <c:v>10.124304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-6"/>
        <c:axId val="158247552"/>
        <c:axId val="167650432"/>
      </c:barChart>
      <c:catAx>
        <c:axId val="1582475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0" vert="horz"/>
          <a:lstStyle/>
          <a:p>
            <a:pPr>
              <a:defRPr>
                <a:solidFill>
                  <a:schemeClr val="bg1"/>
                </a:solidFill>
              </a:defRPr>
            </a:pPr>
            <a:endParaRPr lang="hu-HU"/>
          </a:p>
        </c:txPr>
        <c:crossAx val="167650432"/>
        <c:crosses val="autoZero"/>
        <c:auto val="1"/>
        <c:lblAlgn val="ctr"/>
        <c:lblOffset val="100"/>
        <c:noMultiLvlLbl val="0"/>
      </c:catAx>
      <c:valAx>
        <c:axId val="16765043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582475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400"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0"/>
      <c:rAngAx val="0"/>
      <c:perspective val="0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TV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Munka1!$B$2:$C$2</c:f>
              <c:numCache>
                <c:formatCode>0%</c:formatCode>
                <c:ptCount val="2"/>
                <c:pt idx="0">
                  <c:v>0.38914146707062236</c:v>
                </c:pt>
                <c:pt idx="1">
                  <c:v>0.41016358299482775</c:v>
                </c:pt>
              </c:numCache>
            </c:numRef>
          </c:val>
        </c:ser>
        <c:ser>
          <c:idx val="1"/>
          <c:order val="1"/>
          <c:tx>
            <c:strRef>
              <c:f>Munka1!$A$3</c:f>
              <c:strCache>
                <c:ptCount val="1"/>
                <c:pt idx="0">
                  <c:v>KábelTV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Munka1!$B$3:$C$3</c:f>
              <c:numCache>
                <c:formatCode>0%</c:formatCode>
                <c:ptCount val="2"/>
                <c:pt idx="0">
                  <c:v>0.11439314545581576</c:v>
                </c:pt>
                <c:pt idx="1">
                  <c:v>0.13805635137759248</c:v>
                </c:pt>
              </c:numCache>
            </c:numRef>
          </c:val>
        </c:ser>
        <c:ser>
          <c:idx val="2"/>
          <c:order val="2"/>
          <c:tx>
            <c:strRef>
              <c:f>Munka1!$A$4</c:f>
              <c:strCache>
                <c:ptCount val="1"/>
                <c:pt idx="0">
                  <c:v>Magazin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Munka1!$B$4:$C$4</c:f>
              <c:numCache>
                <c:formatCode>0%</c:formatCode>
                <c:ptCount val="2"/>
                <c:pt idx="0">
                  <c:v>7.7134435466022139E-2</c:v>
                </c:pt>
                <c:pt idx="1">
                  <c:v>6.1373995224606848E-2</c:v>
                </c:pt>
              </c:numCache>
            </c:numRef>
          </c:val>
        </c:ser>
        <c:ser>
          <c:idx val="3"/>
          <c:order val="3"/>
          <c:tx>
            <c:strRef>
              <c:f>Munka1!$A$5</c:f>
              <c:strCache>
                <c:ptCount val="1"/>
                <c:pt idx="0">
                  <c:v>Napilap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Munka1!$B$5:$C$5</c:f>
              <c:numCache>
                <c:formatCode>0%</c:formatCode>
                <c:ptCount val="2"/>
                <c:pt idx="0">
                  <c:v>9.6194911076487269E-2</c:v>
                </c:pt>
                <c:pt idx="1">
                  <c:v>7.0597058473181928E-2</c:v>
                </c:pt>
              </c:numCache>
            </c:numRef>
          </c:val>
        </c:ser>
        <c:ser>
          <c:idx val="4"/>
          <c:order val="4"/>
          <c:tx>
            <c:strRef>
              <c:f>Munka1!$A$6</c:f>
              <c:strCache>
                <c:ptCount val="1"/>
                <c:pt idx="0">
                  <c:v>Közterület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Munka1!$B$6:$C$6</c:f>
              <c:numCache>
                <c:formatCode>0%</c:formatCode>
                <c:ptCount val="2"/>
                <c:pt idx="0">
                  <c:v>4.8192972401733668E-2</c:v>
                </c:pt>
                <c:pt idx="1">
                  <c:v>4.3673097927166463E-2</c:v>
                </c:pt>
              </c:numCache>
            </c:numRef>
          </c:val>
        </c:ser>
        <c:ser>
          <c:idx val="5"/>
          <c:order val="5"/>
          <c:tx>
            <c:strRef>
              <c:f>Munka1!$A$7</c:f>
              <c:strCache>
                <c:ptCount val="1"/>
                <c:pt idx="0">
                  <c:v>Rádió</c:v>
                </c:pt>
              </c:strCache>
            </c:strRef>
          </c:tx>
          <c:invertIfNegative val="0"/>
          <c:dLbls>
            <c:delete val="1"/>
          </c:dLbls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Munka1!$B$7:$C$7</c:f>
              <c:numCache>
                <c:formatCode>0%</c:formatCode>
                <c:ptCount val="2"/>
                <c:pt idx="0">
                  <c:v>1.6654623236052706E-2</c:v>
                </c:pt>
                <c:pt idx="1">
                  <c:v>1.7481625087585419E-2</c:v>
                </c:pt>
              </c:numCache>
            </c:numRef>
          </c:val>
        </c:ser>
        <c:ser>
          <c:idx val="6"/>
          <c:order val="6"/>
          <c:tx>
            <c:strRef>
              <c:f>Munka1!$A$8</c:f>
              <c:strCache>
                <c:ptCount val="1"/>
                <c:pt idx="0">
                  <c:v>Internet</c:v>
                </c:pt>
              </c:strCache>
            </c:strRef>
          </c:tx>
          <c:spPr>
            <a:solidFill>
              <a:srgbClr val="3E8502"/>
            </a:solidFill>
          </c:spPr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Munka1!$B$8:$C$8</c:f>
              <c:numCache>
                <c:formatCode>0%</c:formatCode>
                <c:ptCount val="2"/>
                <c:pt idx="0">
                  <c:v>0.24660108982054066</c:v>
                </c:pt>
                <c:pt idx="1">
                  <c:v>0.25011719210675354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6"/>
        <c:shape val="cylinder"/>
        <c:axId val="551480704"/>
        <c:axId val="551847424"/>
        <c:axId val="0"/>
      </c:bar3DChart>
      <c:catAx>
        <c:axId val="55148070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>
            <a:noFill/>
          </a:ln>
        </c:spPr>
        <c:crossAx val="551847424"/>
        <c:crosses val="autoZero"/>
        <c:auto val="1"/>
        <c:lblAlgn val="ctr"/>
        <c:lblOffset val="100"/>
        <c:noMultiLvlLbl val="0"/>
      </c:catAx>
      <c:valAx>
        <c:axId val="55184742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5514807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0"/>
      <c:rAngAx val="0"/>
      <c:perspective val="0"/>
    </c:view3D>
    <c:floor>
      <c:thickness val="0"/>
      <c:spPr>
        <a:noFill/>
        <a:ln w="9525">
          <a:noFill/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Megtakarítás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Munka1!$B$2:$C$2</c:f>
              <c:numCache>
                <c:formatCode>0%</c:formatCode>
                <c:ptCount val="2"/>
                <c:pt idx="0">
                  <c:v>0.3046792514409366</c:v>
                </c:pt>
                <c:pt idx="1">
                  <c:v>0.26490858423045627</c:v>
                </c:pt>
              </c:numCache>
            </c:numRef>
          </c:val>
        </c:ser>
        <c:ser>
          <c:idx val="1"/>
          <c:order val="1"/>
          <c:tx>
            <c:strRef>
              <c:f>Munka1!$A$3</c:f>
              <c:strCache>
                <c:ptCount val="1"/>
                <c:pt idx="0">
                  <c:v>Személyi kölcsön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Munka1!$B$3:$C$3</c:f>
              <c:numCache>
                <c:formatCode>0%</c:formatCode>
                <c:ptCount val="2"/>
                <c:pt idx="0">
                  <c:v>0.14939335798694423</c:v>
                </c:pt>
                <c:pt idx="1">
                  <c:v>0.21234399819367109</c:v>
                </c:pt>
              </c:numCache>
            </c:numRef>
          </c:val>
        </c:ser>
        <c:ser>
          <c:idx val="2"/>
          <c:order val="2"/>
          <c:tx>
            <c:strRef>
              <c:f>Munka1!$A$4</c:f>
              <c:strCache>
                <c:ptCount val="1"/>
                <c:pt idx="0">
                  <c:v>Számlavezetés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Munka1!$B$4:$C$4</c:f>
              <c:numCache>
                <c:formatCode>0%</c:formatCode>
                <c:ptCount val="2"/>
                <c:pt idx="0">
                  <c:v>0.13431869604579727</c:v>
                </c:pt>
                <c:pt idx="1">
                  <c:v>0.18582924700145254</c:v>
                </c:pt>
              </c:numCache>
            </c:numRef>
          </c:val>
        </c:ser>
        <c:ser>
          <c:idx val="3"/>
          <c:order val="3"/>
          <c:tx>
            <c:strRef>
              <c:f>Munka1!$A$5</c:f>
              <c:strCache>
                <c:ptCount val="1"/>
                <c:pt idx="0">
                  <c:v>Lakáshitel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Munka1!$B$5:$C$5</c:f>
              <c:numCache>
                <c:formatCode>0%</c:formatCode>
                <c:ptCount val="2"/>
                <c:pt idx="0">
                  <c:v>0.14771851497904737</c:v>
                </c:pt>
                <c:pt idx="1">
                  <c:v>0.11720899663999908</c:v>
                </c:pt>
              </c:numCache>
            </c:numRef>
          </c:val>
        </c:ser>
        <c:ser>
          <c:idx val="4"/>
          <c:order val="4"/>
          <c:tx>
            <c:strRef>
              <c:f>Munka1!$A$6</c:f>
              <c:strCache>
                <c:ptCount val="1"/>
                <c:pt idx="0">
                  <c:v>Image</c:v>
                </c:pt>
              </c:strCache>
            </c:strRef>
          </c:tx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Munka1!$B$6:$C$6</c:f>
              <c:numCache>
                <c:formatCode>0%</c:formatCode>
                <c:ptCount val="2"/>
                <c:pt idx="0">
                  <c:v>7.8922726124570602E-2</c:v>
                </c:pt>
                <c:pt idx="1">
                  <c:v>6.9881658195713681E-2</c:v>
                </c:pt>
              </c:numCache>
            </c:numRef>
          </c:val>
        </c:ser>
        <c:ser>
          <c:idx val="5"/>
          <c:order val="5"/>
          <c:tx>
            <c:strRef>
              <c:f>Munka1!$A$7</c:f>
              <c:strCache>
                <c:ptCount val="1"/>
                <c:pt idx="0">
                  <c:v>Vállalati</c:v>
                </c:pt>
              </c:strCache>
            </c:strRef>
          </c:tx>
          <c:invertIfNegative val="0"/>
          <c:dLbls>
            <c:delete val="1"/>
          </c:dLbls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Munka1!$B$7:$C$7</c:f>
              <c:numCache>
                <c:formatCode>0%</c:formatCode>
                <c:ptCount val="2"/>
                <c:pt idx="0">
                  <c:v>7.9893529233290295E-2</c:v>
                </c:pt>
                <c:pt idx="1">
                  <c:v>4.711715319087488E-2</c:v>
                </c:pt>
              </c:numCache>
            </c:numRef>
          </c:val>
        </c:ser>
        <c:ser>
          <c:idx val="6"/>
          <c:order val="6"/>
          <c:tx>
            <c:strRef>
              <c:f>Munka1!$A$8</c:f>
              <c:strCache>
                <c:ptCount val="1"/>
                <c:pt idx="0">
                  <c:v>Szabad felh.jelzáloghitel</c:v>
                </c:pt>
              </c:strCache>
            </c:strRef>
          </c:tx>
          <c:spPr>
            <a:solidFill>
              <a:srgbClr val="3E8502"/>
            </a:solidFill>
          </c:spPr>
          <c:invertIfNegative val="0"/>
          <c:cat>
            <c:strRef>
              <c:f>Munka1!$B$1:$C$1</c:f>
              <c:strCache>
                <c:ptCount val="2"/>
                <c:pt idx="0">
                  <c:v>2010 jan-szep - bank</c:v>
                </c:pt>
                <c:pt idx="1">
                  <c:v>2011 jan-szep - bank</c:v>
                </c:pt>
              </c:strCache>
            </c:strRef>
          </c:cat>
          <c:val>
            <c:numRef>
              <c:f>Munka1!$B$8:$C$8</c:f>
              <c:numCache>
                <c:formatCode>0%</c:formatCode>
                <c:ptCount val="2"/>
                <c:pt idx="0">
                  <c:v>5.1447874419997666E-2</c:v>
                </c:pt>
                <c:pt idx="1">
                  <c:v>3.4367560671731523E-2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6"/>
        <c:shape val="cylinder"/>
        <c:axId val="299460864"/>
        <c:axId val="300241280"/>
        <c:axId val="0"/>
      </c:bar3DChart>
      <c:catAx>
        <c:axId val="299460864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ln>
            <a:noFill/>
          </a:ln>
        </c:spPr>
        <c:crossAx val="300241280"/>
        <c:crosses val="autoZero"/>
        <c:auto val="1"/>
        <c:lblAlgn val="ctr"/>
        <c:lblOffset val="100"/>
        <c:noMultiLvlLbl val="0"/>
      </c:catAx>
      <c:valAx>
        <c:axId val="30024128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994608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  <a:latin typeface="Calibri" pitchFamily="34" charset="0"/>
          <a:cs typeface="Calibri" pitchFamily="34" charset="0"/>
        </a:defRPr>
      </a:pPr>
      <a:endParaRPr lang="hu-H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Budapest Bank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Munka1!$B$2:$X$2</c:f>
              <c:numCache>
                <c:formatCode>General</c:formatCode>
                <c:ptCount val="23"/>
                <c:pt idx="0">
                  <c:v>11.392405060000018</c:v>
                </c:pt>
                <c:pt idx="1">
                  <c:v>7.3496659240000088</c:v>
                </c:pt>
                <c:pt idx="2">
                  <c:v>3.5398230089999996</c:v>
                </c:pt>
                <c:pt idx="3">
                  <c:v>22.608695650000001</c:v>
                </c:pt>
                <c:pt idx="4">
                  <c:v>17.251461989999999</c:v>
                </c:pt>
                <c:pt idx="5">
                  <c:v>9.6676737159999995</c:v>
                </c:pt>
                <c:pt idx="6">
                  <c:v>6.6666666669999888</c:v>
                </c:pt>
                <c:pt idx="7">
                  <c:v>4.8387096769999909</c:v>
                </c:pt>
                <c:pt idx="8">
                  <c:v>2.9126213589999996</c:v>
                </c:pt>
                <c:pt idx="9">
                  <c:v>11.888111889999999</c:v>
                </c:pt>
                <c:pt idx="10">
                  <c:v>14.1</c:v>
                </c:pt>
                <c:pt idx="11">
                  <c:v>5.3763440860000014</c:v>
                </c:pt>
                <c:pt idx="12">
                  <c:v>5.0335570469999906</c:v>
                </c:pt>
                <c:pt idx="13">
                  <c:v>3.6666666669999999</c:v>
                </c:pt>
                <c:pt idx="14">
                  <c:v>20.17804153999996</c:v>
                </c:pt>
                <c:pt idx="15">
                  <c:v>13.74570447</c:v>
                </c:pt>
                <c:pt idx="16">
                  <c:v>7</c:v>
                </c:pt>
                <c:pt idx="17">
                  <c:v>5</c:v>
                </c:pt>
                <c:pt idx="18">
                  <c:v>2</c:v>
                </c:pt>
                <c:pt idx="19">
                  <c:v>6.7137809189999906</c:v>
                </c:pt>
                <c:pt idx="20">
                  <c:v>5</c:v>
                </c:pt>
                <c:pt idx="21" formatCode="0">
                  <c:v>4.9822064060000004</c:v>
                </c:pt>
                <c:pt idx="22" formatCode="0">
                  <c:v>6.976744186000011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Munka1!$A$3</c:f>
              <c:strCache>
                <c:ptCount val="1"/>
                <c:pt idx="0">
                  <c:v>CIB Bank 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Munka1!$B$3:$X$3</c:f>
              <c:numCache>
                <c:formatCode>General</c:formatCode>
                <c:ptCount val="23"/>
                <c:pt idx="0">
                  <c:v>18.35443038</c:v>
                </c:pt>
                <c:pt idx="1">
                  <c:v>15.144766150000001</c:v>
                </c:pt>
                <c:pt idx="2">
                  <c:v>5.8997050150000003</c:v>
                </c:pt>
                <c:pt idx="3">
                  <c:v>4.9275362319999818</c:v>
                </c:pt>
                <c:pt idx="4">
                  <c:v>3.50877193</c:v>
                </c:pt>
                <c:pt idx="5">
                  <c:v>1.5105740179999971</c:v>
                </c:pt>
                <c:pt idx="6">
                  <c:v>1.904761905</c:v>
                </c:pt>
                <c:pt idx="7">
                  <c:v>2.903225806</c:v>
                </c:pt>
                <c:pt idx="8">
                  <c:v>2.5889967640000049</c:v>
                </c:pt>
                <c:pt idx="9">
                  <c:v>5.5944055939999906</c:v>
                </c:pt>
                <c:pt idx="10">
                  <c:v>3.9</c:v>
                </c:pt>
                <c:pt idx="11">
                  <c:v>1.4336917559999935</c:v>
                </c:pt>
                <c:pt idx="12">
                  <c:v>2.348993289</c:v>
                </c:pt>
                <c:pt idx="13">
                  <c:v>2.3333333330000001</c:v>
                </c:pt>
                <c:pt idx="14">
                  <c:v>2.9673590500000002</c:v>
                </c:pt>
                <c:pt idx="15">
                  <c:v>1.374570447</c:v>
                </c:pt>
                <c:pt idx="16">
                  <c:v>3</c:v>
                </c:pt>
                <c:pt idx="17">
                  <c:v>1</c:v>
                </c:pt>
                <c:pt idx="18">
                  <c:v>2</c:v>
                </c:pt>
                <c:pt idx="19">
                  <c:v>0.70671378099999949</c:v>
                </c:pt>
                <c:pt idx="20">
                  <c:v>1</c:v>
                </c:pt>
                <c:pt idx="21" formatCode="0">
                  <c:v>1.4234875440000001</c:v>
                </c:pt>
                <c:pt idx="22" formatCode="0">
                  <c:v>0.7751937980000011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Munka1!$A$4</c:f>
              <c:strCache>
                <c:ptCount val="1"/>
                <c:pt idx="0">
                  <c:v>Erste Bank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Munka1!$B$4:$X$4</c:f>
              <c:numCache>
                <c:formatCode>General</c:formatCode>
                <c:ptCount val="23"/>
                <c:pt idx="0">
                  <c:v>13.60759494</c:v>
                </c:pt>
                <c:pt idx="1">
                  <c:v>14.0311804</c:v>
                </c:pt>
                <c:pt idx="2">
                  <c:v>12.389380530000023</c:v>
                </c:pt>
                <c:pt idx="3">
                  <c:v>16.231884060000048</c:v>
                </c:pt>
                <c:pt idx="4">
                  <c:v>9.3567251460000005</c:v>
                </c:pt>
                <c:pt idx="5">
                  <c:v>7.2507552869999898</c:v>
                </c:pt>
                <c:pt idx="6">
                  <c:v>9.2063492060000005</c:v>
                </c:pt>
                <c:pt idx="7">
                  <c:v>11.612903230000002</c:v>
                </c:pt>
                <c:pt idx="8">
                  <c:v>7.7669902909999955</c:v>
                </c:pt>
                <c:pt idx="9">
                  <c:v>9.4405594409999996</c:v>
                </c:pt>
                <c:pt idx="10">
                  <c:v>9.2000000000000011</c:v>
                </c:pt>
                <c:pt idx="11">
                  <c:v>17.20430108</c:v>
                </c:pt>
                <c:pt idx="12">
                  <c:v>13.75838926</c:v>
                </c:pt>
                <c:pt idx="13">
                  <c:v>13</c:v>
                </c:pt>
                <c:pt idx="14">
                  <c:v>10.089020769999999</c:v>
                </c:pt>
                <c:pt idx="15">
                  <c:v>12.02749141</c:v>
                </c:pt>
                <c:pt idx="16">
                  <c:v>10</c:v>
                </c:pt>
                <c:pt idx="17">
                  <c:v>13</c:v>
                </c:pt>
                <c:pt idx="18">
                  <c:v>9</c:v>
                </c:pt>
                <c:pt idx="19">
                  <c:v>10.24734982</c:v>
                </c:pt>
                <c:pt idx="20">
                  <c:v>12</c:v>
                </c:pt>
                <c:pt idx="21" formatCode="0">
                  <c:v>7.47330960900001</c:v>
                </c:pt>
                <c:pt idx="22" formatCode="0">
                  <c:v>13.17829457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Munka1!$A$5</c:f>
              <c:strCache>
                <c:ptCount val="1"/>
                <c:pt idx="0">
                  <c:v>K&amp;H Bank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Munka1!$B$5:$X$5</c:f>
              <c:numCache>
                <c:formatCode>General</c:formatCode>
                <c:ptCount val="23"/>
                <c:pt idx="0">
                  <c:v>16.455696199999956</c:v>
                </c:pt>
                <c:pt idx="1">
                  <c:v>21.826280619999999</c:v>
                </c:pt>
                <c:pt idx="2">
                  <c:v>19.174041299999999</c:v>
                </c:pt>
                <c:pt idx="3">
                  <c:v>14.20289855</c:v>
                </c:pt>
                <c:pt idx="4">
                  <c:v>11.695906430000004</c:v>
                </c:pt>
                <c:pt idx="5">
                  <c:v>10.876132930000027</c:v>
                </c:pt>
                <c:pt idx="6">
                  <c:v>13.015873020000001</c:v>
                </c:pt>
                <c:pt idx="7">
                  <c:v>10.322580650000027</c:v>
                </c:pt>
                <c:pt idx="8">
                  <c:v>13.915857610000018</c:v>
                </c:pt>
                <c:pt idx="9">
                  <c:v>13.28671329</c:v>
                </c:pt>
                <c:pt idx="10">
                  <c:v>11.1</c:v>
                </c:pt>
                <c:pt idx="11">
                  <c:v>10.035842290000017</c:v>
                </c:pt>
                <c:pt idx="12">
                  <c:v>9.395973154</c:v>
                </c:pt>
                <c:pt idx="13">
                  <c:v>11</c:v>
                </c:pt>
                <c:pt idx="14">
                  <c:v>9.4955489610000008</c:v>
                </c:pt>
                <c:pt idx="15">
                  <c:v>9.2783505149999996</c:v>
                </c:pt>
                <c:pt idx="16">
                  <c:v>5</c:v>
                </c:pt>
                <c:pt idx="17">
                  <c:v>8</c:v>
                </c:pt>
                <c:pt idx="18">
                  <c:v>10</c:v>
                </c:pt>
                <c:pt idx="19">
                  <c:v>8.4805653710000026</c:v>
                </c:pt>
                <c:pt idx="20">
                  <c:v>8</c:v>
                </c:pt>
                <c:pt idx="21" formatCode="0">
                  <c:v>8.1850533809999995</c:v>
                </c:pt>
                <c:pt idx="22" formatCode="0">
                  <c:v>6.2015503880000002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Munka1!$A$6</c:f>
              <c:strCache>
                <c:ptCount val="1"/>
                <c:pt idx="0">
                  <c:v>OTP Bank</c:v>
                </c:pt>
              </c:strCache>
            </c:strRef>
          </c:tx>
          <c:spPr>
            <a:ln>
              <a:solidFill>
                <a:srgbClr val="66CC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Munka1!$B$6:$X$6</c:f>
              <c:numCache>
                <c:formatCode>General</c:formatCode>
                <c:ptCount val="23"/>
                <c:pt idx="0">
                  <c:v>29.746835440000005</c:v>
                </c:pt>
                <c:pt idx="1">
                  <c:v>24.053452119999999</c:v>
                </c:pt>
                <c:pt idx="2">
                  <c:v>38.643067850000001</c:v>
                </c:pt>
                <c:pt idx="3">
                  <c:v>22.898550719999999</c:v>
                </c:pt>
                <c:pt idx="4">
                  <c:v>28.36257309999996</c:v>
                </c:pt>
                <c:pt idx="5">
                  <c:v>40.181268879999998</c:v>
                </c:pt>
                <c:pt idx="6">
                  <c:v>31.111111110000067</c:v>
                </c:pt>
                <c:pt idx="7">
                  <c:v>49.354838709999996</c:v>
                </c:pt>
                <c:pt idx="8">
                  <c:v>52.427184469999929</c:v>
                </c:pt>
                <c:pt idx="9">
                  <c:v>38.46153846</c:v>
                </c:pt>
                <c:pt idx="10">
                  <c:v>41.3</c:v>
                </c:pt>
                <c:pt idx="11">
                  <c:v>46.594982080000001</c:v>
                </c:pt>
                <c:pt idx="12">
                  <c:v>46.644295300000003</c:v>
                </c:pt>
                <c:pt idx="13">
                  <c:v>47.666666669999998</c:v>
                </c:pt>
                <c:pt idx="14">
                  <c:v>35.905044509999996</c:v>
                </c:pt>
                <c:pt idx="15">
                  <c:v>46.048109970000013</c:v>
                </c:pt>
                <c:pt idx="16">
                  <c:v>48</c:v>
                </c:pt>
                <c:pt idx="17">
                  <c:v>42</c:v>
                </c:pt>
                <c:pt idx="18">
                  <c:v>48</c:v>
                </c:pt>
                <c:pt idx="19">
                  <c:v>55.123674910000013</c:v>
                </c:pt>
                <c:pt idx="20">
                  <c:v>55</c:v>
                </c:pt>
                <c:pt idx="21" formatCode="0">
                  <c:v>48.754448400000001</c:v>
                </c:pt>
                <c:pt idx="22" formatCode="0">
                  <c:v>50.387596899999998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Munka1!$A$7</c:f>
              <c:strCache>
                <c:ptCount val="1"/>
                <c:pt idx="0">
                  <c:v>Raiffeisen Bank</c:v>
                </c:pt>
              </c:strCache>
            </c:strRef>
          </c:tx>
          <c:spPr>
            <a:ln>
              <a:solidFill>
                <a:srgbClr val="FFFF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Munka1!$B$7:$X$7</c:f>
              <c:numCache>
                <c:formatCode>General</c:formatCode>
                <c:ptCount val="23"/>
                <c:pt idx="0">
                  <c:v>6.3291139239999898</c:v>
                </c:pt>
                <c:pt idx="1">
                  <c:v>6.9042316259999996</c:v>
                </c:pt>
                <c:pt idx="2">
                  <c:v>7.6696165189999848</c:v>
                </c:pt>
                <c:pt idx="3">
                  <c:v>11.304347830000006</c:v>
                </c:pt>
                <c:pt idx="4">
                  <c:v>21.345029239999924</c:v>
                </c:pt>
                <c:pt idx="5">
                  <c:v>23.867069489999999</c:v>
                </c:pt>
                <c:pt idx="6">
                  <c:v>28.88888889</c:v>
                </c:pt>
                <c:pt idx="7">
                  <c:v>15.48387097</c:v>
                </c:pt>
                <c:pt idx="8">
                  <c:v>15.210355989999998</c:v>
                </c:pt>
                <c:pt idx="9">
                  <c:v>14.335664340000006</c:v>
                </c:pt>
                <c:pt idx="10">
                  <c:v>8.5</c:v>
                </c:pt>
                <c:pt idx="11">
                  <c:v>7.5268817199999907</c:v>
                </c:pt>
                <c:pt idx="12">
                  <c:v>8.0536912750000216</c:v>
                </c:pt>
                <c:pt idx="13">
                  <c:v>8.6666666670000048</c:v>
                </c:pt>
                <c:pt idx="14">
                  <c:v>7.1216617209999997</c:v>
                </c:pt>
                <c:pt idx="15">
                  <c:v>7.9037800689999909</c:v>
                </c:pt>
                <c:pt idx="16">
                  <c:v>10</c:v>
                </c:pt>
                <c:pt idx="17">
                  <c:v>15</c:v>
                </c:pt>
                <c:pt idx="18">
                  <c:v>16</c:v>
                </c:pt>
                <c:pt idx="19">
                  <c:v>10.600706710000004</c:v>
                </c:pt>
                <c:pt idx="20">
                  <c:v>11</c:v>
                </c:pt>
                <c:pt idx="21" formatCode="0">
                  <c:v>13.52313167</c:v>
                </c:pt>
                <c:pt idx="22" formatCode="0">
                  <c:v>9.3023255809999998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0249216"/>
        <c:axId val="530250752"/>
      </c:lineChart>
      <c:catAx>
        <c:axId val="5302492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5400000" vert="horz"/>
          <a:lstStyle/>
          <a:p>
            <a:pPr>
              <a:defRPr/>
            </a:pPr>
            <a:endParaRPr lang="hu-HU"/>
          </a:p>
        </c:txPr>
        <c:crossAx val="530250752"/>
        <c:crosses val="autoZero"/>
        <c:auto val="1"/>
        <c:lblAlgn val="ctr"/>
        <c:lblOffset val="100"/>
        <c:noMultiLvlLbl val="0"/>
      </c:catAx>
      <c:valAx>
        <c:axId val="53025075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8100">
            <a:solidFill>
              <a:schemeClr val="bg1"/>
            </a:solidFill>
          </a:ln>
        </c:spPr>
        <c:crossAx val="53024921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200">
          <a:solidFill>
            <a:schemeClr val="bg1"/>
          </a:solidFill>
          <a:latin typeface="Calibri" pitchFamily="34" charset="0"/>
        </a:defRPr>
      </a:pPr>
      <a:endParaRPr lang="hu-H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Munka1!$A$2</c:f>
              <c:strCache>
                <c:ptCount val="1"/>
                <c:pt idx="0">
                  <c:v>Budapest Bank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Munka1!$B$2:$X$2</c:f>
              <c:numCache>
                <c:formatCode>General</c:formatCode>
                <c:ptCount val="23"/>
                <c:pt idx="0">
                  <c:v>-15.822784810000117</c:v>
                </c:pt>
                <c:pt idx="1">
                  <c:v>-9.5768374160000267</c:v>
                </c:pt>
                <c:pt idx="2">
                  <c:v>-10.619469030000024</c:v>
                </c:pt>
                <c:pt idx="3">
                  <c:v>-11.884057970000002</c:v>
                </c:pt>
                <c:pt idx="4">
                  <c:v>-12.5731</c:v>
                </c:pt>
                <c:pt idx="5">
                  <c:v>-10.574018130000001</c:v>
                </c:pt>
                <c:pt idx="6">
                  <c:v>-6.6666699999999999</c:v>
                </c:pt>
                <c:pt idx="7">
                  <c:v>-2.9032300000000002</c:v>
                </c:pt>
                <c:pt idx="8">
                  <c:v>-7.4433656960000034</c:v>
                </c:pt>
                <c:pt idx="9">
                  <c:v>-11.188811189999948</c:v>
                </c:pt>
                <c:pt idx="10">
                  <c:v>-12.5</c:v>
                </c:pt>
                <c:pt idx="11">
                  <c:v>-9.6774200000000015</c:v>
                </c:pt>
                <c:pt idx="12">
                  <c:v>-8</c:v>
                </c:pt>
                <c:pt idx="13">
                  <c:v>-5</c:v>
                </c:pt>
                <c:pt idx="14">
                  <c:v>-15</c:v>
                </c:pt>
                <c:pt idx="15">
                  <c:v>-13</c:v>
                </c:pt>
                <c:pt idx="16">
                  <c:v>-11</c:v>
                </c:pt>
                <c:pt idx="17">
                  <c:v>-5</c:v>
                </c:pt>
                <c:pt idx="18">
                  <c:v>-5</c:v>
                </c:pt>
                <c:pt idx="19">
                  <c:v>-14</c:v>
                </c:pt>
                <c:pt idx="20">
                  <c:v>-14</c:v>
                </c:pt>
                <c:pt idx="21" formatCode="0">
                  <c:v>-11.032028469999998</c:v>
                </c:pt>
                <c:pt idx="22" formatCode="0">
                  <c:v>-19.76743999999983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Munka1!$A$3</c:f>
              <c:strCache>
                <c:ptCount val="1"/>
                <c:pt idx="0">
                  <c:v>CIB Bank 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Munka1!$B$3:$X$3</c:f>
              <c:numCache>
                <c:formatCode>General</c:formatCode>
                <c:ptCount val="23"/>
                <c:pt idx="0">
                  <c:v>-5.3797468349999997</c:v>
                </c:pt>
                <c:pt idx="1">
                  <c:v>-8.0178173719999997</c:v>
                </c:pt>
                <c:pt idx="2">
                  <c:v>-5.6047197639999755</c:v>
                </c:pt>
                <c:pt idx="3">
                  <c:v>-6.3768115940000003</c:v>
                </c:pt>
                <c:pt idx="4">
                  <c:v>-7.0175399999999755</c:v>
                </c:pt>
                <c:pt idx="5">
                  <c:v>-6.3444108759999471</c:v>
                </c:pt>
                <c:pt idx="6">
                  <c:v>-4.4444400000000002</c:v>
                </c:pt>
                <c:pt idx="7">
                  <c:v>-5.1612900000000002</c:v>
                </c:pt>
                <c:pt idx="8">
                  <c:v>-1.941747573000008</c:v>
                </c:pt>
                <c:pt idx="9">
                  <c:v>-5.5944055939999755</c:v>
                </c:pt>
                <c:pt idx="10">
                  <c:v>-6.9</c:v>
                </c:pt>
                <c:pt idx="11">
                  <c:v>-6.4516100000000014</c:v>
                </c:pt>
                <c:pt idx="12">
                  <c:v>-4</c:v>
                </c:pt>
                <c:pt idx="13">
                  <c:v>-5</c:v>
                </c:pt>
                <c:pt idx="14">
                  <c:v>-4</c:v>
                </c:pt>
                <c:pt idx="15">
                  <c:v>-4</c:v>
                </c:pt>
                <c:pt idx="16">
                  <c:v>-3</c:v>
                </c:pt>
                <c:pt idx="17">
                  <c:v>-3</c:v>
                </c:pt>
                <c:pt idx="18">
                  <c:v>-4</c:v>
                </c:pt>
                <c:pt idx="19">
                  <c:v>-4</c:v>
                </c:pt>
                <c:pt idx="20">
                  <c:v>-3</c:v>
                </c:pt>
                <c:pt idx="21" formatCode="0">
                  <c:v>-1.779359431</c:v>
                </c:pt>
                <c:pt idx="22" formatCode="0">
                  <c:v>-2.32558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Munka1!$A$4</c:f>
              <c:strCache>
                <c:ptCount val="1"/>
                <c:pt idx="0">
                  <c:v>Erste Bank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Munka1!$B$4:$X$4</c:f>
              <c:numCache>
                <c:formatCode>General</c:formatCode>
                <c:ptCount val="23"/>
                <c:pt idx="0">
                  <c:v>-10.126582280000004</c:v>
                </c:pt>
                <c:pt idx="1">
                  <c:v>-7.3496659240000124</c:v>
                </c:pt>
                <c:pt idx="2">
                  <c:v>-9.1445427729999995</c:v>
                </c:pt>
                <c:pt idx="3">
                  <c:v>-11.304347830000006</c:v>
                </c:pt>
                <c:pt idx="4">
                  <c:v>-14.327490000000004</c:v>
                </c:pt>
                <c:pt idx="5">
                  <c:v>-15.40785498</c:v>
                </c:pt>
                <c:pt idx="6">
                  <c:v>-22.857140000000001</c:v>
                </c:pt>
                <c:pt idx="7">
                  <c:v>-16.774190000000001</c:v>
                </c:pt>
                <c:pt idx="8">
                  <c:v>-14.239482200000024</c:v>
                </c:pt>
                <c:pt idx="9">
                  <c:v>-15.734265729999935</c:v>
                </c:pt>
                <c:pt idx="10">
                  <c:v>-16.7</c:v>
                </c:pt>
                <c:pt idx="11">
                  <c:v>-17.562719999999779</c:v>
                </c:pt>
                <c:pt idx="12">
                  <c:v>-17</c:v>
                </c:pt>
                <c:pt idx="13">
                  <c:v>-16</c:v>
                </c:pt>
                <c:pt idx="14">
                  <c:v>-16</c:v>
                </c:pt>
                <c:pt idx="15">
                  <c:v>-14</c:v>
                </c:pt>
                <c:pt idx="16">
                  <c:v>-17</c:v>
                </c:pt>
                <c:pt idx="17">
                  <c:v>-18</c:v>
                </c:pt>
                <c:pt idx="18">
                  <c:v>-19</c:v>
                </c:pt>
                <c:pt idx="19">
                  <c:v>-19</c:v>
                </c:pt>
                <c:pt idx="20">
                  <c:v>-20</c:v>
                </c:pt>
                <c:pt idx="21" formatCode="0">
                  <c:v>-17.081850530000001</c:v>
                </c:pt>
                <c:pt idx="22" formatCode="0">
                  <c:v>-16.279070000000001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Munka1!$A$5</c:f>
              <c:strCache>
                <c:ptCount val="1"/>
                <c:pt idx="0">
                  <c:v>K&amp;H Bank</c:v>
                </c:pt>
              </c:strCache>
            </c:strRef>
          </c:tx>
          <c:spPr>
            <a:ln>
              <a:solidFill>
                <a:srgbClr val="7030A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Munka1!$B$5:$X$5</c:f>
              <c:numCache>
                <c:formatCode>General</c:formatCode>
                <c:ptCount val="23"/>
                <c:pt idx="0">
                  <c:v>-24.683544299999856</c:v>
                </c:pt>
                <c:pt idx="1">
                  <c:v>-22.939866370000001</c:v>
                </c:pt>
                <c:pt idx="2">
                  <c:v>-28.31858407</c:v>
                </c:pt>
                <c:pt idx="3">
                  <c:v>-21.449275360000001</c:v>
                </c:pt>
                <c:pt idx="4">
                  <c:v>-20.175439999999863</c:v>
                </c:pt>
                <c:pt idx="5">
                  <c:v>-14.199395770000001</c:v>
                </c:pt>
                <c:pt idx="6">
                  <c:v>-14.28571</c:v>
                </c:pt>
                <c:pt idx="7">
                  <c:v>-19.677420000000001</c:v>
                </c:pt>
                <c:pt idx="8">
                  <c:v>-24.919093849999989</c:v>
                </c:pt>
                <c:pt idx="9">
                  <c:v>-17.832167829999999</c:v>
                </c:pt>
                <c:pt idx="10">
                  <c:v>-13.8</c:v>
                </c:pt>
                <c:pt idx="11">
                  <c:v>-16.487459999999889</c:v>
                </c:pt>
                <c:pt idx="12">
                  <c:v>-21</c:v>
                </c:pt>
                <c:pt idx="13">
                  <c:v>-17</c:v>
                </c:pt>
                <c:pt idx="14">
                  <c:v>-15</c:v>
                </c:pt>
                <c:pt idx="15">
                  <c:v>-16</c:v>
                </c:pt>
                <c:pt idx="16">
                  <c:v>-13</c:v>
                </c:pt>
                <c:pt idx="17">
                  <c:v>-14</c:v>
                </c:pt>
                <c:pt idx="18">
                  <c:v>-15</c:v>
                </c:pt>
                <c:pt idx="19">
                  <c:v>-16</c:v>
                </c:pt>
                <c:pt idx="20">
                  <c:v>-16</c:v>
                </c:pt>
                <c:pt idx="21" formatCode="0">
                  <c:v>-16.01423488</c:v>
                </c:pt>
                <c:pt idx="22" formatCode="0">
                  <c:v>-8.9147300000000005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Munka1!$A$6</c:f>
              <c:strCache>
                <c:ptCount val="1"/>
                <c:pt idx="0">
                  <c:v>OTP Bank</c:v>
                </c:pt>
              </c:strCache>
            </c:strRef>
          </c:tx>
          <c:spPr>
            <a:ln>
              <a:solidFill>
                <a:srgbClr val="66CC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Munka1!$B$6:$X$6</c:f>
              <c:numCache>
                <c:formatCode>General</c:formatCode>
                <c:ptCount val="23"/>
                <c:pt idx="0">
                  <c:v>-17.405063289999848</c:v>
                </c:pt>
                <c:pt idx="1">
                  <c:v>-13.808463250000004</c:v>
                </c:pt>
                <c:pt idx="2">
                  <c:v>-17.404129789999889</c:v>
                </c:pt>
                <c:pt idx="3">
                  <c:v>-20.57971014</c:v>
                </c:pt>
                <c:pt idx="4">
                  <c:v>-23.099419999999867</c:v>
                </c:pt>
                <c:pt idx="5">
                  <c:v>-22.054380660000035</c:v>
                </c:pt>
                <c:pt idx="6">
                  <c:v>-24.761900000000001</c:v>
                </c:pt>
                <c:pt idx="7">
                  <c:v>-22.903229999999834</c:v>
                </c:pt>
                <c:pt idx="8">
                  <c:v>-17.475728159999989</c:v>
                </c:pt>
                <c:pt idx="9">
                  <c:v>-19.580419579999742</c:v>
                </c:pt>
                <c:pt idx="10">
                  <c:v>-17</c:v>
                </c:pt>
                <c:pt idx="11">
                  <c:v>-17.2043</c:v>
                </c:pt>
                <c:pt idx="12">
                  <c:v>-17</c:v>
                </c:pt>
                <c:pt idx="13">
                  <c:v>-23</c:v>
                </c:pt>
                <c:pt idx="14">
                  <c:v>-20</c:v>
                </c:pt>
                <c:pt idx="15">
                  <c:v>-15</c:v>
                </c:pt>
                <c:pt idx="16">
                  <c:v>-13</c:v>
                </c:pt>
                <c:pt idx="17">
                  <c:v>-21</c:v>
                </c:pt>
                <c:pt idx="18">
                  <c:v>-16</c:v>
                </c:pt>
                <c:pt idx="19">
                  <c:v>-15</c:v>
                </c:pt>
                <c:pt idx="20">
                  <c:v>-15</c:v>
                </c:pt>
                <c:pt idx="21" formatCode="0">
                  <c:v>-16.370106759999999</c:v>
                </c:pt>
                <c:pt idx="22" formatCode="0">
                  <c:v>-19.379840000000005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Munka1!$A$7</c:f>
              <c:strCache>
                <c:ptCount val="1"/>
                <c:pt idx="0">
                  <c:v>Raiffeisen Bank</c:v>
                </c:pt>
              </c:strCache>
            </c:strRef>
          </c:tx>
          <c:spPr>
            <a:ln>
              <a:solidFill>
                <a:srgbClr val="FFFF00"/>
              </a:solidFill>
            </a:ln>
          </c:spPr>
          <c:marker>
            <c:symbol val="none"/>
          </c:marker>
          <c:cat>
            <c:strRef>
              <c:f>Munka1!$B$1:$X$1</c:f>
              <c:strCache>
                <c:ptCount val="23"/>
                <c:pt idx="0">
                  <c:v>2009 Július</c:v>
                </c:pt>
                <c:pt idx="1">
                  <c:v>2009 Augusztus</c:v>
                </c:pt>
                <c:pt idx="2">
                  <c:v>2009 Szeptember</c:v>
                </c:pt>
                <c:pt idx="3">
                  <c:v>2009 Október</c:v>
                </c:pt>
                <c:pt idx="4">
                  <c:v>2009 November</c:v>
                </c:pt>
                <c:pt idx="5">
                  <c:v>2009 December</c:v>
                </c:pt>
                <c:pt idx="6">
                  <c:v>2010 Január</c:v>
                </c:pt>
                <c:pt idx="7">
                  <c:v>2010 Február</c:v>
                </c:pt>
                <c:pt idx="8">
                  <c:v>2010 Március</c:v>
                </c:pt>
                <c:pt idx="9">
                  <c:v>2010 Április</c:v>
                </c:pt>
                <c:pt idx="10">
                  <c:v>2010 Május</c:v>
                </c:pt>
                <c:pt idx="11">
                  <c:v>2010 Június</c:v>
                </c:pt>
                <c:pt idx="12">
                  <c:v>2010 Július</c:v>
                </c:pt>
                <c:pt idx="13">
                  <c:v>2010 Augusztus</c:v>
                </c:pt>
                <c:pt idx="14">
                  <c:v>2010 Szeptember</c:v>
                </c:pt>
                <c:pt idx="15">
                  <c:v>2010 Október</c:v>
                </c:pt>
                <c:pt idx="16">
                  <c:v>2010 November</c:v>
                </c:pt>
                <c:pt idx="17">
                  <c:v>2010 December</c:v>
                </c:pt>
                <c:pt idx="18">
                  <c:v>2011 Január</c:v>
                </c:pt>
                <c:pt idx="19">
                  <c:v>2011 Február</c:v>
                </c:pt>
                <c:pt idx="20">
                  <c:v>2011 Március</c:v>
                </c:pt>
                <c:pt idx="21">
                  <c:v>2011 Április</c:v>
                </c:pt>
                <c:pt idx="22">
                  <c:v>2011 Május</c:v>
                </c:pt>
              </c:strCache>
            </c:strRef>
          </c:cat>
          <c:val>
            <c:numRef>
              <c:f>Munka1!$B$7:$X$7</c:f>
              <c:numCache>
                <c:formatCode>General</c:formatCode>
                <c:ptCount val="23"/>
                <c:pt idx="0">
                  <c:v>-12.341772150000001</c:v>
                </c:pt>
                <c:pt idx="1">
                  <c:v>-10.022271709999998</c:v>
                </c:pt>
                <c:pt idx="2">
                  <c:v>-10.029498530000026</c:v>
                </c:pt>
                <c:pt idx="3">
                  <c:v>-11.01449275</c:v>
                </c:pt>
                <c:pt idx="4">
                  <c:v>-12.5731</c:v>
                </c:pt>
                <c:pt idx="5">
                  <c:v>-17.824773409999999</c:v>
                </c:pt>
                <c:pt idx="6">
                  <c:v>-9.8412699999999997</c:v>
                </c:pt>
                <c:pt idx="7">
                  <c:v>-19.677420000000001</c:v>
                </c:pt>
                <c:pt idx="8">
                  <c:v>-18.122977349999999</c:v>
                </c:pt>
                <c:pt idx="9">
                  <c:v>-15.034965029999999</c:v>
                </c:pt>
                <c:pt idx="10">
                  <c:v>-14.1</c:v>
                </c:pt>
                <c:pt idx="11">
                  <c:v>-14.336920000000001</c:v>
                </c:pt>
                <c:pt idx="12">
                  <c:v>-14</c:v>
                </c:pt>
                <c:pt idx="13">
                  <c:v>-14</c:v>
                </c:pt>
                <c:pt idx="14">
                  <c:v>-13</c:v>
                </c:pt>
                <c:pt idx="15">
                  <c:v>-16</c:v>
                </c:pt>
                <c:pt idx="16">
                  <c:v>-21</c:v>
                </c:pt>
                <c:pt idx="17">
                  <c:v>-16</c:v>
                </c:pt>
                <c:pt idx="18">
                  <c:v>-21</c:v>
                </c:pt>
                <c:pt idx="19">
                  <c:v>-17</c:v>
                </c:pt>
                <c:pt idx="20">
                  <c:v>-18</c:v>
                </c:pt>
                <c:pt idx="21" formatCode="0">
                  <c:v>-19.572953739999999</c:v>
                </c:pt>
                <c:pt idx="22" formatCode="0">
                  <c:v>-15.89147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2318848"/>
        <c:axId val="532337024"/>
      </c:lineChart>
      <c:catAx>
        <c:axId val="532318848"/>
        <c:scaling>
          <c:orientation val="minMax"/>
        </c:scaling>
        <c:delete val="1"/>
        <c:axPos val="b"/>
        <c:majorTickMark val="out"/>
        <c:minorTickMark val="none"/>
        <c:tickLblPos val="none"/>
        <c:crossAx val="532337024"/>
        <c:crosses val="autoZero"/>
        <c:auto val="1"/>
        <c:lblAlgn val="ctr"/>
        <c:lblOffset val="100"/>
        <c:noMultiLvlLbl val="0"/>
      </c:catAx>
      <c:valAx>
        <c:axId val="532337024"/>
        <c:scaling>
          <c:orientation val="minMax"/>
          <c:min val="-60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38100">
            <a:solidFill>
              <a:schemeClr val="bg1"/>
            </a:solidFill>
          </a:ln>
        </c:spPr>
        <c:crossAx val="532318848"/>
        <c:crosses val="autoZero"/>
        <c:crossBetween val="between"/>
        <c:majorUnit val="10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200">
          <a:solidFill>
            <a:schemeClr val="bg1"/>
          </a:solidFill>
          <a:latin typeface="Calibri" pitchFamily="34" charset="0"/>
        </a:defRPr>
      </a:pPr>
      <a:endParaRPr lang="hu-H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0.02778</cdr:x>
      <cdr:y>0.47542</cdr:y>
    </cdr:from>
    <cdr:to>
      <cdr:x>0.44444</cdr:x>
      <cdr:y>0.52975</cdr:y>
    </cdr:to>
    <cdr:sp macro="" textlink="">
      <cdr:nvSpPr>
        <cdr:cNvPr id="2" name="Lekerekített téglalap 1"/>
        <cdr:cNvSpPr/>
      </cdr:nvSpPr>
      <cdr:spPr>
        <a:xfrm xmlns:a="http://schemas.openxmlformats.org/drawingml/2006/main">
          <a:off x="144016" y="2520280"/>
          <a:ext cx="2160240" cy="288032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>
          <a:solidFill>
            <a:srgbClr val="FF0000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u-H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384447AD-B788-4602-8893-ACA0FB043F7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81073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8B229-0065-45E8-92D8-FD8C3A23D18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748F8-67EF-4754-A7CC-EFA2CD2FFE6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03210F-E576-41F7-A0AA-2E558491C58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EEE09-64EA-4F3D-BF40-877D123FF23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dirty="0" smtClean="0"/>
              <a:t>Mintaszöveg szerkesztése</a:t>
            </a:r>
          </a:p>
          <a:p>
            <a:pPr lvl="1"/>
            <a:r>
              <a:rPr lang="hu-HU" dirty="0" smtClean="0"/>
              <a:t>Második szint</a:t>
            </a:r>
          </a:p>
          <a:p>
            <a:pPr lvl="2"/>
            <a:r>
              <a:rPr lang="hu-HU" dirty="0" smtClean="0"/>
              <a:t>Harmadik szint</a:t>
            </a:r>
          </a:p>
          <a:p>
            <a:pPr lvl="3"/>
            <a:r>
              <a:rPr lang="hu-HU" dirty="0" smtClean="0"/>
              <a:t>Negyedik szint</a:t>
            </a:r>
          </a:p>
          <a:p>
            <a:pPr lvl="4"/>
            <a:r>
              <a:rPr lang="hu-HU" dirty="0" smtClean="0"/>
              <a:t>Ötödik szint</a:t>
            </a:r>
            <a:endParaRPr lang="hu-HU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2A966-7AD2-448B-8329-AACCE3888BD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400" b="1" cap="small" baseline="0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5" name="Téglalap 4"/>
          <p:cNvSpPr/>
          <p:nvPr userDrawn="1"/>
        </p:nvSpPr>
        <p:spPr>
          <a:xfrm>
            <a:off x="8100392" y="5805264"/>
            <a:ext cx="1043608" cy="10527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CD6BC-B877-460C-A86F-ABE98E2BB87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C388FD1-C3A8-4A66-AA2E-7F20BE974D7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hu-HU" noProof="0" smtClean="0"/>
              <a:t>Kép beszúrásához kattintson az ikonra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225978C-F148-4FFD-AD08-E1EBFAF0C08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372A7E1-E60A-42CC-807E-87098248DBB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109A732-E2C4-4532-8919-DA6B5085883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Cím és 2 tartalomrész a szöveg fel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AA0D013B-6BE5-4638-8DEE-513D72CE62E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1_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020A02D-7047-4088-8B46-E8F93E1F877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u-H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33675-BD58-47D9-AEEA-3D8FA8B3795C}" type="datetimeFigureOut">
              <a:rPr lang="en-US"/>
              <a:pPr>
                <a:defRPr/>
              </a:pPr>
              <a:t>12/7/2011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71E2C-3863-4652-8F59-49F295DA6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451725" y="5013325"/>
            <a:ext cx="1441450" cy="16557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hu-HU">
              <a:solidFill>
                <a:srgbClr val="FFFFFF"/>
              </a:solidFill>
            </a:endParaRPr>
          </a:p>
        </p:txBody>
      </p:sp>
      <p:pic>
        <p:nvPicPr>
          <p:cNvPr id="17412" name="Picture 5" descr="logo"/>
          <p:cNvPicPr>
            <a:picLocks noChangeAspect="1" noChangeArrowheads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8247063" y="5949950"/>
            <a:ext cx="896937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6F51"/>
                </a:solidFill>
              </a:defRPr>
            </a:lvl1pPr>
          </a:lstStyle>
          <a:p>
            <a:pPr>
              <a:defRPr/>
            </a:pPr>
            <a:fld id="{0EEF7E66-5AA8-4295-84B6-602D31B601B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6" r:id="rId2"/>
    <p:sldLayoutId id="2147483865" r:id="rId3"/>
    <p:sldLayoutId id="2147483864" r:id="rId4"/>
    <p:sldLayoutId id="2147483863" r:id="rId5"/>
    <p:sldLayoutId id="2147483868" r:id="rId6"/>
    <p:sldLayoutId id="2147483862" r:id="rId7"/>
    <p:sldLayoutId id="2147483869" r:id="rId8"/>
    <p:sldLayoutId id="2147483870" r:id="rId9"/>
    <p:sldLayoutId id="2147483871" r:id="rId10"/>
    <p:sldLayoutId id="2147483872" r:id="rId11"/>
    <p:sldLayoutId id="2147483873" r:id="rId12"/>
    <p:sldLayoutId id="2147483874" r:id="rId13"/>
    <p:sldLayoutId id="2147483875" r:id="rId14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006F5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006F5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6F5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6F5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6F5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6F5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6F5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6F5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6F5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6F5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3.xml"/><Relationship Id="rId7" Type="http://schemas.openxmlformats.org/officeDocument/2006/relationships/oleObject" Target="../embeddings/oleObject1.bin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13" Type="http://schemas.openxmlformats.org/officeDocument/2006/relationships/image" Target="../media/image2.emf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oleObject" Target="../embeddings/oleObject2.bin"/><Relationship Id="rId2" Type="http://schemas.openxmlformats.org/officeDocument/2006/relationships/tags" Target="../tags/tag7.xml"/><Relationship Id="rId16" Type="http://schemas.openxmlformats.org/officeDocument/2006/relationships/chart" Target="../charts/chart2.xml"/><Relationship Id="rId1" Type="http://schemas.openxmlformats.org/officeDocument/2006/relationships/vmlDrawing" Target="../drawings/vmlDrawing2.vml"/><Relationship Id="rId6" Type="http://schemas.openxmlformats.org/officeDocument/2006/relationships/tags" Target="../tags/tag11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10.xml"/><Relationship Id="rId15" Type="http://schemas.openxmlformats.org/officeDocument/2006/relationships/chart" Target="../charts/chart1.xml"/><Relationship Id="rId10" Type="http://schemas.openxmlformats.org/officeDocument/2006/relationships/tags" Target="../tags/tag15.xml"/><Relationship Id="rId4" Type="http://schemas.openxmlformats.org/officeDocument/2006/relationships/tags" Target="../tags/tag9.xml"/><Relationship Id="rId9" Type="http://schemas.openxmlformats.org/officeDocument/2006/relationships/tags" Target="../tags/tag14.xml"/><Relationship Id="rId1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tags" Target="../tags/tag37.xml"/><Relationship Id="rId18" Type="http://schemas.openxmlformats.org/officeDocument/2006/relationships/image" Target="../media/image2.emf"/><Relationship Id="rId3" Type="http://schemas.openxmlformats.org/officeDocument/2006/relationships/tags" Target="../tags/tag27.xml"/><Relationship Id="rId21" Type="http://schemas.openxmlformats.org/officeDocument/2006/relationships/image" Target="../media/image3.jpeg"/><Relationship Id="rId7" Type="http://schemas.openxmlformats.org/officeDocument/2006/relationships/tags" Target="../tags/tag31.xml"/><Relationship Id="rId12" Type="http://schemas.openxmlformats.org/officeDocument/2006/relationships/tags" Target="../tags/tag36.xml"/><Relationship Id="rId17" Type="http://schemas.openxmlformats.org/officeDocument/2006/relationships/oleObject" Target="../embeddings/oleObject3.bin"/><Relationship Id="rId2" Type="http://schemas.openxmlformats.org/officeDocument/2006/relationships/tags" Target="../tags/tag26.xml"/><Relationship Id="rId16" Type="http://schemas.openxmlformats.org/officeDocument/2006/relationships/slideLayout" Target="../slideLayouts/slideLayout6.xml"/><Relationship Id="rId20" Type="http://schemas.openxmlformats.org/officeDocument/2006/relationships/image" Target="../media/image7.jpeg"/><Relationship Id="rId1" Type="http://schemas.openxmlformats.org/officeDocument/2006/relationships/vmlDrawing" Target="../drawings/vmlDrawing3.vml"/><Relationship Id="rId6" Type="http://schemas.openxmlformats.org/officeDocument/2006/relationships/tags" Target="../tags/tag30.xml"/><Relationship Id="rId11" Type="http://schemas.openxmlformats.org/officeDocument/2006/relationships/tags" Target="../tags/tag35.xml"/><Relationship Id="rId5" Type="http://schemas.openxmlformats.org/officeDocument/2006/relationships/tags" Target="../tags/tag29.xml"/><Relationship Id="rId15" Type="http://schemas.openxmlformats.org/officeDocument/2006/relationships/tags" Target="../tags/tag39.xml"/><Relationship Id="rId10" Type="http://schemas.openxmlformats.org/officeDocument/2006/relationships/tags" Target="../tags/tag34.xml"/><Relationship Id="rId19" Type="http://schemas.openxmlformats.org/officeDocument/2006/relationships/image" Target="../media/image6.jpeg"/><Relationship Id="rId4" Type="http://schemas.openxmlformats.org/officeDocument/2006/relationships/tags" Target="../tags/tag28.xml"/><Relationship Id="rId9" Type="http://schemas.openxmlformats.org/officeDocument/2006/relationships/tags" Target="../tags/tag33.xml"/><Relationship Id="rId14" Type="http://schemas.openxmlformats.org/officeDocument/2006/relationships/tags" Target="../tags/tag3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tags" Target="../tags/tag42.xml"/><Relationship Id="rId7" Type="http://schemas.openxmlformats.org/officeDocument/2006/relationships/slideLayout" Target="../slideLayouts/slideLayout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47.xml"/><Relationship Id="rId7" Type="http://schemas.openxmlformats.org/officeDocument/2006/relationships/oleObject" Target="../embeddings/oleObject4.bin"/><Relationship Id="rId2" Type="http://schemas.openxmlformats.org/officeDocument/2006/relationships/tags" Target="../tags/tag46.xml"/><Relationship Id="rId1" Type="http://schemas.openxmlformats.org/officeDocument/2006/relationships/vmlDrawing" Target="../drawings/vmlDrawing4.v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49.xml"/><Relationship Id="rId10" Type="http://schemas.openxmlformats.org/officeDocument/2006/relationships/chart" Target="../charts/chart4.xml"/><Relationship Id="rId4" Type="http://schemas.openxmlformats.org/officeDocument/2006/relationships/tags" Target="../tags/tag48.xml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51.xml"/><Relationship Id="rId7" Type="http://schemas.openxmlformats.org/officeDocument/2006/relationships/oleObject" Target="../embeddings/oleObject5.bin"/><Relationship Id="rId2" Type="http://schemas.openxmlformats.org/officeDocument/2006/relationships/tags" Target="../tags/tag50.xml"/><Relationship Id="rId1" Type="http://schemas.openxmlformats.org/officeDocument/2006/relationships/vmlDrawing" Target="../drawings/vmlDrawing5.v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53.xml"/><Relationship Id="rId10" Type="http://schemas.openxmlformats.org/officeDocument/2006/relationships/chart" Target="../charts/chart5.xml"/><Relationship Id="rId4" Type="http://schemas.openxmlformats.org/officeDocument/2006/relationships/tags" Target="../tags/tag52.xml"/><Relationship Id="rId9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60.xml"/><Relationship Id="rId13" Type="http://schemas.openxmlformats.org/officeDocument/2006/relationships/tags" Target="../tags/tag65.xml"/><Relationship Id="rId18" Type="http://schemas.openxmlformats.org/officeDocument/2006/relationships/oleObject" Target="../embeddings/oleObject6.bin"/><Relationship Id="rId3" Type="http://schemas.openxmlformats.org/officeDocument/2006/relationships/tags" Target="../tags/tag55.xml"/><Relationship Id="rId21" Type="http://schemas.openxmlformats.org/officeDocument/2006/relationships/chart" Target="../charts/chart6.xml"/><Relationship Id="rId7" Type="http://schemas.openxmlformats.org/officeDocument/2006/relationships/tags" Target="../tags/tag59.xml"/><Relationship Id="rId12" Type="http://schemas.openxmlformats.org/officeDocument/2006/relationships/tags" Target="../tags/tag64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54.xml"/><Relationship Id="rId16" Type="http://schemas.openxmlformats.org/officeDocument/2006/relationships/tags" Target="../tags/tag68.xml"/><Relationship Id="rId20" Type="http://schemas.openxmlformats.org/officeDocument/2006/relationships/image" Target="../media/image5.jpeg"/><Relationship Id="rId1" Type="http://schemas.openxmlformats.org/officeDocument/2006/relationships/vmlDrawing" Target="../drawings/vmlDrawing6.vml"/><Relationship Id="rId6" Type="http://schemas.openxmlformats.org/officeDocument/2006/relationships/tags" Target="../tags/tag58.xml"/><Relationship Id="rId11" Type="http://schemas.openxmlformats.org/officeDocument/2006/relationships/tags" Target="../tags/tag63.xml"/><Relationship Id="rId5" Type="http://schemas.openxmlformats.org/officeDocument/2006/relationships/tags" Target="../tags/tag57.xml"/><Relationship Id="rId15" Type="http://schemas.openxmlformats.org/officeDocument/2006/relationships/tags" Target="../tags/tag67.xml"/><Relationship Id="rId10" Type="http://schemas.openxmlformats.org/officeDocument/2006/relationships/tags" Target="../tags/tag62.xml"/><Relationship Id="rId19" Type="http://schemas.openxmlformats.org/officeDocument/2006/relationships/image" Target="../media/image2.emf"/><Relationship Id="rId4" Type="http://schemas.openxmlformats.org/officeDocument/2006/relationships/tags" Target="../tags/tag56.xml"/><Relationship Id="rId9" Type="http://schemas.openxmlformats.org/officeDocument/2006/relationships/tags" Target="../tags/tag61.xml"/><Relationship Id="rId14" Type="http://schemas.openxmlformats.org/officeDocument/2006/relationships/tags" Target="../tags/tag66.xml"/><Relationship Id="rId22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tags" Target="../tags/tag70.xml"/><Relationship Id="rId7" Type="http://schemas.openxmlformats.org/officeDocument/2006/relationships/slideLayout" Target="../slideLayouts/slideLayout6.xml"/><Relationship Id="rId12" Type="http://schemas.openxmlformats.org/officeDocument/2006/relationships/image" Target="../media/image8.png"/><Relationship Id="rId2" Type="http://schemas.openxmlformats.org/officeDocument/2006/relationships/tags" Target="../tags/tag69.xml"/><Relationship Id="rId1" Type="http://schemas.openxmlformats.org/officeDocument/2006/relationships/vmlDrawing" Target="../drawings/vmlDrawing7.vml"/><Relationship Id="rId6" Type="http://schemas.openxmlformats.org/officeDocument/2006/relationships/tags" Target="../tags/tag73.xml"/><Relationship Id="rId11" Type="http://schemas.openxmlformats.org/officeDocument/2006/relationships/chart" Target="../charts/chart8.xml"/><Relationship Id="rId5" Type="http://schemas.openxmlformats.org/officeDocument/2006/relationships/tags" Target="../tags/tag72.xml"/><Relationship Id="rId10" Type="http://schemas.openxmlformats.org/officeDocument/2006/relationships/image" Target="../media/image5.jpeg"/><Relationship Id="rId4" Type="http://schemas.openxmlformats.org/officeDocument/2006/relationships/tags" Target="../tags/tag71.xml"/><Relationship Id="rId9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13" Type="http://schemas.openxmlformats.org/officeDocument/2006/relationships/chart" Target="../charts/chart12.xml"/><Relationship Id="rId3" Type="http://schemas.openxmlformats.org/officeDocument/2006/relationships/tags" Target="../tags/tag75.xml"/><Relationship Id="rId7" Type="http://schemas.openxmlformats.org/officeDocument/2006/relationships/oleObject" Target="../embeddings/oleObject8.bin"/><Relationship Id="rId12" Type="http://schemas.openxmlformats.org/officeDocument/2006/relationships/chart" Target="../charts/chart11.xml"/><Relationship Id="rId2" Type="http://schemas.openxmlformats.org/officeDocument/2006/relationships/tags" Target="../tags/tag74.xml"/><Relationship Id="rId1" Type="http://schemas.openxmlformats.org/officeDocument/2006/relationships/vmlDrawing" Target="../drawings/vmlDrawing8.vml"/><Relationship Id="rId6" Type="http://schemas.openxmlformats.org/officeDocument/2006/relationships/slideLayout" Target="../slideLayouts/slideLayout6.xml"/><Relationship Id="rId11" Type="http://schemas.openxmlformats.org/officeDocument/2006/relationships/chart" Target="../charts/chart10.xml"/><Relationship Id="rId5" Type="http://schemas.openxmlformats.org/officeDocument/2006/relationships/tags" Target="../tags/tag77.xml"/><Relationship Id="rId10" Type="http://schemas.openxmlformats.org/officeDocument/2006/relationships/chart" Target="../charts/chart9.xml"/><Relationship Id="rId4" Type="http://schemas.openxmlformats.org/officeDocument/2006/relationships/tags" Target="../tags/tag76.xml"/><Relationship Id="rId9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image" Target="../media/image2.emf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12" Type="http://schemas.openxmlformats.org/officeDocument/2006/relationships/oleObject" Target="../embeddings/oleObject9.bin"/><Relationship Id="rId2" Type="http://schemas.openxmlformats.org/officeDocument/2006/relationships/tags" Target="../tags/tag78.xml"/><Relationship Id="rId1" Type="http://schemas.openxmlformats.org/officeDocument/2006/relationships/vmlDrawing" Target="../drawings/vmlDrawing9.vml"/><Relationship Id="rId6" Type="http://schemas.openxmlformats.org/officeDocument/2006/relationships/tags" Target="../tags/tag82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81.xml"/><Relationship Id="rId15" Type="http://schemas.openxmlformats.org/officeDocument/2006/relationships/image" Target="../media/image5.jpeg"/><Relationship Id="rId10" Type="http://schemas.openxmlformats.org/officeDocument/2006/relationships/tags" Target="../tags/tag86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chart" Target="../charts/chart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13" Type="http://schemas.openxmlformats.org/officeDocument/2006/relationships/oleObject" Target="../embeddings/oleObject10.bin"/><Relationship Id="rId3" Type="http://schemas.openxmlformats.org/officeDocument/2006/relationships/tags" Target="../tags/tag88.xml"/><Relationship Id="rId7" Type="http://schemas.openxmlformats.org/officeDocument/2006/relationships/tags" Target="../tags/tag92.xml"/><Relationship Id="rId12" Type="http://schemas.openxmlformats.org/officeDocument/2006/relationships/slideLayout" Target="../slideLayouts/slideLayout6.xml"/><Relationship Id="rId2" Type="http://schemas.openxmlformats.org/officeDocument/2006/relationships/tags" Target="../tags/tag87.xml"/><Relationship Id="rId16" Type="http://schemas.openxmlformats.org/officeDocument/2006/relationships/image" Target="../media/image5.jpeg"/><Relationship Id="rId1" Type="http://schemas.openxmlformats.org/officeDocument/2006/relationships/vmlDrawing" Target="../drawings/vmlDrawing10.vml"/><Relationship Id="rId6" Type="http://schemas.openxmlformats.org/officeDocument/2006/relationships/tags" Target="../tags/tag91.xml"/><Relationship Id="rId11" Type="http://schemas.openxmlformats.org/officeDocument/2006/relationships/tags" Target="../tags/tag96.xml"/><Relationship Id="rId5" Type="http://schemas.openxmlformats.org/officeDocument/2006/relationships/tags" Target="../tags/tag90.xml"/><Relationship Id="rId15" Type="http://schemas.openxmlformats.org/officeDocument/2006/relationships/chart" Target="../charts/chart14.xml"/><Relationship Id="rId10" Type="http://schemas.openxmlformats.org/officeDocument/2006/relationships/tags" Target="../tags/tag95.xml"/><Relationship Id="rId4" Type="http://schemas.openxmlformats.org/officeDocument/2006/relationships/tags" Target="../tags/tag89.xml"/><Relationship Id="rId9" Type="http://schemas.openxmlformats.org/officeDocument/2006/relationships/tags" Target="../tags/tag94.xml"/><Relationship Id="rId14" Type="http://schemas.openxmlformats.org/officeDocument/2006/relationships/image" Target="../media/image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12" Type="http://schemas.openxmlformats.org/officeDocument/2006/relationships/chart" Target="../charts/chart15.xml"/><Relationship Id="rId2" Type="http://schemas.openxmlformats.org/officeDocument/2006/relationships/tags" Target="../tags/tag97.xml"/><Relationship Id="rId1" Type="http://schemas.openxmlformats.org/officeDocument/2006/relationships/vmlDrawing" Target="../drawings/vmlDrawing11.vml"/><Relationship Id="rId6" Type="http://schemas.openxmlformats.org/officeDocument/2006/relationships/tags" Target="../tags/tag101.xml"/><Relationship Id="rId11" Type="http://schemas.openxmlformats.org/officeDocument/2006/relationships/image" Target="../media/image2.emf"/><Relationship Id="rId5" Type="http://schemas.openxmlformats.org/officeDocument/2006/relationships/tags" Target="../tags/tag100.xml"/><Relationship Id="rId10" Type="http://schemas.openxmlformats.org/officeDocument/2006/relationships/oleObject" Target="../embeddings/oleObject11.bin"/><Relationship Id="rId4" Type="http://schemas.openxmlformats.org/officeDocument/2006/relationships/tags" Target="../tags/tag99.xml"/><Relationship Id="rId9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05.xml"/><Relationship Id="rId7" Type="http://schemas.openxmlformats.org/officeDocument/2006/relationships/oleObject" Target="../embeddings/oleObject12.bin"/><Relationship Id="rId2" Type="http://schemas.openxmlformats.org/officeDocument/2006/relationships/tags" Target="../tags/tag104.xml"/><Relationship Id="rId1" Type="http://schemas.openxmlformats.org/officeDocument/2006/relationships/vmlDrawing" Target="../drawings/vmlDrawing12.v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107.xml"/><Relationship Id="rId10" Type="http://schemas.openxmlformats.org/officeDocument/2006/relationships/image" Target="../media/image5.jpeg"/><Relationship Id="rId4" Type="http://schemas.openxmlformats.org/officeDocument/2006/relationships/tags" Target="../tags/tag106.xml"/><Relationship Id="rId9" Type="http://schemas.openxmlformats.org/officeDocument/2006/relationships/chart" Target="../charts/chart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14.xml"/><Relationship Id="rId13" Type="http://schemas.openxmlformats.org/officeDocument/2006/relationships/tags" Target="../tags/tag119.xml"/><Relationship Id="rId18" Type="http://schemas.openxmlformats.org/officeDocument/2006/relationships/image" Target="../media/image5.jpeg"/><Relationship Id="rId3" Type="http://schemas.openxmlformats.org/officeDocument/2006/relationships/tags" Target="../tags/tag109.xml"/><Relationship Id="rId7" Type="http://schemas.openxmlformats.org/officeDocument/2006/relationships/tags" Target="../tags/tag113.xml"/><Relationship Id="rId12" Type="http://schemas.openxmlformats.org/officeDocument/2006/relationships/tags" Target="../tags/tag118.xml"/><Relationship Id="rId17" Type="http://schemas.openxmlformats.org/officeDocument/2006/relationships/image" Target="../media/image2.emf"/><Relationship Id="rId2" Type="http://schemas.openxmlformats.org/officeDocument/2006/relationships/tags" Target="../tags/tag108.xml"/><Relationship Id="rId16" Type="http://schemas.openxmlformats.org/officeDocument/2006/relationships/oleObject" Target="../embeddings/oleObject13.bin"/><Relationship Id="rId1" Type="http://schemas.openxmlformats.org/officeDocument/2006/relationships/vmlDrawing" Target="../drawings/vmlDrawing13.vml"/><Relationship Id="rId6" Type="http://schemas.openxmlformats.org/officeDocument/2006/relationships/tags" Target="../tags/tag112.xml"/><Relationship Id="rId11" Type="http://schemas.openxmlformats.org/officeDocument/2006/relationships/tags" Target="../tags/tag117.xml"/><Relationship Id="rId5" Type="http://schemas.openxmlformats.org/officeDocument/2006/relationships/tags" Target="../tags/tag111.xml"/><Relationship Id="rId15" Type="http://schemas.openxmlformats.org/officeDocument/2006/relationships/slideLayout" Target="../slideLayouts/slideLayout6.xml"/><Relationship Id="rId10" Type="http://schemas.openxmlformats.org/officeDocument/2006/relationships/tags" Target="../tags/tag116.xml"/><Relationship Id="rId19" Type="http://schemas.openxmlformats.org/officeDocument/2006/relationships/chart" Target="../charts/chart17.xml"/><Relationship Id="rId4" Type="http://schemas.openxmlformats.org/officeDocument/2006/relationships/tags" Target="../tags/tag110.xml"/><Relationship Id="rId9" Type="http://schemas.openxmlformats.org/officeDocument/2006/relationships/tags" Target="../tags/tag115.xml"/><Relationship Id="rId14" Type="http://schemas.openxmlformats.org/officeDocument/2006/relationships/tags" Target="../tags/tag120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tags" Target="../tags/tag122.xml"/><Relationship Id="rId7" Type="http://schemas.openxmlformats.org/officeDocument/2006/relationships/slideLayout" Target="../slideLayouts/slideLayout6.xml"/><Relationship Id="rId2" Type="http://schemas.openxmlformats.org/officeDocument/2006/relationships/tags" Target="../tags/tag121.xml"/><Relationship Id="rId1" Type="http://schemas.openxmlformats.org/officeDocument/2006/relationships/vmlDrawing" Target="../drawings/vmlDrawing14.vml"/><Relationship Id="rId6" Type="http://schemas.openxmlformats.org/officeDocument/2006/relationships/tags" Target="../tags/tag125.xml"/><Relationship Id="rId11" Type="http://schemas.openxmlformats.org/officeDocument/2006/relationships/chart" Target="../charts/chart18.xml"/><Relationship Id="rId5" Type="http://schemas.openxmlformats.org/officeDocument/2006/relationships/tags" Target="../tags/tag124.xml"/><Relationship Id="rId10" Type="http://schemas.openxmlformats.org/officeDocument/2006/relationships/image" Target="../media/image5.jpeg"/><Relationship Id="rId4" Type="http://schemas.openxmlformats.org/officeDocument/2006/relationships/tags" Target="../tags/tag123.xml"/><Relationship Id="rId9" Type="http://schemas.openxmlformats.org/officeDocument/2006/relationships/image" Target="../media/image2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2.xml"/><Relationship Id="rId13" Type="http://schemas.openxmlformats.org/officeDocument/2006/relationships/image" Target="../media/image2.emf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12" Type="http://schemas.openxmlformats.org/officeDocument/2006/relationships/oleObject" Target="../embeddings/oleObject15.bin"/><Relationship Id="rId2" Type="http://schemas.openxmlformats.org/officeDocument/2006/relationships/tags" Target="../tags/tag126.xml"/><Relationship Id="rId1" Type="http://schemas.openxmlformats.org/officeDocument/2006/relationships/vmlDrawing" Target="../drawings/vmlDrawing15.vml"/><Relationship Id="rId6" Type="http://schemas.openxmlformats.org/officeDocument/2006/relationships/tags" Target="../tags/tag130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129.xml"/><Relationship Id="rId15" Type="http://schemas.openxmlformats.org/officeDocument/2006/relationships/image" Target="../media/image5.jpeg"/><Relationship Id="rId10" Type="http://schemas.openxmlformats.org/officeDocument/2006/relationships/tags" Target="../tags/tag134.xml"/><Relationship Id="rId4" Type="http://schemas.openxmlformats.org/officeDocument/2006/relationships/tags" Target="../tags/tag128.xml"/><Relationship Id="rId9" Type="http://schemas.openxmlformats.org/officeDocument/2006/relationships/tags" Target="../tags/tag133.xml"/><Relationship Id="rId14" Type="http://schemas.openxmlformats.org/officeDocument/2006/relationships/chart" Target="../charts/char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44.xml"/><Relationship Id="rId13" Type="http://schemas.openxmlformats.org/officeDocument/2006/relationships/image" Target="../media/image2.emf"/><Relationship Id="rId3" Type="http://schemas.openxmlformats.org/officeDocument/2006/relationships/tags" Target="../tags/tag139.xml"/><Relationship Id="rId7" Type="http://schemas.openxmlformats.org/officeDocument/2006/relationships/tags" Target="../tags/tag143.xml"/><Relationship Id="rId12" Type="http://schemas.openxmlformats.org/officeDocument/2006/relationships/oleObject" Target="../embeddings/oleObject16.bin"/><Relationship Id="rId2" Type="http://schemas.openxmlformats.org/officeDocument/2006/relationships/tags" Target="../tags/tag138.xml"/><Relationship Id="rId1" Type="http://schemas.openxmlformats.org/officeDocument/2006/relationships/vmlDrawing" Target="../drawings/vmlDrawing16.vml"/><Relationship Id="rId6" Type="http://schemas.openxmlformats.org/officeDocument/2006/relationships/tags" Target="../tags/tag142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141.xml"/><Relationship Id="rId15" Type="http://schemas.openxmlformats.org/officeDocument/2006/relationships/chart" Target="../charts/chart24.xml"/><Relationship Id="rId10" Type="http://schemas.openxmlformats.org/officeDocument/2006/relationships/tags" Target="../tags/tag146.xml"/><Relationship Id="rId4" Type="http://schemas.openxmlformats.org/officeDocument/2006/relationships/tags" Target="../tags/tag140.xml"/><Relationship Id="rId9" Type="http://schemas.openxmlformats.org/officeDocument/2006/relationships/tags" Target="../tags/tag145.xml"/><Relationship Id="rId14" Type="http://schemas.openxmlformats.org/officeDocument/2006/relationships/chart" Target="../charts/chart2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148.xml"/><Relationship Id="rId7" Type="http://schemas.openxmlformats.org/officeDocument/2006/relationships/image" Target="../media/image5.jpeg"/><Relationship Id="rId2" Type="http://schemas.openxmlformats.org/officeDocument/2006/relationships/tags" Target="../tags/tag14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2.emf"/><Relationship Id="rId11" Type="http://schemas.microsoft.com/office/2007/relationships/hdphoto" Target="../media/hdphoto3.wdp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6.xml"/><Relationship Id="rId9" Type="http://schemas.microsoft.com/office/2007/relationships/hdphoto" Target="../media/hdphoto2.wdp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150.xml"/><Relationship Id="rId7" Type="http://schemas.openxmlformats.org/officeDocument/2006/relationships/image" Target="../media/image2.emf"/><Relationship Id="rId2" Type="http://schemas.openxmlformats.org/officeDocument/2006/relationships/tags" Target="../tags/tag149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3.png"/><Relationship Id="rId4" Type="http://schemas.openxmlformats.org/officeDocument/2006/relationships/tags" Target="../tags/tag151.xml"/><Relationship Id="rId9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tags" Target="../tags/tag153.xml"/><Relationship Id="rId7" Type="http://schemas.openxmlformats.org/officeDocument/2006/relationships/oleObject" Target="../embeddings/oleObject19.bin"/><Relationship Id="rId2" Type="http://schemas.openxmlformats.org/officeDocument/2006/relationships/tags" Target="../tags/tag152.xml"/><Relationship Id="rId1" Type="http://schemas.openxmlformats.org/officeDocument/2006/relationships/vmlDrawing" Target="../drawings/vmlDrawing19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9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um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498" name="think-cell Slide" r:id="rId7" imgW="381" imgH="406" progId="TCLayout.ActiveDocument.1">
                  <p:embed/>
                </p:oleObj>
              </mc:Choice>
              <mc:Fallback>
                <p:oleObj name="think-cell Slide" r:id="rId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ktangel 25"/>
          <p:cNvSpPr/>
          <p:nvPr>
            <p:custDataLst>
              <p:tags r:id="rId3"/>
            </p:custDataLst>
          </p:nvPr>
        </p:nvSpPr>
        <p:spPr bwMode="auto">
          <a:xfrm>
            <a:off x="0" y="2564904"/>
            <a:ext cx="9144000" cy="429309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</a:schemeClr>
              </a:gs>
              <a:gs pos="34000">
                <a:schemeClr val="tx1">
                  <a:lumMod val="75000"/>
                  <a:lumOff val="25000"/>
                </a:schemeClr>
              </a:gs>
              <a:gs pos="0">
                <a:schemeClr val="bg1"/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/>
              <a:ea typeface="+mn-ea"/>
            </a:endParaRPr>
          </a:p>
        </p:txBody>
      </p:sp>
      <p:grpSp>
        <p:nvGrpSpPr>
          <p:cNvPr id="5" name="Gruppe 55"/>
          <p:cNvGrpSpPr/>
          <p:nvPr>
            <p:custDataLst>
              <p:tags r:id="rId4"/>
            </p:custDataLst>
          </p:nvPr>
        </p:nvGrpSpPr>
        <p:grpSpPr>
          <a:xfrm>
            <a:off x="1" y="-1"/>
            <a:ext cx="9117475" cy="325597"/>
            <a:chOff x="3319464" y="876282"/>
            <a:chExt cx="2703620" cy="220005"/>
          </a:xfrm>
        </p:grpSpPr>
        <p:sp>
          <p:nvSpPr>
            <p:cNvPr id="6" name="Rektangel 27"/>
            <p:cNvSpPr/>
            <p:nvPr/>
          </p:nvSpPr>
          <p:spPr bwMode="auto">
            <a:xfrm>
              <a:off x="3319464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7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2" name="Cím 1"/>
          <p:cNvSpPr>
            <a:spLocks noGrp="1"/>
          </p:cNvSpPr>
          <p:nvPr>
            <p:ph type="ctrTitle"/>
            <p:custDataLst>
              <p:tags r:id="rId5"/>
            </p:custDataLst>
          </p:nvPr>
        </p:nvSpPr>
        <p:spPr>
          <a:xfrm>
            <a:off x="685800" y="806847"/>
            <a:ext cx="7772400" cy="1470025"/>
          </a:xfrm>
        </p:spPr>
        <p:txBody>
          <a:bodyPr/>
          <a:lstStyle/>
          <a:p>
            <a:r>
              <a:rPr lang="hu-HU" dirty="0" smtClean="0">
                <a:latin typeface="Calibri" pitchFamily="34" charset="0"/>
              </a:rPr>
              <a:t>Bankszektor </a:t>
            </a:r>
            <a:r>
              <a:rPr lang="hu-HU" strike="sngStrike" dirty="0" smtClean="0">
                <a:latin typeface="Calibri" pitchFamily="34" charset="0"/>
              </a:rPr>
              <a:t>2012</a:t>
            </a:r>
            <a:r>
              <a:rPr lang="hu-HU" dirty="0" smtClean="0">
                <a:latin typeface="Calibri" pitchFamily="34" charset="0"/>
              </a:rPr>
              <a:t> </a:t>
            </a:r>
            <a:r>
              <a:rPr lang="hu-HU" strike="sngStrike" dirty="0" smtClean="0">
                <a:latin typeface="Calibri" pitchFamily="34" charset="0"/>
              </a:rPr>
              <a:t>2011 </a:t>
            </a:r>
            <a:r>
              <a:rPr lang="hu-HU" dirty="0" err="1" smtClean="0">
                <a:latin typeface="Calibri" pitchFamily="34" charset="0"/>
              </a:rPr>
              <a:t>2011</a:t>
            </a:r>
            <a:r>
              <a:rPr lang="hu-HU" dirty="0" smtClean="0">
                <a:latin typeface="Calibri" pitchFamily="34" charset="0"/>
              </a:rPr>
              <a:t> </a:t>
            </a:r>
            <a:r>
              <a:rPr lang="hu-HU" dirty="0" err="1" smtClean="0">
                <a:latin typeface="Calibri" pitchFamily="34" charset="0"/>
              </a:rPr>
              <a:t>jan-szept</a:t>
            </a:r>
            <a:endParaRPr lang="hu-HU" dirty="0">
              <a:latin typeface="Calibri" pitchFamily="34" charset="0"/>
            </a:endParaRPr>
          </a:p>
        </p:txBody>
      </p:sp>
      <p:pic>
        <p:nvPicPr>
          <p:cNvPr id="9" name="Kép 8" descr="otpbank_log_ver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44208" y="908720"/>
            <a:ext cx="1440000" cy="140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71832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Rektangel 25"/>
          <p:cNvSpPr/>
          <p:nvPr>
            <p:custDataLst>
              <p:tags r:id="rId1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7" name="Rounded Rectangle 23"/>
          <p:cNvSpPr/>
          <p:nvPr/>
        </p:nvSpPr>
        <p:spPr>
          <a:xfrm>
            <a:off x="1259632" y="4509120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>
                <a:solidFill>
                  <a:schemeClr val="bg1"/>
                </a:solidFill>
              </a:rPr>
              <a:t>m</a:t>
            </a:r>
            <a:r>
              <a:rPr lang="hu-HU" sz="3200" dirty="0" smtClean="0">
                <a:solidFill>
                  <a:schemeClr val="bg1"/>
                </a:solidFill>
              </a:rPr>
              <a:t>oratórium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28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464" y="4021440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Rounded Rectangle 23"/>
          <p:cNvSpPr/>
          <p:nvPr/>
        </p:nvSpPr>
        <p:spPr>
          <a:xfrm>
            <a:off x="771952" y="980728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THM plafon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30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784" y="493048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ounded Rectangle 23"/>
          <p:cNvSpPr/>
          <p:nvPr/>
        </p:nvSpPr>
        <p:spPr>
          <a:xfrm>
            <a:off x="5205792" y="4312724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árfolyam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32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887522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ounded Rectangle 23"/>
          <p:cNvSpPr/>
          <p:nvPr/>
        </p:nvSpPr>
        <p:spPr>
          <a:xfrm>
            <a:off x="5785376" y="745756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+ adóslista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34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58076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ounded Rectangle 23"/>
          <p:cNvSpPr/>
          <p:nvPr/>
        </p:nvSpPr>
        <p:spPr>
          <a:xfrm>
            <a:off x="323528" y="2990106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fogyasztás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36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056" y="2564904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ounded Rectangle 23"/>
          <p:cNvSpPr/>
          <p:nvPr/>
        </p:nvSpPr>
        <p:spPr>
          <a:xfrm>
            <a:off x="3720088" y="2461146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Növekedés</a:t>
            </a:r>
            <a:endParaRPr lang="hu-HU" sz="3200" dirty="0">
              <a:solidFill>
                <a:schemeClr val="bg1"/>
              </a:solidFill>
            </a:endParaRPr>
          </a:p>
        </p:txBody>
      </p:sp>
      <p:sp>
        <p:nvSpPr>
          <p:cNvPr id="37" name="Rounded Rectangle 23"/>
          <p:cNvSpPr/>
          <p:nvPr/>
        </p:nvSpPr>
        <p:spPr>
          <a:xfrm>
            <a:off x="5742600" y="5589240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végtörlesztés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38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3144" y="4973920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920" y="1973466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ounded Rectangle 23"/>
          <p:cNvSpPr/>
          <p:nvPr/>
        </p:nvSpPr>
        <p:spPr>
          <a:xfrm>
            <a:off x="407720" y="5788888"/>
            <a:ext cx="2884512" cy="93610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különadó</a:t>
            </a:r>
            <a:endParaRPr lang="hu-HU" sz="3200" dirty="0">
              <a:solidFill>
                <a:schemeClr val="bg1"/>
              </a:solidFill>
            </a:endParaRPr>
          </a:p>
        </p:txBody>
      </p:sp>
      <p:pic>
        <p:nvPicPr>
          <p:cNvPr id="40" name="Picture 7" descr="C:\Users\Honeyblond\Downloads\shine-icon-set\png\256x256\help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552" y="5301208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862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1" grpId="0" animBg="1"/>
      <p:bldP spid="33" grpId="0" animBg="1"/>
      <p:bldP spid="35" grpId="0" animBg="1"/>
      <p:bldP spid="24" grpId="0" animBg="1"/>
      <p:bldP spid="37" grpId="0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ktum 1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22" name="think-cell Slide" r:id="rId12" imgW="381" imgH="406" progId="TCLayout.ActiveDocument.1">
                  <p:embed/>
                </p:oleObj>
              </mc:Choice>
              <mc:Fallback>
                <p:oleObj name="think-cell Slide" r:id="rId12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ktangel 25"/>
          <p:cNvSpPr/>
          <p:nvPr/>
        </p:nvSpPr>
        <p:spPr bwMode="auto">
          <a:xfrm>
            <a:off x="3347864" y="278887"/>
            <a:ext cx="5796009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707904" y="490761"/>
            <a:ext cx="4906888" cy="561975"/>
          </a:xfrm>
        </p:spPr>
        <p:txBody>
          <a:bodyPr/>
          <a:lstStyle/>
          <a:p>
            <a:r>
              <a:rPr lang="hu-HU" sz="1600" dirty="0" smtClean="0">
                <a:latin typeface="Calibri" pitchFamily="34" charset="0"/>
              </a:rPr>
              <a:t>A bankok </a:t>
            </a:r>
            <a:r>
              <a:rPr lang="hu-HU" sz="2800" dirty="0" smtClean="0">
                <a:solidFill>
                  <a:srgbClr val="FF0000"/>
                </a:solidFill>
                <a:latin typeface="Calibri" pitchFamily="34" charset="0"/>
              </a:rPr>
              <a:t>vállalati </a:t>
            </a:r>
            <a:r>
              <a:rPr lang="hu-HU" sz="1600" dirty="0" smtClean="0">
                <a:latin typeface="Calibri" pitchFamily="34" charset="0"/>
              </a:rPr>
              <a:t>hitelállományának alakulása a </a:t>
            </a:r>
            <a:r>
              <a:rPr lang="hu-HU" sz="1600" dirty="0" err="1" smtClean="0">
                <a:latin typeface="Calibri" pitchFamily="34" charset="0"/>
              </a:rPr>
              <a:t>KKE-régió</a:t>
            </a:r>
            <a:r>
              <a:rPr lang="hu-HU" sz="1600" dirty="0" smtClean="0">
                <a:latin typeface="Calibri" pitchFamily="34" charset="0"/>
              </a:rPr>
              <a:t> országaiban</a:t>
            </a:r>
            <a:br>
              <a:rPr lang="hu-HU" sz="1600" dirty="0" smtClean="0">
                <a:latin typeface="Calibri" pitchFamily="34" charset="0"/>
              </a:rPr>
            </a:br>
            <a:r>
              <a:rPr lang="hu-HU" sz="1600" dirty="0" smtClean="0">
                <a:latin typeface="Calibri" pitchFamily="34" charset="0"/>
              </a:rPr>
              <a:t>(2008. október = 100 százalék) </a:t>
            </a:r>
            <a:endParaRPr lang="hu-HU" sz="1600" dirty="0">
              <a:latin typeface="Calibri" pitchFamily="34" charset="0"/>
            </a:endParaRPr>
          </a:p>
        </p:txBody>
      </p:sp>
      <p:sp>
        <p:nvSpPr>
          <p:cNvPr id="5" name="Rektangel 25"/>
          <p:cNvSpPr/>
          <p:nvPr/>
        </p:nvSpPr>
        <p:spPr bwMode="auto">
          <a:xfrm>
            <a:off x="0" y="0"/>
            <a:ext cx="3347864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14" name="Text Box 5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79512" y="764704"/>
            <a:ext cx="302433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Szűkülő kínálat</a:t>
            </a:r>
          </a:p>
          <a:p>
            <a:pPr marL="638175" lvl="1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Deviza tiltás</a:t>
            </a:r>
          </a:p>
          <a:p>
            <a:pPr marL="638175" lvl="1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Körültekintő hitelezés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Gyengülő kereslet</a:t>
            </a:r>
          </a:p>
          <a:p>
            <a:pPr marL="638175" lvl="1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Munkaerő piac</a:t>
            </a:r>
          </a:p>
          <a:p>
            <a:pPr marL="638175" lvl="1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Erős svájci frank</a:t>
            </a:r>
          </a:p>
          <a:p>
            <a:pPr marL="638175" lvl="1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Óvatosság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</p:txBody>
      </p:sp>
      <p:pic>
        <p:nvPicPr>
          <p:cNvPr id="18" name="Picture 3" descr="F:\hasznos\otpbank_log_vert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graphicFrame>
        <p:nvGraphicFramePr>
          <p:cNvPr id="19" name="Táblázat 18"/>
          <p:cNvGraphicFramePr>
            <a:graphicFrameLocks noGrp="1"/>
          </p:cNvGraphicFramePr>
          <p:nvPr/>
        </p:nvGraphicFramePr>
        <p:xfrm>
          <a:off x="3468216" y="6525344"/>
          <a:ext cx="2975992" cy="216024"/>
        </p:xfrm>
        <a:graphic>
          <a:graphicData uri="http://schemas.openxmlformats.org/drawingml/2006/table">
            <a:tbl>
              <a:tblPr/>
              <a:tblGrid>
                <a:gridCol w="864096"/>
                <a:gridCol w="2111896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1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Forrás: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b="0" i="1" u="none" strike="noStrike" dirty="0">
                          <a:solidFill>
                            <a:srgbClr val="000000"/>
                          </a:solidFill>
                          <a:latin typeface="Trebuchet MS"/>
                        </a:rPr>
                        <a:t>Nemzeti jegybankok statisztikái.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" name="Szövegdoboz 19"/>
          <p:cNvSpPr txBox="1"/>
          <p:nvPr>
            <p:custDataLst>
              <p:tags r:id="rId4"/>
            </p:custDataLst>
          </p:nvPr>
        </p:nvSpPr>
        <p:spPr>
          <a:xfrm>
            <a:off x="3402123" y="15480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32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100</a:t>
            </a:r>
          </a:p>
        </p:txBody>
      </p:sp>
      <p:sp>
        <p:nvSpPr>
          <p:cNvPr id="21" name="Szövegdoboz 20"/>
          <p:cNvSpPr txBox="1"/>
          <p:nvPr>
            <p:custDataLst>
              <p:tags r:id="rId5"/>
            </p:custDataLst>
          </p:nvPr>
        </p:nvSpPr>
        <p:spPr>
          <a:xfrm>
            <a:off x="3491880" y="3140968"/>
            <a:ext cx="1319015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20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2008. okt.</a:t>
            </a:r>
          </a:p>
        </p:txBody>
      </p:sp>
      <p:sp>
        <p:nvSpPr>
          <p:cNvPr id="22" name="Szövegdoboz 21"/>
          <p:cNvSpPr txBox="1"/>
          <p:nvPr>
            <p:custDataLst>
              <p:tags r:id="rId6"/>
            </p:custDataLst>
          </p:nvPr>
        </p:nvSpPr>
        <p:spPr>
          <a:xfrm>
            <a:off x="7452320" y="3140968"/>
            <a:ext cx="131959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20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2011. JÚN.</a:t>
            </a:r>
          </a:p>
        </p:txBody>
      </p:sp>
      <p:cxnSp>
        <p:nvCxnSpPr>
          <p:cNvPr id="24" name="Egyenes összekötő 23"/>
          <p:cNvCxnSpPr>
            <a:stCxn id="21" idx="3"/>
            <a:endCxn id="22" idx="1"/>
          </p:cNvCxnSpPr>
          <p:nvPr/>
        </p:nvCxnSpPr>
        <p:spPr>
          <a:xfrm>
            <a:off x="4810895" y="3341023"/>
            <a:ext cx="2641425" cy="0"/>
          </a:xfrm>
          <a:prstGeom prst="line">
            <a:avLst/>
          </a:prstGeom>
          <a:ln w="28575">
            <a:prstDash val="sysDot"/>
          </a:ln>
          <a:effectLst>
            <a:outerShdw blurRad="65500" dist="38100" dir="5400000" rotWithShape="0">
              <a:srgbClr val="000000">
                <a:alpha val="40000"/>
              </a:srgbClr>
            </a:outerShdw>
            <a:reflection blurRad="6350" stA="50000" endA="300" endPos="55500" dist="50800" dir="5400000" sy="-100000" algn="bl" rotWithShape="0"/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9" name="Gruppe 55"/>
          <p:cNvGrpSpPr/>
          <p:nvPr/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30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1998365700"/>
              </p:ext>
            </p:extLst>
          </p:nvPr>
        </p:nvGraphicFramePr>
        <p:xfrm>
          <a:off x="3995936" y="980728"/>
          <a:ext cx="4896544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3836503020"/>
              </p:ext>
            </p:extLst>
          </p:nvPr>
        </p:nvGraphicFramePr>
        <p:xfrm>
          <a:off x="3995936" y="3789040"/>
          <a:ext cx="4896544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26" name="Szövegdoboz 25"/>
          <p:cNvSpPr txBox="1"/>
          <p:nvPr>
            <p:custDataLst>
              <p:tags r:id="rId7"/>
            </p:custDataLst>
          </p:nvPr>
        </p:nvSpPr>
        <p:spPr>
          <a:xfrm>
            <a:off x="3402123" y="5148481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32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100</a:t>
            </a:r>
          </a:p>
        </p:txBody>
      </p:sp>
      <p:sp>
        <p:nvSpPr>
          <p:cNvPr id="27" name="Cím 1"/>
          <p:cNvSpPr txBox="1">
            <a:spLocks/>
          </p:cNvSpPr>
          <p:nvPr>
            <p:custDataLst>
              <p:tags r:id="rId8"/>
            </p:custDataLst>
          </p:nvPr>
        </p:nvSpPr>
        <p:spPr bwMode="auto">
          <a:xfrm>
            <a:off x="3707904" y="3587105"/>
            <a:ext cx="490688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eaLnBrk="0" hangingPunct="0"/>
            <a:r>
              <a:rPr lang="hu-HU" sz="1600" kern="0" cap="small" dirty="0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A bankok </a:t>
            </a:r>
            <a:r>
              <a:rPr lang="hu-HU" sz="2800" cap="small" dirty="0" smtClean="0">
                <a:solidFill>
                  <a:srgbClr val="FF0000"/>
                </a:solidFill>
                <a:latin typeface="Calibri" pitchFamily="34" charset="0"/>
                <a:ea typeface="+mj-ea"/>
                <a:cs typeface="+mj-cs"/>
              </a:rPr>
              <a:t>háztartási</a:t>
            </a:r>
            <a:r>
              <a:rPr lang="hu-HU" sz="1600" kern="0" cap="small" dirty="0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 hitelállományának alakulása a </a:t>
            </a:r>
            <a:r>
              <a:rPr lang="hu-HU" sz="1600" kern="0" cap="small" dirty="0" err="1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KKE-régió</a:t>
            </a:r>
            <a:r>
              <a:rPr lang="hu-HU" sz="1600" kern="0" cap="small" dirty="0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 országaiban </a:t>
            </a:r>
            <a:br>
              <a:rPr lang="hu-HU" sz="1600" kern="0" cap="small" dirty="0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hu-HU" sz="1600" kern="0" cap="small" dirty="0" smtClean="0">
                <a:solidFill>
                  <a:schemeClr val="tx1"/>
                </a:solidFill>
                <a:latin typeface="Calibri" pitchFamily="34" charset="0"/>
                <a:ea typeface="+mj-ea"/>
                <a:cs typeface="+mj-cs"/>
              </a:rPr>
              <a:t>(2008. október = 100 százalék, árfolyamszűrt)</a:t>
            </a:r>
            <a:endParaRPr kumimoji="0" lang="hu-HU" sz="1600" b="1" i="0" u="none" strike="noStrike" kern="0" cap="sm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28" name="Szövegdoboz 27"/>
          <p:cNvSpPr txBox="1"/>
          <p:nvPr>
            <p:custDataLst>
              <p:tags r:id="rId9"/>
            </p:custDataLst>
          </p:nvPr>
        </p:nvSpPr>
        <p:spPr>
          <a:xfrm>
            <a:off x="3491880" y="5765194"/>
            <a:ext cx="1319015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20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2008. okt.</a:t>
            </a:r>
          </a:p>
        </p:txBody>
      </p:sp>
      <p:cxnSp>
        <p:nvCxnSpPr>
          <p:cNvPr id="34" name="Egyenes összekötő 33"/>
          <p:cNvCxnSpPr>
            <a:stCxn id="28" idx="3"/>
          </p:cNvCxnSpPr>
          <p:nvPr/>
        </p:nvCxnSpPr>
        <p:spPr>
          <a:xfrm>
            <a:off x="4810895" y="5965249"/>
            <a:ext cx="2641425" cy="0"/>
          </a:xfrm>
          <a:prstGeom prst="line">
            <a:avLst/>
          </a:prstGeom>
          <a:ln w="28575">
            <a:prstDash val="sysDot"/>
          </a:ln>
          <a:effectLst>
            <a:outerShdw blurRad="65500" dist="38100" dir="5400000" rotWithShape="0">
              <a:srgbClr val="000000">
                <a:alpha val="40000"/>
              </a:srgbClr>
            </a:outerShdw>
            <a:reflection blurRad="6350" stA="50000" endA="300" endPos="55500" dist="50800" dir="5400000" sy="-100000" algn="bl" rotWithShape="0"/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Szövegdoboz 31"/>
          <p:cNvSpPr txBox="1"/>
          <p:nvPr>
            <p:custDataLst>
              <p:tags r:id="rId10"/>
            </p:custDataLst>
          </p:nvPr>
        </p:nvSpPr>
        <p:spPr>
          <a:xfrm>
            <a:off x="7668344" y="5765194"/>
            <a:ext cx="131959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20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2011. JÚN.</a:t>
            </a:r>
          </a:p>
        </p:txBody>
      </p:sp>
    </p:spTree>
    <p:extLst>
      <p:ext uri="{BB962C8B-B14F-4D97-AF65-F5344CB8AC3E}">
        <p14:creationId xmlns:p14="http://schemas.microsoft.com/office/powerpoint/2010/main" val="30159488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Rektangel 25"/>
          <p:cNvSpPr/>
          <p:nvPr>
            <p:custDataLst>
              <p:tags r:id="rId1"/>
            </p:custDataLst>
          </p:nvPr>
        </p:nvSpPr>
        <p:spPr bwMode="auto">
          <a:xfrm>
            <a:off x="0" y="260648"/>
            <a:ext cx="9144000" cy="6597352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4" name="Gruppe 5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9144000" cy="338411"/>
            <a:chOff x="3319464" y="876282"/>
            <a:chExt cx="2703621" cy="220005"/>
          </a:xfrm>
        </p:grpSpPr>
        <p:sp>
          <p:nvSpPr>
            <p:cNvPr id="5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6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8" name="Cím 1"/>
          <p:cNvSpPr txBox="1">
            <a:spLocks/>
          </p:cNvSpPr>
          <p:nvPr>
            <p:custDataLst>
              <p:tags r:id="rId3"/>
            </p:custDataLst>
          </p:nvPr>
        </p:nvSpPr>
        <p:spPr bwMode="auto">
          <a:xfrm>
            <a:off x="323528" y="634777"/>
            <a:ext cx="8568952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cap="sm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>
                <a:solidFill>
                  <a:srgbClr val="006F51"/>
                </a:solidFill>
                <a:latin typeface="Arial" charset="0"/>
              </a:defRPr>
            </a:lvl9pPr>
          </a:lstStyle>
          <a:p>
            <a:r>
              <a:rPr lang="hu-HU" sz="3600" smtClean="0">
                <a:solidFill>
                  <a:schemeClr val="bg1"/>
                </a:solidFill>
                <a:latin typeface="Calibri" pitchFamily="34" charset="0"/>
              </a:rPr>
              <a:t>Életciklus elmélet</a:t>
            </a:r>
            <a:endParaRPr lang="hu-HU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484040" y="1700808"/>
            <a:ext cx="0" cy="410445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1484040" y="5805264"/>
            <a:ext cx="560824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reeform 12"/>
          <p:cNvSpPr/>
          <p:nvPr/>
        </p:nvSpPr>
        <p:spPr>
          <a:xfrm>
            <a:off x="1651000" y="2890363"/>
            <a:ext cx="6159500" cy="2688632"/>
          </a:xfrm>
          <a:custGeom>
            <a:avLst/>
            <a:gdLst>
              <a:gd name="connsiteX0" fmla="*/ 0 w 5905500"/>
              <a:gd name="connsiteY0" fmla="*/ 2327614 h 2518114"/>
              <a:gd name="connsiteX1" fmla="*/ 406400 w 5905500"/>
              <a:gd name="connsiteY1" fmla="*/ 2213314 h 2518114"/>
              <a:gd name="connsiteX2" fmla="*/ 1358900 w 5905500"/>
              <a:gd name="connsiteY2" fmla="*/ 524214 h 2518114"/>
              <a:gd name="connsiteX3" fmla="*/ 2552700 w 5905500"/>
              <a:gd name="connsiteY3" fmla="*/ 3514 h 2518114"/>
              <a:gd name="connsiteX4" fmla="*/ 3975100 w 5905500"/>
              <a:gd name="connsiteY4" fmla="*/ 714714 h 2518114"/>
              <a:gd name="connsiteX5" fmla="*/ 4826000 w 5905500"/>
              <a:gd name="connsiteY5" fmla="*/ 2010114 h 2518114"/>
              <a:gd name="connsiteX6" fmla="*/ 5905500 w 5905500"/>
              <a:gd name="connsiteY6" fmla="*/ 2518114 h 2518114"/>
              <a:gd name="connsiteX0" fmla="*/ 0 w 6159500"/>
              <a:gd name="connsiteY0" fmla="*/ 2721314 h 2741744"/>
              <a:gd name="connsiteX1" fmla="*/ 660400 w 6159500"/>
              <a:gd name="connsiteY1" fmla="*/ 2213314 h 2741744"/>
              <a:gd name="connsiteX2" fmla="*/ 1612900 w 6159500"/>
              <a:gd name="connsiteY2" fmla="*/ 524214 h 2741744"/>
              <a:gd name="connsiteX3" fmla="*/ 2806700 w 6159500"/>
              <a:gd name="connsiteY3" fmla="*/ 3514 h 2741744"/>
              <a:gd name="connsiteX4" fmla="*/ 4229100 w 6159500"/>
              <a:gd name="connsiteY4" fmla="*/ 714714 h 2741744"/>
              <a:gd name="connsiteX5" fmla="*/ 5080000 w 6159500"/>
              <a:gd name="connsiteY5" fmla="*/ 2010114 h 2741744"/>
              <a:gd name="connsiteX6" fmla="*/ 6159500 w 6159500"/>
              <a:gd name="connsiteY6" fmla="*/ 2518114 h 2741744"/>
              <a:gd name="connsiteX0" fmla="*/ 0 w 6159500"/>
              <a:gd name="connsiteY0" fmla="*/ 2719819 h 2739896"/>
              <a:gd name="connsiteX1" fmla="*/ 660400 w 6159500"/>
              <a:gd name="connsiteY1" fmla="*/ 2211819 h 2739896"/>
              <a:gd name="connsiteX2" fmla="*/ 2159000 w 6159500"/>
              <a:gd name="connsiteY2" fmla="*/ 560819 h 2739896"/>
              <a:gd name="connsiteX3" fmla="*/ 2806700 w 6159500"/>
              <a:gd name="connsiteY3" fmla="*/ 2019 h 2739896"/>
              <a:gd name="connsiteX4" fmla="*/ 4229100 w 6159500"/>
              <a:gd name="connsiteY4" fmla="*/ 713219 h 2739896"/>
              <a:gd name="connsiteX5" fmla="*/ 5080000 w 6159500"/>
              <a:gd name="connsiteY5" fmla="*/ 2008619 h 2739896"/>
              <a:gd name="connsiteX6" fmla="*/ 6159500 w 6159500"/>
              <a:gd name="connsiteY6" fmla="*/ 2516619 h 2739896"/>
              <a:gd name="connsiteX0" fmla="*/ 0 w 6159500"/>
              <a:gd name="connsiteY0" fmla="*/ 2669436 h 2689513"/>
              <a:gd name="connsiteX1" fmla="*/ 660400 w 6159500"/>
              <a:gd name="connsiteY1" fmla="*/ 2161436 h 2689513"/>
              <a:gd name="connsiteX2" fmla="*/ 2159000 w 6159500"/>
              <a:gd name="connsiteY2" fmla="*/ 510436 h 2689513"/>
              <a:gd name="connsiteX3" fmla="*/ 3352800 w 6159500"/>
              <a:gd name="connsiteY3" fmla="*/ 2436 h 2689513"/>
              <a:gd name="connsiteX4" fmla="*/ 4229100 w 6159500"/>
              <a:gd name="connsiteY4" fmla="*/ 662836 h 2689513"/>
              <a:gd name="connsiteX5" fmla="*/ 5080000 w 6159500"/>
              <a:gd name="connsiteY5" fmla="*/ 1958236 h 2689513"/>
              <a:gd name="connsiteX6" fmla="*/ 6159500 w 6159500"/>
              <a:gd name="connsiteY6" fmla="*/ 2466236 h 2689513"/>
              <a:gd name="connsiteX0" fmla="*/ 0 w 6159500"/>
              <a:gd name="connsiteY0" fmla="*/ 2672237 h 2688632"/>
              <a:gd name="connsiteX1" fmla="*/ 660400 w 6159500"/>
              <a:gd name="connsiteY1" fmla="*/ 2164237 h 2688632"/>
              <a:gd name="connsiteX2" fmla="*/ 2336800 w 6159500"/>
              <a:gd name="connsiteY2" fmla="*/ 995837 h 2688632"/>
              <a:gd name="connsiteX3" fmla="*/ 3352800 w 6159500"/>
              <a:gd name="connsiteY3" fmla="*/ 5237 h 2688632"/>
              <a:gd name="connsiteX4" fmla="*/ 4229100 w 6159500"/>
              <a:gd name="connsiteY4" fmla="*/ 665637 h 2688632"/>
              <a:gd name="connsiteX5" fmla="*/ 5080000 w 6159500"/>
              <a:gd name="connsiteY5" fmla="*/ 1961037 h 2688632"/>
              <a:gd name="connsiteX6" fmla="*/ 6159500 w 6159500"/>
              <a:gd name="connsiteY6" fmla="*/ 2469037 h 2688632"/>
              <a:gd name="connsiteX0" fmla="*/ 0 w 6159500"/>
              <a:gd name="connsiteY0" fmla="*/ 2672237 h 2688632"/>
              <a:gd name="connsiteX1" fmla="*/ 660400 w 6159500"/>
              <a:gd name="connsiteY1" fmla="*/ 2164237 h 2688632"/>
              <a:gd name="connsiteX2" fmla="*/ 2336800 w 6159500"/>
              <a:gd name="connsiteY2" fmla="*/ 995837 h 2688632"/>
              <a:gd name="connsiteX3" fmla="*/ 3352800 w 6159500"/>
              <a:gd name="connsiteY3" fmla="*/ 5237 h 2688632"/>
              <a:gd name="connsiteX4" fmla="*/ 4229100 w 6159500"/>
              <a:gd name="connsiteY4" fmla="*/ 665637 h 2688632"/>
              <a:gd name="connsiteX5" fmla="*/ 5080000 w 6159500"/>
              <a:gd name="connsiteY5" fmla="*/ 1961037 h 2688632"/>
              <a:gd name="connsiteX6" fmla="*/ 6159500 w 6159500"/>
              <a:gd name="connsiteY6" fmla="*/ 2469037 h 26886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59500" h="2688632">
                <a:moveTo>
                  <a:pt x="0" y="2672237"/>
                </a:moveTo>
                <a:cubicBezTo>
                  <a:pt x="89958" y="2765370"/>
                  <a:pt x="270933" y="2443637"/>
                  <a:pt x="660400" y="2164237"/>
                </a:cubicBezTo>
                <a:cubicBezTo>
                  <a:pt x="1049867" y="1884837"/>
                  <a:pt x="2040467" y="1571570"/>
                  <a:pt x="2336800" y="995837"/>
                </a:cubicBezTo>
                <a:cubicBezTo>
                  <a:pt x="2633133" y="420104"/>
                  <a:pt x="3037417" y="60270"/>
                  <a:pt x="3352800" y="5237"/>
                </a:cubicBezTo>
                <a:cubicBezTo>
                  <a:pt x="3668183" y="-49796"/>
                  <a:pt x="3941233" y="339670"/>
                  <a:pt x="4229100" y="665637"/>
                </a:cubicBezTo>
                <a:cubicBezTo>
                  <a:pt x="4516967" y="991604"/>
                  <a:pt x="4758267" y="1660470"/>
                  <a:pt x="5080000" y="1961037"/>
                </a:cubicBezTo>
                <a:cubicBezTo>
                  <a:pt x="5401733" y="2261604"/>
                  <a:pt x="5780616" y="2365320"/>
                  <a:pt x="6159500" y="2469037"/>
                </a:cubicBezTo>
              </a:path>
            </a:pathLst>
          </a:custGeom>
          <a:ln w="762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15" name="Straight Connector 14"/>
          <p:cNvCxnSpPr/>
          <p:nvPr/>
        </p:nvCxnSpPr>
        <p:spPr>
          <a:xfrm flipH="1">
            <a:off x="1803884" y="4005064"/>
            <a:ext cx="5608240" cy="0"/>
          </a:xfrm>
          <a:prstGeom prst="line">
            <a:avLst/>
          </a:prstGeom>
          <a:ln w="38100">
            <a:solidFill>
              <a:schemeClr val="bg2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2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1490440" y="5949280"/>
            <a:ext cx="2160240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3200" noProof="1" smtClean="0">
                <a:latin typeface="Calibri" pitchFamily="-108" charset="0"/>
                <a:cs typeface="Arial" charset="0"/>
              </a:rPr>
              <a:t>Fiatal</a:t>
            </a:r>
            <a:endParaRPr lang="en-US" sz="32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3200" noProof="1">
              <a:latin typeface="Calibri" pitchFamily="-108" charset="0"/>
              <a:cs typeface="Arial" charset="0"/>
            </a:endParaRPr>
          </a:p>
        </p:txBody>
      </p:sp>
      <p:sp>
        <p:nvSpPr>
          <p:cNvPr id="17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3650630" y="5954960"/>
            <a:ext cx="2160240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3200" noProof="1" smtClean="0">
                <a:latin typeface="Calibri" pitchFamily="-108" charset="0"/>
                <a:cs typeface="Arial" charset="0"/>
              </a:rPr>
              <a:t>Felnőtt</a:t>
            </a:r>
            <a:endParaRPr lang="en-US" sz="32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3200" noProof="1">
              <a:latin typeface="Calibri" pitchFamily="-108" charset="0"/>
              <a:cs typeface="Arial" charset="0"/>
            </a:endParaRPr>
          </a:p>
        </p:txBody>
      </p:sp>
      <p:sp>
        <p:nvSpPr>
          <p:cNvPr id="18" name="Text Box 5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5940152" y="5949280"/>
            <a:ext cx="2160240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3200" noProof="1" smtClean="0">
                <a:latin typeface="Calibri" pitchFamily="-108" charset="0"/>
                <a:cs typeface="Arial" charset="0"/>
              </a:rPr>
              <a:t>Idős</a:t>
            </a:r>
            <a:endParaRPr lang="en-US" sz="32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3200" noProof="1">
              <a:latin typeface="Calibri" pitchFamily="-108" charset="0"/>
              <a:cs typeface="Arial" charset="0"/>
            </a:endParaRPr>
          </a:p>
        </p:txBody>
      </p:sp>
      <p:sp>
        <p:nvSpPr>
          <p:cNvPr id="19" name="Text Box 5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7452320" y="3807389"/>
            <a:ext cx="2160240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Fogyasztás</a:t>
            </a:r>
            <a:endParaRPr lang="en-US" sz="18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1800" noProof="1">
              <a:latin typeface="Calibri" pitchFamily="-108" charset="0"/>
              <a:cs typeface="Arial" charset="0"/>
            </a:endParaRPr>
          </a:p>
        </p:txBody>
      </p:sp>
      <p:sp>
        <p:nvSpPr>
          <p:cNvPr id="20" name="Text Box 5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7884368" y="5175541"/>
            <a:ext cx="12596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1800" noProof="1" smtClean="0">
                <a:solidFill>
                  <a:schemeClr val="accent2"/>
                </a:solidFill>
                <a:latin typeface="Calibri" pitchFamily="-108" charset="0"/>
                <a:cs typeface="Arial" charset="0"/>
              </a:rPr>
              <a:t>Jövedele</a:t>
            </a:r>
            <a:r>
              <a:rPr lang="hu-HU" sz="1800" noProof="1">
                <a:solidFill>
                  <a:schemeClr val="accent2"/>
                </a:solidFill>
                <a:latin typeface="Calibri" pitchFamily="-108" charset="0"/>
                <a:cs typeface="Arial" charset="0"/>
              </a:rPr>
              <a:t>m</a:t>
            </a:r>
            <a:endParaRPr lang="en-US" sz="1800" noProof="1">
              <a:solidFill>
                <a:schemeClr val="accent2"/>
              </a:solidFill>
              <a:latin typeface="Calibri" pitchFamily="-108" charset="0"/>
              <a:cs typeface="Arial" charset="0"/>
            </a:endParaRPr>
          </a:p>
        </p:txBody>
      </p:sp>
      <p:sp>
        <p:nvSpPr>
          <p:cNvPr id="21" name="Text Box 52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971600" y="1144192"/>
            <a:ext cx="2160240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3200" noProof="1" smtClean="0">
                <a:solidFill>
                  <a:srgbClr val="92D050"/>
                </a:solidFill>
                <a:latin typeface="Calibri" pitchFamily="-108" charset="0"/>
                <a:cs typeface="Arial" charset="0"/>
              </a:rPr>
              <a:t>C, S, Y</a:t>
            </a:r>
            <a:endParaRPr lang="en-US" sz="3200" noProof="1">
              <a:solidFill>
                <a:srgbClr val="92D050"/>
              </a:solidFill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3200" noProof="1">
              <a:solidFill>
                <a:srgbClr val="92D050"/>
              </a:solidFill>
              <a:latin typeface="Calibri" pitchFamily="-108" charset="0"/>
              <a:cs typeface="Arial" charset="0"/>
            </a:endParaRPr>
          </a:p>
        </p:txBody>
      </p:sp>
      <p:sp>
        <p:nvSpPr>
          <p:cNvPr id="22" name="Text Box 5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7164288" y="5493654"/>
            <a:ext cx="2160240" cy="117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801688">
              <a:spcBef>
                <a:spcPct val="20000"/>
              </a:spcBef>
            </a:pPr>
            <a:r>
              <a:rPr lang="hu-HU" sz="3200" noProof="1" smtClean="0">
                <a:solidFill>
                  <a:srgbClr val="92D050"/>
                </a:solidFill>
                <a:latin typeface="Calibri" pitchFamily="-108" charset="0"/>
                <a:cs typeface="Arial" charset="0"/>
              </a:rPr>
              <a:t>életkor</a:t>
            </a:r>
            <a:endParaRPr lang="en-US" sz="3200" noProof="1">
              <a:solidFill>
                <a:srgbClr val="92D050"/>
              </a:solidFill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3200" noProof="1">
              <a:solidFill>
                <a:srgbClr val="92D050"/>
              </a:solidFill>
              <a:latin typeface="Calibri" pitchFamily="-108" charset="0"/>
              <a:cs typeface="Arial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1907704" y="4212909"/>
            <a:ext cx="2380456" cy="1368152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Hitel</a:t>
            </a:r>
            <a:endParaRPr lang="hu-HU" sz="3200" dirty="0">
              <a:solidFill>
                <a:schemeClr val="bg1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275856" y="2461146"/>
            <a:ext cx="2884512" cy="1368152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dirty="0" smtClean="0">
                <a:solidFill>
                  <a:schemeClr val="bg1"/>
                </a:solidFill>
              </a:rPr>
              <a:t>Felhalmozás</a:t>
            </a:r>
            <a:endParaRPr lang="hu-HU" sz="3200" dirty="0">
              <a:solidFill>
                <a:schemeClr val="bg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863952" y="4337279"/>
            <a:ext cx="2236440" cy="891921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3200" smtClean="0">
                <a:solidFill>
                  <a:schemeClr val="bg1"/>
                </a:solidFill>
              </a:rPr>
              <a:t>Felélés</a:t>
            </a:r>
            <a:endParaRPr lang="hu-H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5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ktum 2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46" name="think-cell Slide" r:id="rId17" imgW="381" imgH="406" progId="TCLayout.ActiveDocument.1">
                  <p:embed/>
                </p:oleObj>
              </mc:Choice>
              <mc:Fallback>
                <p:oleObj name="think-cell Slide" r:id="rId1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ktangel 25"/>
          <p:cNvSpPr/>
          <p:nvPr>
            <p:custDataLst>
              <p:tags r:id="rId3"/>
            </p:custDataLst>
          </p:nvPr>
        </p:nvSpPr>
        <p:spPr bwMode="auto">
          <a:xfrm>
            <a:off x="0" y="2564904"/>
            <a:ext cx="9144000" cy="429309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</a:schemeClr>
              </a:gs>
              <a:gs pos="34000">
                <a:schemeClr val="tx1">
                  <a:lumMod val="75000"/>
                  <a:lumOff val="25000"/>
                </a:schemeClr>
              </a:gs>
              <a:gs pos="0">
                <a:schemeClr val="bg1"/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/>
              <a:ea typeface="+mn-ea"/>
            </a:endParaRPr>
          </a:p>
        </p:txBody>
      </p:sp>
      <p:grpSp>
        <p:nvGrpSpPr>
          <p:cNvPr id="6" name="Gruppe 55"/>
          <p:cNvGrpSpPr/>
          <p:nvPr>
            <p:custDataLst>
              <p:tags r:id="rId4"/>
            </p:custDataLst>
          </p:nvPr>
        </p:nvGrpSpPr>
        <p:grpSpPr>
          <a:xfrm>
            <a:off x="1" y="-1"/>
            <a:ext cx="9117475" cy="325597"/>
            <a:chOff x="3319464" y="876282"/>
            <a:chExt cx="2703620" cy="220005"/>
          </a:xfrm>
        </p:grpSpPr>
        <p:sp>
          <p:nvSpPr>
            <p:cNvPr id="7" name="Rektangel 27"/>
            <p:cNvSpPr/>
            <p:nvPr/>
          </p:nvSpPr>
          <p:spPr bwMode="auto">
            <a:xfrm>
              <a:off x="3319464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8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17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395536" y="4754291"/>
            <a:ext cx="2160240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Szocialista nagyvállalat</a:t>
            </a:r>
            <a:endParaRPr lang="en-US" sz="18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1800" noProof="1">
              <a:latin typeface="Calibri" pitchFamily="-108" charset="0"/>
              <a:cs typeface="Arial" charset="0"/>
            </a:endParaRPr>
          </a:p>
        </p:txBody>
      </p:sp>
      <p:sp>
        <p:nvSpPr>
          <p:cNvPr id="19" name="Text Box 5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2623525" y="4754292"/>
            <a:ext cx="2064229" cy="169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Integrált rendszer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Humán feltételek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Termékstruktúra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Tőzsdei vállalat</a:t>
            </a:r>
            <a:endParaRPr lang="en-US" sz="18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1800" noProof="1">
              <a:latin typeface="Calibri" pitchFamily="-108" charset="0"/>
              <a:cs typeface="Arial" charset="0"/>
            </a:endParaRPr>
          </a:p>
        </p:txBody>
      </p:sp>
      <p:sp>
        <p:nvSpPr>
          <p:cNvPr id="21" name="Text Box 5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4931522" y="4754292"/>
            <a:ext cx="230477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Tranzakciós Adattárház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Kiszolgálás minőség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E-bank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Mobilbank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en-US" sz="18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1800" noProof="1">
              <a:latin typeface="Calibri" pitchFamily="-108" charset="0"/>
              <a:cs typeface="Arial" charset="0"/>
            </a:endParaRPr>
          </a:p>
        </p:txBody>
      </p:sp>
      <p:sp>
        <p:nvSpPr>
          <p:cNvPr id="23" name="Text Box 5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7199515" y="4754292"/>
            <a:ext cx="2160240" cy="2419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Nemzetközi szinten meghatározó szereplő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1800" noProof="1" smtClean="0">
                <a:latin typeface="Calibri" pitchFamily="-108" charset="0"/>
                <a:cs typeface="Arial" charset="0"/>
              </a:rPr>
              <a:t>Európa egyik legstabilabb bankja</a:t>
            </a:r>
            <a:endParaRPr lang="en-US" sz="1800" noProof="1">
              <a:latin typeface="Calibri" pitchFamily="-108" charset="0"/>
              <a:cs typeface="Arial" charset="0"/>
            </a:endParaRPr>
          </a:p>
          <a:p>
            <a:pPr defTabSz="801688">
              <a:spcBef>
                <a:spcPct val="20000"/>
              </a:spcBef>
              <a:buFont typeface="Arial" charset="0"/>
              <a:buChar char="•"/>
            </a:pPr>
            <a:endParaRPr lang="en-US" sz="1800" noProof="1">
              <a:latin typeface="Calibri" pitchFamily="-108" charset="0"/>
              <a:cs typeface="Arial" charset="0"/>
            </a:endParaRPr>
          </a:p>
        </p:txBody>
      </p:sp>
      <p:sp>
        <p:nvSpPr>
          <p:cNvPr id="18" name="Szövegdoboz 17"/>
          <p:cNvSpPr txBox="1"/>
          <p:nvPr>
            <p:custDataLst>
              <p:tags r:id="rId9"/>
            </p:custDataLst>
          </p:nvPr>
        </p:nvSpPr>
        <p:spPr>
          <a:xfrm>
            <a:off x="395536" y="3062570"/>
            <a:ext cx="1620957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8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‘90</a:t>
            </a:r>
          </a:p>
        </p:txBody>
      </p:sp>
      <p:sp>
        <p:nvSpPr>
          <p:cNvPr id="20" name="Szövegdoboz 19"/>
          <p:cNvSpPr txBox="1"/>
          <p:nvPr>
            <p:custDataLst>
              <p:tags r:id="rId10"/>
            </p:custDataLst>
          </p:nvPr>
        </p:nvSpPr>
        <p:spPr>
          <a:xfrm>
            <a:off x="2623525" y="3062570"/>
            <a:ext cx="1620957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8800" cap="all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‘97</a:t>
            </a:r>
            <a:endParaRPr lang="hu-HU" sz="8800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libri" pitchFamily="34" charset="0"/>
            </a:endParaRPr>
          </a:p>
        </p:txBody>
      </p:sp>
      <p:sp>
        <p:nvSpPr>
          <p:cNvPr id="22" name="Szövegdoboz 21"/>
          <p:cNvSpPr txBox="1"/>
          <p:nvPr>
            <p:custDataLst>
              <p:tags r:id="rId11"/>
            </p:custDataLst>
          </p:nvPr>
        </p:nvSpPr>
        <p:spPr>
          <a:xfrm>
            <a:off x="4931522" y="3062570"/>
            <a:ext cx="1620957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8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‘04</a:t>
            </a:r>
          </a:p>
        </p:txBody>
      </p:sp>
      <p:sp>
        <p:nvSpPr>
          <p:cNvPr id="24" name="Szövegdoboz 23"/>
          <p:cNvSpPr txBox="1"/>
          <p:nvPr>
            <p:custDataLst>
              <p:tags r:id="rId12"/>
            </p:custDataLst>
          </p:nvPr>
        </p:nvSpPr>
        <p:spPr>
          <a:xfrm>
            <a:off x="7199515" y="3062570"/>
            <a:ext cx="1620957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8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‘11</a:t>
            </a:r>
          </a:p>
        </p:txBody>
      </p:sp>
      <p:pic>
        <p:nvPicPr>
          <p:cNvPr id="26" name="Kép 25" descr="OTPlogo_history_4.jpg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9" cstate="print"/>
          <a:stretch>
            <a:fillRect/>
          </a:stretch>
        </p:blipFill>
        <p:spPr>
          <a:xfrm>
            <a:off x="1124744" y="908720"/>
            <a:ext cx="1440000" cy="1440000"/>
          </a:xfrm>
          <a:prstGeom prst="rect">
            <a:avLst/>
          </a:prstGeom>
        </p:spPr>
      </p:pic>
      <p:pic>
        <p:nvPicPr>
          <p:cNvPr id="27" name="Kép 26" descr="OTPlogo_history_5.jpg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0" cstate="print"/>
          <a:stretch>
            <a:fillRect/>
          </a:stretch>
        </p:blipFill>
        <p:spPr>
          <a:xfrm>
            <a:off x="3784476" y="908720"/>
            <a:ext cx="1440000" cy="1440000"/>
          </a:xfrm>
          <a:prstGeom prst="rect">
            <a:avLst/>
          </a:prstGeom>
        </p:spPr>
      </p:pic>
      <p:pic>
        <p:nvPicPr>
          <p:cNvPr id="28" name="Kép 27" descr="otpbank_log_vert.jpg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21" cstate="print"/>
          <a:stretch>
            <a:fillRect/>
          </a:stretch>
        </p:blipFill>
        <p:spPr>
          <a:xfrm>
            <a:off x="6444208" y="908720"/>
            <a:ext cx="1440000" cy="140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3091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Rektangel 25"/>
          <p:cNvSpPr/>
          <p:nvPr>
            <p:custDataLst>
              <p:tags r:id="rId1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5" name="Rounded Rectangle 23"/>
          <p:cNvSpPr/>
          <p:nvPr/>
        </p:nvSpPr>
        <p:spPr>
          <a:xfrm>
            <a:off x="2123728" y="238100"/>
            <a:ext cx="4231740" cy="55398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Mennyit érünk?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27" name="Rounded Rectangle 23"/>
          <p:cNvSpPr/>
          <p:nvPr/>
        </p:nvSpPr>
        <p:spPr>
          <a:xfrm>
            <a:off x="1348372" y="224408"/>
            <a:ext cx="6175956" cy="6516960"/>
          </a:xfrm>
          <a:prstGeom prst="roundRect">
            <a:avLst>
              <a:gd name="adj" fmla="val 5357"/>
            </a:avLst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400" dirty="0">
              <a:solidFill>
                <a:schemeClr val="bg1"/>
              </a:solidFill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val="4064492122"/>
              </p:ext>
            </p:extLst>
          </p:nvPr>
        </p:nvGraphicFramePr>
        <p:xfrm>
          <a:off x="1331640" y="1224136"/>
          <a:ext cx="6096000" cy="5490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29" name="Csoportba foglalás 28"/>
          <p:cNvGrpSpPr/>
          <p:nvPr>
            <p:custDataLst>
              <p:tags r:id="rId2"/>
            </p:custDataLst>
          </p:nvPr>
        </p:nvGrpSpPr>
        <p:grpSpPr>
          <a:xfrm rot="13689413">
            <a:off x="4419264" y="1095424"/>
            <a:ext cx="774920" cy="2083516"/>
            <a:chOff x="4432300" y="1873250"/>
            <a:chExt cx="1558925" cy="4652379"/>
          </a:xfrm>
        </p:grpSpPr>
        <p:sp>
          <p:nvSpPr>
            <p:cNvPr id="30" name="Freeform 47"/>
            <p:cNvSpPr>
              <a:spLocks noEditPoints="1"/>
            </p:cNvSpPr>
            <p:nvPr/>
          </p:nvSpPr>
          <p:spPr bwMode="auto">
            <a:xfrm>
              <a:off x="5226050" y="3552825"/>
              <a:ext cx="234950" cy="231775"/>
            </a:xfrm>
            <a:custGeom>
              <a:avLst/>
              <a:gdLst>
                <a:gd name="T0" fmla="*/ 161290000 w 148"/>
                <a:gd name="T1" fmla="*/ 367942813 h 146"/>
                <a:gd name="T2" fmla="*/ 90725625 w 148"/>
                <a:gd name="T3" fmla="*/ 342741250 h 146"/>
                <a:gd name="T4" fmla="*/ 35282188 w 148"/>
                <a:gd name="T5" fmla="*/ 297378438 h 146"/>
                <a:gd name="T6" fmla="*/ 5040313 w 148"/>
                <a:gd name="T7" fmla="*/ 231854375 h 146"/>
                <a:gd name="T8" fmla="*/ 0 w 148"/>
                <a:gd name="T9" fmla="*/ 161290000 h 146"/>
                <a:gd name="T10" fmla="*/ 5040313 w 148"/>
                <a:gd name="T11" fmla="*/ 126007813 h 146"/>
                <a:gd name="T12" fmla="*/ 45362813 w 148"/>
                <a:gd name="T13" fmla="*/ 60483750 h 146"/>
                <a:gd name="T14" fmla="*/ 100806250 w 148"/>
                <a:gd name="T15" fmla="*/ 20161250 h 146"/>
                <a:gd name="T16" fmla="*/ 171370625 w 148"/>
                <a:gd name="T17" fmla="*/ 0 h 146"/>
                <a:gd name="T18" fmla="*/ 206652813 w 148"/>
                <a:gd name="T19" fmla="*/ 0 h 146"/>
                <a:gd name="T20" fmla="*/ 277217188 w 148"/>
                <a:gd name="T21" fmla="*/ 25201563 h 146"/>
                <a:gd name="T22" fmla="*/ 332660625 w 148"/>
                <a:gd name="T23" fmla="*/ 70564375 h 146"/>
                <a:gd name="T24" fmla="*/ 362902500 w 148"/>
                <a:gd name="T25" fmla="*/ 131048125 h 146"/>
                <a:gd name="T26" fmla="*/ 367942813 w 148"/>
                <a:gd name="T27" fmla="*/ 206652813 h 146"/>
                <a:gd name="T28" fmla="*/ 362902500 w 148"/>
                <a:gd name="T29" fmla="*/ 241935000 h 146"/>
                <a:gd name="T30" fmla="*/ 327620313 w 148"/>
                <a:gd name="T31" fmla="*/ 307459063 h 146"/>
                <a:gd name="T32" fmla="*/ 267136563 w 148"/>
                <a:gd name="T33" fmla="*/ 347781563 h 146"/>
                <a:gd name="T34" fmla="*/ 196572188 w 148"/>
                <a:gd name="T35" fmla="*/ 367942813 h 146"/>
                <a:gd name="T36" fmla="*/ 161290000 w 148"/>
                <a:gd name="T37" fmla="*/ 367942813 h 146"/>
                <a:gd name="T38" fmla="*/ 337700938 w 148"/>
                <a:gd name="T39" fmla="*/ 201612500 h 146"/>
                <a:gd name="T40" fmla="*/ 332660625 w 148"/>
                <a:gd name="T41" fmla="*/ 141128750 h 146"/>
                <a:gd name="T42" fmla="*/ 307459063 w 148"/>
                <a:gd name="T43" fmla="*/ 90725625 h 146"/>
                <a:gd name="T44" fmla="*/ 262096250 w 148"/>
                <a:gd name="T45" fmla="*/ 50403125 h 146"/>
                <a:gd name="T46" fmla="*/ 201612500 w 148"/>
                <a:gd name="T47" fmla="*/ 30241875 h 146"/>
                <a:gd name="T48" fmla="*/ 171370625 w 148"/>
                <a:gd name="T49" fmla="*/ 30241875 h 146"/>
                <a:gd name="T50" fmla="*/ 115927188 w 148"/>
                <a:gd name="T51" fmla="*/ 45362813 h 146"/>
                <a:gd name="T52" fmla="*/ 65524063 w 148"/>
                <a:gd name="T53" fmla="*/ 85685313 h 146"/>
                <a:gd name="T54" fmla="*/ 35282188 w 148"/>
                <a:gd name="T55" fmla="*/ 136088438 h 146"/>
                <a:gd name="T56" fmla="*/ 30241875 w 148"/>
                <a:gd name="T57" fmla="*/ 166330313 h 146"/>
                <a:gd name="T58" fmla="*/ 35282188 w 148"/>
                <a:gd name="T59" fmla="*/ 226814063 h 146"/>
                <a:gd name="T60" fmla="*/ 60483750 w 148"/>
                <a:gd name="T61" fmla="*/ 277217188 h 146"/>
                <a:gd name="T62" fmla="*/ 105846563 w 148"/>
                <a:gd name="T63" fmla="*/ 317539688 h 146"/>
                <a:gd name="T64" fmla="*/ 166330313 w 148"/>
                <a:gd name="T65" fmla="*/ 337700938 h 146"/>
                <a:gd name="T66" fmla="*/ 196572188 w 148"/>
                <a:gd name="T67" fmla="*/ 337700938 h 146"/>
                <a:gd name="T68" fmla="*/ 252015625 w 148"/>
                <a:gd name="T69" fmla="*/ 322580000 h 146"/>
                <a:gd name="T70" fmla="*/ 302418750 w 148"/>
                <a:gd name="T71" fmla="*/ 287297813 h 146"/>
                <a:gd name="T72" fmla="*/ 332660625 w 148"/>
                <a:gd name="T73" fmla="*/ 231854375 h 146"/>
                <a:gd name="T74" fmla="*/ 337700938 w 148"/>
                <a:gd name="T75" fmla="*/ 201612500 h 14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8"/>
                <a:gd name="T115" fmla="*/ 0 h 146"/>
                <a:gd name="T116" fmla="*/ 148 w 148"/>
                <a:gd name="T117" fmla="*/ 146 h 14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8" h="146">
                  <a:moveTo>
                    <a:pt x="64" y="146"/>
                  </a:moveTo>
                  <a:lnTo>
                    <a:pt x="64" y="146"/>
                  </a:lnTo>
                  <a:lnTo>
                    <a:pt x="50" y="142"/>
                  </a:lnTo>
                  <a:lnTo>
                    <a:pt x="36" y="136"/>
                  </a:lnTo>
                  <a:lnTo>
                    <a:pt x="24" y="128"/>
                  </a:lnTo>
                  <a:lnTo>
                    <a:pt x="14" y="118"/>
                  </a:lnTo>
                  <a:lnTo>
                    <a:pt x="6" y="106"/>
                  </a:lnTo>
                  <a:lnTo>
                    <a:pt x="2" y="92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2" y="50"/>
                  </a:lnTo>
                  <a:lnTo>
                    <a:pt x="8" y="36"/>
                  </a:lnTo>
                  <a:lnTo>
                    <a:pt x="18" y="24"/>
                  </a:lnTo>
                  <a:lnTo>
                    <a:pt x="28" y="14"/>
                  </a:lnTo>
                  <a:lnTo>
                    <a:pt x="40" y="8"/>
                  </a:lnTo>
                  <a:lnTo>
                    <a:pt x="52" y="2"/>
                  </a:lnTo>
                  <a:lnTo>
                    <a:pt x="68" y="0"/>
                  </a:lnTo>
                  <a:lnTo>
                    <a:pt x="82" y="0"/>
                  </a:lnTo>
                  <a:lnTo>
                    <a:pt x="96" y="4"/>
                  </a:lnTo>
                  <a:lnTo>
                    <a:pt x="110" y="10"/>
                  </a:lnTo>
                  <a:lnTo>
                    <a:pt x="122" y="18"/>
                  </a:lnTo>
                  <a:lnTo>
                    <a:pt x="132" y="28"/>
                  </a:lnTo>
                  <a:lnTo>
                    <a:pt x="140" y="40"/>
                  </a:lnTo>
                  <a:lnTo>
                    <a:pt x="144" y="52"/>
                  </a:lnTo>
                  <a:lnTo>
                    <a:pt x="148" y="68"/>
                  </a:lnTo>
                  <a:lnTo>
                    <a:pt x="146" y="82"/>
                  </a:lnTo>
                  <a:lnTo>
                    <a:pt x="144" y="96"/>
                  </a:lnTo>
                  <a:lnTo>
                    <a:pt x="138" y="110"/>
                  </a:lnTo>
                  <a:lnTo>
                    <a:pt x="130" y="122"/>
                  </a:lnTo>
                  <a:lnTo>
                    <a:pt x="118" y="130"/>
                  </a:lnTo>
                  <a:lnTo>
                    <a:pt x="106" y="138"/>
                  </a:lnTo>
                  <a:lnTo>
                    <a:pt x="94" y="144"/>
                  </a:lnTo>
                  <a:lnTo>
                    <a:pt x="78" y="146"/>
                  </a:lnTo>
                  <a:lnTo>
                    <a:pt x="64" y="146"/>
                  </a:lnTo>
                  <a:close/>
                  <a:moveTo>
                    <a:pt x="134" y="80"/>
                  </a:moveTo>
                  <a:lnTo>
                    <a:pt x="134" y="80"/>
                  </a:lnTo>
                  <a:lnTo>
                    <a:pt x="134" y="68"/>
                  </a:lnTo>
                  <a:lnTo>
                    <a:pt x="132" y="56"/>
                  </a:lnTo>
                  <a:lnTo>
                    <a:pt x="128" y="46"/>
                  </a:lnTo>
                  <a:lnTo>
                    <a:pt x="122" y="36"/>
                  </a:lnTo>
                  <a:lnTo>
                    <a:pt x="114" y="28"/>
                  </a:lnTo>
                  <a:lnTo>
                    <a:pt x="104" y="20"/>
                  </a:lnTo>
                  <a:lnTo>
                    <a:pt x="92" y="16"/>
                  </a:lnTo>
                  <a:lnTo>
                    <a:pt x="80" y="12"/>
                  </a:lnTo>
                  <a:lnTo>
                    <a:pt x="68" y="12"/>
                  </a:lnTo>
                  <a:lnTo>
                    <a:pt x="56" y="14"/>
                  </a:lnTo>
                  <a:lnTo>
                    <a:pt x="46" y="18"/>
                  </a:lnTo>
                  <a:lnTo>
                    <a:pt x="36" y="26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4" y="54"/>
                  </a:lnTo>
                  <a:lnTo>
                    <a:pt x="12" y="66"/>
                  </a:lnTo>
                  <a:lnTo>
                    <a:pt x="12" y="78"/>
                  </a:lnTo>
                  <a:lnTo>
                    <a:pt x="14" y="90"/>
                  </a:lnTo>
                  <a:lnTo>
                    <a:pt x="18" y="100"/>
                  </a:lnTo>
                  <a:lnTo>
                    <a:pt x="24" y="110"/>
                  </a:lnTo>
                  <a:lnTo>
                    <a:pt x="32" y="118"/>
                  </a:lnTo>
                  <a:lnTo>
                    <a:pt x="42" y="126"/>
                  </a:lnTo>
                  <a:lnTo>
                    <a:pt x="54" y="130"/>
                  </a:lnTo>
                  <a:lnTo>
                    <a:pt x="66" y="134"/>
                  </a:lnTo>
                  <a:lnTo>
                    <a:pt x="78" y="134"/>
                  </a:lnTo>
                  <a:lnTo>
                    <a:pt x="90" y="132"/>
                  </a:lnTo>
                  <a:lnTo>
                    <a:pt x="100" y="128"/>
                  </a:lnTo>
                  <a:lnTo>
                    <a:pt x="110" y="122"/>
                  </a:lnTo>
                  <a:lnTo>
                    <a:pt x="120" y="114"/>
                  </a:lnTo>
                  <a:lnTo>
                    <a:pt x="126" y="104"/>
                  </a:lnTo>
                  <a:lnTo>
                    <a:pt x="132" y="92"/>
                  </a:lnTo>
                  <a:lnTo>
                    <a:pt x="134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grpSp>
          <p:nvGrpSpPr>
            <p:cNvPr id="31" name="Csoportba foglalás 30"/>
            <p:cNvGrpSpPr/>
            <p:nvPr/>
          </p:nvGrpSpPr>
          <p:grpSpPr>
            <a:xfrm>
              <a:off x="4432300" y="1873250"/>
              <a:ext cx="1558925" cy="4652379"/>
              <a:chOff x="4432300" y="1873250"/>
              <a:chExt cx="1558925" cy="4652379"/>
            </a:xfrm>
          </p:grpSpPr>
          <p:sp>
            <p:nvSpPr>
              <p:cNvPr id="32" name="Freeform 48"/>
              <p:cNvSpPr>
                <a:spLocks noEditPoints="1"/>
              </p:cNvSpPr>
              <p:nvPr/>
            </p:nvSpPr>
            <p:spPr bwMode="auto">
              <a:xfrm>
                <a:off x="4432300" y="3267075"/>
                <a:ext cx="1558925" cy="2651125"/>
              </a:xfrm>
              <a:custGeom>
                <a:avLst/>
                <a:gdLst>
                  <a:gd name="T0" fmla="*/ 0 w 982"/>
                  <a:gd name="T1" fmla="*/ 2147483647 h 1670"/>
                  <a:gd name="T2" fmla="*/ 473789375 w 982"/>
                  <a:gd name="T3" fmla="*/ 231854375 h 1670"/>
                  <a:gd name="T4" fmla="*/ 488910313 w 982"/>
                  <a:gd name="T5" fmla="*/ 115927188 h 1670"/>
                  <a:gd name="T6" fmla="*/ 504031250 w 982"/>
                  <a:gd name="T7" fmla="*/ 65524063 h 1670"/>
                  <a:gd name="T8" fmla="*/ 539313438 w 982"/>
                  <a:gd name="T9" fmla="*/ 30241875 h 1670"/>
                  <a:gd name="T10" fmla="*/ 584676250 w 982"/>
                  <a:gd name="T11" fmla="*/ 5040313 h 1670"/>
                  <a:gd name="T12" fmla="*/ 640119688 w 982"/>
                  <a:gd name="T13" fmla="*/ 0 h 1670"/>
                  <a:gd name="T14" fmla="*/ 2147483647 w 982"/>
                  <a:gd name="T15" fmla="*/ 211693125 h 1670"/>
                  <a:gd name="T16" fmla="*/ 2147483647 w 982"/>
                  <a:gd name="T17" fmla="*/ 226814063 h 1670"/>
                  <a:gd name="T18" fmla="*/ 2147483647 w 982"/>
                  <a:gd name="T19" fmla="*/ 262096250 h 1670"/>
                  <a:gd name="T20" fmla="*/ 2147483647 w 982"/>
                  <a:gd name="T21" fmla="*/ 307459063 h 1670"/>
                  <a:gd name="T22" fmla="*/ 2147483647 w 982"/>
                  <a:gd name="T23" fmla="*/ 362902500 h 1670"/>
                  <a:gd name="T24" fmla="*/ 2147483647 w 982"/>
                  <a:gd name="T25" fmla="*/ 1330642500 h 1670"/>
                  <a:gd name="T26" fmla="*/ 2147483647 w 982"/>
                  <a:gd name="T27" fmla="*/ 1370965000 h 1670"/>
                  <a:gd name="T28" fmla="*/ 1628020938 w 982"/>
                  <a:gd name="T29" fmla="*/ 665321250 h 1670"/>
                  <a:gd name="T30" fmla="*/ 1628020938 w 982"/>
                  <a:gd name="T31" fmla="*/ 624998750 h 1670"/>
                  <a:gd name="T32" fmla="*/ 1607859688 w 982"/>
                  <a:gd name="T33" fmla="*/ 559474688 h 1670"/>
                  <a:gd name="T34" fmla="*/ 1567537188 w 982"/>
                  <a:gd name="T35" fmla="*/ 504031250 h 1670"/>
                  <a:gd name="T36" fmla="*/ 1502013125 w 982"/>
                  <a:gd name="T37" fmla="*/ 463708750 h 1670"/>
                  <a:gd name="T38" fmla="*/ 1466730938 w 982"/>
                  <a:gd name="T39" fmla="*/ 458668438 h 1670"/>
                  <a:gd name="T40" fmla="*/ 1391126250 w 982"/>
                  <a:gd name="T41" fmla="*/ 463708750 h 1670"/>
                  <a:gd name="T42" fmla="*/ 1330642500 w 982"/>
                  <a:gd name="T43" fmla="*/ 493950625 h 1670"/>
                  <a:gd name="T44" fmla="*/ 1280239375 w 982"/>
                  <a:gd name="T45" fmla="*/ 549394063 h 1670"/>
                  <a:gd name="T46" fmla="*/ 1255037813 w 982"/>
                  <a:gd name="T47" fmla="*/ 619958438 h 1670"/>
                  <a:gd name="T48" fmla="*/ 1255037813 w 982"/>
                  <a:gd name="T49" fmla="*/ 655240625 h 1670"/>
                  <a:gd name="T50" fmla="*/ 1275199063 w 982"/>
                  <a:gd name="T51" fmla="*/ 725805000 h 1670"/>
                  <a:gd name="T52" fmla="*/ 1320561875 w 982"/>
                  <a:gd name="T53" fmla="*/ 781248438 h 1670"/>
                  <a:gd name="T54" fmla="*/ 1381045625 w 982"/>
                  <a:gd name="T55" fmla="*/ 816530625 h 1670"/>
                  <a:gd name="T56" fmla="*/ 1421368125 w 982"/>
                  <a:gd name="T57" fmla="*/ 826611250 h 1670"/>
                  <a:gd name="T58" fmla="*/ 1491932500 w 982"/>
                  <a:gd name="T59" fmla="*/ 821570938 h 1670"/>
                  <a:gd name="T60" fmla="*/ 1557456563 w 982"/>
                  <a:gd name="T61" fmla="*/ 786288750 h 1670"/>
                  <a:gd name="T62" fmla="*/ 1602819375 w 982"/>
                  <a:gd name="T63" fmla="*/ 735885625 h 1670"/>
                  <a:gd name="T64" fmla="*/ 1628020938 w 982"/>
                  <a:gd name="T65" fmla="*/ 665321250 h 167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82"/>
                  <a:gd name="T100" fmla="*/ 0 h 1670"/>
                  <a:gd name="T101" fmla="*/ 982 w 982"/>
                  <a:gd name="T102" fmla="*/ 1670 h 167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82" h="1670">
                    <a:moveTo>
                      <a:pt x="786" y="1670"/>
                    </a:moveTo>
                    <a:lnTo>
                      <a:pt x="0" y="1574"/>
                    </a:lnTo>
                    <a:lnTo>
                      <a:pt x="146" y="430"/>
                    </a:lnTo>
                    <a:lnTo>
                      <a:pt x="188" y="92"/>
                    </a:lnTo>
                    <a:lnTo>
                      <a:pt x="194" y="46"/>
                    </a:lnTo>
                    <a:lnTo>
                      <a:pt x="196" y="36"/>
                    </a:lnTo>
                    <a:lnTo>
                      <a:pt x="200" y="26"/>
                    </a:lnTo>
                    <a:lnTo>
                      <a:pt x="206" y="18"/>
                    </a:lnTo>
                    <a:lnTo>
                      <a:pt x="214" y="12"/>
                    </a:lnTo>
                    <a:lnTo>
                      <a:pt x="224" y="6"/>
                    </a:lnTo>
                    <a:lnTo>
                      <a:pt x="232" y="2"/>
                    </a:lnTo>
                    <a:lnTo>
                      <a:pt x="244" y="0"/>
                    </a:lnTo>
                    <a:lnTo>
                      <a:pt x="254" y="0"/>
                    </a:lnTo>
                    <a:lnTo>
                      <a:pt x="934" y="84"/>
                    </a:lnTo>
                    <a:lnTo>
                      <a:pt x="944" y="86"/>
                    </a:lnTo>
                    <a:lnTo>
                      <a:pt x="954" y="90"/>
                    </a:lnTo>
                    <a:lnTo>
                      <a:pt x="962" y="96"/>
                    </a:lnTo>
                    <a:lnTo>
                      <a:pt x="970" y="104"/>
                    </a:lnTo>
                    <a:lnTo>
                      <a:pt x="976" y="112"/>
                    </a:lnTo>
                    <a:lnTo>
                      <a:pt x="980" y="122"/>
                    </a:lnTo>
                    <a:lnTo>
                      <a:pt x="982" y="132"/>
                    </a:lnTo>
                    <a:lnTo>
                      <a:pt x="982" y="144"/>
                    </a:lnTo>
                    <a:lnTo>
                      <a:pt x="932" y="528"/>
                    </a:lnTo>
                    <a:lnTo>
                      <a:pt x="930" y="536"/>
                    </a:lnTo>
                    <a:lnTo>
                      <a:pt x="928" y="544"/>
                    </a:lnTo>
                    <a:lnTo>
                      <a:pt x="786" y="1670"/>
                    </a:lnTo>
                    <a:close/>
                    <a:moveTo>
                      <a:pt x="646" y="264"/>
                    </a:moveTo>
                    <a:lnTo>
                      <a:pt x="646" y="264"/>
                    </a:lnTo>
                    <a:lnTo>
                      <a:pt x="646" y="248"/>
                    </a:lnTo>
                    <a:lnTo>
                      <a:pt x="644" y="234"/>
                    </a:lnTo>
                    <a:lnTo>
                      <a:pt x="638" y="222"/>
                    </a:lnTo>
                    <a:lnTo>
                      <a:pt x="632" y="210"/>
                    </a:lnTo>
                    <a:lnTo>
                      <a:pt x="622" y="200"/>
                    </a:lnTo>
                    <a:lnTo>
                      <a:pt x="610" y="190"/>
                    </a:lnTo>
                    <a:lnTo>
                      <a:pt x="596" y="184"/>
                    </a:lnTo>
                    <a:lnTo>
                      <a:pt x="582" y="182"/>
                    </a:lnTo>
                    <a:lnTo>
                      <a:pt x="566" y="182"/>
                    </a:lnTo>
                    <a:lnTo>
                      <a:pt x="552" y="184"/>
                    </a:lnTo>
                    <a:lnTo>
                      <a:pt x="540" y="190"/>
                    </a:lnTo>
                    <a:lnTo>
                      <a:pt x="528" y="196"/>
                    </a:lnTo>
                    <a:lnTo>
                      <a:pt x="516" y="206"/>
                    </a:lnTo>
                    <a:lnTo>
                      <a:pt x="508" y="218"/>
                    </a:lnTo>
                    <a:lnTo>
                      <a:pt x="502" y="230"/>
                    </a:lnTo>
                    <a:lnTo>
                      <a:pt x="498" y="246"/>
                    </a:lnTo>
                    <a:lnTo>
                      <a:pt x="498" y="260"/>
                    </a:lnTo>
                    <a:lnTo>
                      <a:pt x="502" y="274"/>
                    </a:lnTo>
                    <a:lnTo>
                      <a:pt x="506" y="288"/>
                    </a:lnTo>
                    <a:lnTo>
                      <a:pt x="514" y="300"/>
                    </a:lnTo>
                    <a:lnTo>
                      <a:pt x="524" y="310"/>
                    </a:lnTo>
                    <a:lnTo>
                      <a:pt x="536" y="318"/>
                    </a:lnTo>
                    <a:lnTo>
                      <a:pt x="548" y="324"/>
                    </a:lnTo>
                    <a:lnTo>
                      <a:pt x="564" y="328"/>
                    </a:lnTo>
                    <a:lnTo>
                      <a:pt x="578" y="328"/>
                    </a:lnTo>
                    <a:lnTo>
                      <a:pt x="592" y="326"/>
                    </a:lnTo>
                    <a:lnTo>
                      <a:pt x="606" y="320"/>
                    </a:lnTo>
                    <a:lnTo>
                      <a:pt x="618" y="312"/>
                    </a:lnTo>
                    <a:lnTo>
                      <a:pt x="628" y="302"/>
                    </a:lnTo>
                    <a:lnTo>
                      <a:pt x="636" y="292"/>
                    </a:lnTo>
                    <a:lnTo>
                      <a:pt x="642" y="278"/>
                    </a:lnTo>
                    <a:lnTo>
                      <a:pt x="646" y="264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33" name="Freeform 50"/>
              <p:cNvSpPr>
                <a:spLocks noEditPoints="1"/>
              </p:cNvSpPr>
              <p:nvPr/>
            </p:nvSpPr>
            <p:spPr bwMode="auto">
              <a:xfrm>
                <a:off x="5092700" y="1873250"/>
                <a:ext cx="501650" cy="1393825"/>
              </a:xfrm>
              <a:custGeom>
                <a:avLst/>
                <a:gdLst>
                  <a:gd name="T0" fmla="*/ 378023438 w 316"/>
                  <a:gd name="T1" fmla="*/ 2147483647 h 878"/>
                  <a:gd name="T2" fmla="*/ 236894688 w 316"/>
                  <a:gd name="T3" fmla="*/ 1728827188 h 878"/>
                  <a:gd name="T4" fmla="*/ 131048125 w 316"/>
                  <a:gd name="T5" fmla="*/ 1340723125 h 878"/>
                  <a:gd name="T6" fmla="*/ 60483750 w 316"/>
                  <a:gd name="T7" fmla="*/ 1013102813 h 878"/>
                  <a:gd name="T8" fmla="*/ 15120938 w 316"/>
                  <a:gd name="T9" fmla="*/ 740925938 h 878"/>
                  <a:gd name="T10" fmla="*/ 0 w 316"/>
                  <a:gd name="T11" fmla="*/ 524192500 h 878"/>
                  <a:gd name="T12" fmla="*/ 5040313 w 316"/>
                  <a:gd name="T13" fmla="*/ 352821875 h 878"/>
                  <a:gd name="T14" fmla="*/ 25201563 w 316"/>
                  <a:gd name="T15" fmla="*/ 221773750 h 878"/>
                  <a:gd name="T16" fmla="*/ 65524063 w 316"/>
                  <a:gd name="T17" fmla="*/ 126007813 h 878"/>
                  <a:gd name="T18" fmla="*/ 110886875 w 316"/>
                  <a:gd name="T19" fmla="*/ 60483750 h 878"/>
                  <a:gd name="T20" fmla="*/ 161290000 w 316"/>
                  <a:gd name="T21" fmla="*/ 20161250 h 878"/>
                  <a:gd name="T22" fmla="*/ 216733438 w 316"/>
                  <a:gd name="T23" fmla="*/ 5040313 h 878"/>
                  <a:gd name="T24" fmla="*/ 272176875 w 316"/>
                  <a:gd name="T25" fmla="*/ 0 h 878"/>
                  <a:gd name="T26" fmla="*/ 357862188 w 316"/>
                  <a:gd name="T27" fmla="*/ 15120938 h 878"/>
                  <a:gd name="T28" fmla="*/ 398184688 w 316"/>
                  <a:gd name="T29" fmla="*/ 30241875 h 878"/>
                  <a:gd name="T30" fmla="*/ 534273125 w 316"/>
                  <a:gd name="T31" fmla="*/ 141128750 h 878"/>
                  <a:gd name="T32" fmla="*/ 635079375 w 316"/>
                  <a:gd name="T33" fmla="*/ 277217188 h 878"/>
                  <a:gd name="T34" fmla="*/ 710684063 w 316"/>
                  <a:gd name="T35" fmla="*/ 428426563 h 878"/>
                  <a:gd name="T36" fmla="*/ 761087188 w 316"/>
                  <a:gd name="T37" fmla="*/ 594756875 h 878"/>
                  <a:gd name="T38" fmla="*/ 791329063 w 316"/>
                  <a:gd name="T39" fmla="*/ 771167813 h 878"/>
                  <a:gd name="T40" fmla="*/ 796369375 w 316"/>
                  <a:gd name="T41" fmla="*/ 952619063 h 878"/>
                  <a:gd name="T42" fmla="*/ 791329063 w 316"/>
                  <a:gd name="T43" fmla="*/ 1134070313 h 878"/>
                  <a:gd name="T44" fmla="*/ 735885625 w 316"/>
                  <a:gd name="T45" fmla="*/ 1496972813 h 878"/>
                  <a:gd name="T46" fmla="*/ 660280938 w 316"/>
                  <a:gd name="T47" fmla="*/ 1814512500 h 878"/>
                  <a:gd name="T48" fmla="*/ 584676250 w 316"/>
                  <a:gd name="T49" fmla="*/ 2056447500 h 878"/>
                  <a:gd name="T50" fmla="*/ 524192500 w 316"/>
                  <a:gd name="T51" fmla="*/ 2147483647 h 878"/>
                  <a:gd name="T52" fmla="*/ 509071563 w 316"/>
                  <a:gd name="T53" fmla="*/ 2147483647 h 878"/>
                  <a:gd name="T54" fmla="*/ 463708750 w 316"/>
                  <a:gd name="T55" fmla="*/ 2147483647 h 878"/>
                  <a:gd name="T56" fmla="*/ 393144375 w 316"/>
                  <a:gd name="T57" fmla="*/ 2147483647 h 878"/>
                  <a:gd name="T58" fmla="*/ 378023438 w 316"/>
                  <a:gd name="T59" fmla="*/ 2147483647 h 878"/>
                  <a:gd name="T60" fmla="*/ 478829688 w 316"/>
                  <a:gd name="T61" fmla="*/ 2147483647 h 878"/>
                  <a:gd name="T62" fmla="*/ 554434375 w 316"/>
                  <a:gd name="T63" fmla="*/ 1900197813 h 878"/>
                  <a:gd name="T64" fmla="*/ 619958438 w 316"/>
                  <a:gd name="T65" fmla="*/ 1622980625 h 878"/>
                  <a:gd name="T66" fmla="*/ 680442188 w 316"/>
                  <a:gd name="T67" fmla="*/ 1295360313 h 878"/>
                  <a:gd name="T68" fmla="*/ 705643750 w 316"/>
                  <a:gd name="T69" fmla="*/ 952619063 h 878"/>
                  <a:gd name="T70" fmla="*/ 700603438 w 316"/>
                  <a:gd name="T71" fmla="*/ 781248438 h 878"/>
                  <a:gd name="T72" fmla="*/ 680442188 w 316"/>
                  <a:gd name="T73" fmla="*/ 619958438 h 878"/>
                  <a:gd name="T74" fmla="*/ 645160000 w 316"/>
                  <a:gd name="T75" fmla="*/ 468749063 h 878"/>
                  <a:gd name="T76" fmla="*/ 584676250 w 316"/>
                  <a:gd name="T77" fmla="*/ 337700938 h 878"/>
                  <a:gd name="T78" fmla="*/ 504031250 w 316"/>
                  <a:gd name="T79" fmla="*/ 221773750 h 878"/>
                  <a:gd name="T80" fmla="*/ 398184688 w 316"/>
                  <a:gd name="T81" fmla="*/ 136088438 h 878"/>
                  <a:gd name="T82" fmla="*/ 367942813 w 316"/>
                  <a:gd name="T83" fmla="*/ 120967500 h 878"/>
                  <a:gd name="T84" fmla="*/ 297378438 w 316"/>
                  <a:gd name="T85" fmla="*/ 110886875 h 878"/>
                  <a:gd name="T86" fmla="*/ 231854375 w 316"/>
                  <a:gd name="T87" fmla="*/ 120967500 h 878"/>
                  <a:gd name="T88" fmla="*/ 186491563 w 316"/>
                  <a:gd name="T89" fmla="*/ 146169063 h 878"/>
                  <a:gd name="T90" fmla="*/ 141128750 w 316"/>
                  <a:gd name="T91" fmla="*/ 186491563 h 878"/>
                  <a:gd name="T92" fmla="*/ 105846563 w 316"/>
                  <a:gd name="T93" fmla="*/ 246975313 h 878"/>
                  <a:gd name="T94" fmla="*/ 80645000 w 316"/>
                  <a:gd name="T95" fmla="*/ 337700938 h 878"/>
                  <a:gd name="T96" fmla="*/ 65524063 w 316"/>
                  <a:gd name="T97" fmla="*/ 453628125 h 878"/>
                  <a:gd name="T98" fmla="*/ 65524063 w 316"/>
                  <a:gd name="T99" fmla="*/ 609877813 h 878"/>
                  <a:gd name="T100" fmla="*/ 85685313 w 316"/>
                  <a:gd name="T101" fmla="*/ 796369375 h 878"/>
                  <a:gd name="T102" fmla="*/ 126007813 w 316"/>
                  <a:gd name="T103" fmla="*/ 1028223750 h 878"/>
                  <a:gd name="T104" fmla="*/ 191531875 w 316"/>
                  <a:gd name="T105" fmla="*/ 1305440938 h 878"/>
                  <a:gd name="T106" fmla="*/ 287297813 w 316"/>
                  <a:gd name="T107" fmla="*/ 1638101563 h 878"/>
                  <a:gd name="T108" fmla="*/ 347781563 w 316"/>
                  <a:gd name="T109" fmla="*/ 1819552813 h 878"/>
                  <a:gd name="T110" fmla="*/ 388104063 w 316"/>
                  <a:gd name="T111" fmla="*/ 1985883125 h 878"/>
                  <a:gd name="T112" fmla="*/ 433466875 w 316"/>
                  <a:gd name="T113" fmla="*/ 2101810313 h 878"/>
                  <a:gd name="T114" fmla="*/ 468749063 w 316"/>
                  <a:gd name="T115" fmla="*/ 2147483647 h 878"/>
                  <a:gd name="T116" fmla="*/ 478829688 w 316"/>
                  <a:gd name="T117" fmla="*/ 2147483647 h 878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16"/>
                  <a:gd name="T178" fmla="*/ 0 h 878"/>
                  <a:gd name="T179" fmla="*/ 316 w 316"/>
                  <a:gd name="T180" fmla="*/ 878 h 878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16" h="878">
                    <a:moveTo>
                      <a:pt x="150" y="868"/>
                    </a:moveTo>
                    <a:lnTo>
                      <a:pt x="150" y="868"/>
                    </a:lnTo>
                    <a:lnTo>
                      <a:pt x="120" y="774"/>
                    </a:lnTo>
                    <a:lnTo>
                      <a:pt x="94" y="686"/>
                    </a:lnTo>
                    <a:lnTo>
                      <a:pt x="70" y="606"/>
                    </a:lnTo>
                    <a:lnTo>
                      <a:pt x="52" y="532"/>
                    </a:lnTo>
                    <a:lnTo>
                      <a:pt x="36" y="464"/>
                    </a:lnTo>
                    <a:lnTo>
                      <a:pt x="24" y="402"/>
                    </a:lnTo>
                    <a:lnTo>
                      <a:pt x="14" y="346"/>
                    </a:lnTo>
                    <a:lnTo>
                      <a:pt x="6" y="294"/>
                    </a:lnTo>
                    <a:lnTo>
                      <a:pt x="2" y="250"/>
                    </a:lnTo>
                    <a:lnTo>
                      <a:pt x="0" y="208"/>
                    </a:lnTo>
                    <a:lnTo>
                      <a:pt x="0" y="172"/>
                    </a:lnTo>
                    <a:lnTo>
                      <a:pt x="2" y="140"/>
                    </a:lnTo>
                    <a:lnTo>
                      <a:pt x="6" y="112"/>
                    </a:lnTo>
                    <a:lnTo>
                      <a:pt x="10" y="88"/>
                    </a:lnTo>
                    <a:lnTo>
                      <a:pt x="18" y="68"/>
                    </a:lnTo>
                    <a:lnTo>
                      <a:pt x="26" y="50"/>
                    </a:lnTo>
                    <a:lnTo>
                      <a:pt x="34" y="36"/>
                    </a:lnTo>
                    <a:lnTo>
                      <a:pt x="44" y="24"/>
                    </a:lnTo>
                    <a:lnTo>
                      <a:pt x="54" y="16"/>
                    </a:lnTo>
                    <a:lnTo>
                      <a:pt x="64" y="8"/>
                    </a:lnTo>
                    <a:lnTo>
                      <a:pt x="76" y="4"/>
                    </a:lnTo>
                    <a:lnTo>
                      <a:pt x="86" y="2"/>
                    </a:lnTo>
                    <a:lnTo>
                      <a:pt x="98" y="0"/>
                    </a:lnTo>
                    <a:lnTo>
                      <a:pt x="108" y="0"/>
                    </a:lnTo>
                    <a:lnTo>
                      <a:pt x="128" y="2"/>
                    </a:lnTo>
                    <a:lnTo>
                      <a:pt x="142" y="6"/>
                    </a:lnTo>
                    <a:lnTo>
                      <a:pt x="158" y="12"/>
                    </a:lnTo>
                    <a:lnTo>
                      <a:pt x="186" y="34"/>
                    </a:lnTo>
                    <a:lnTo>
                      <a:pt x="212" y="56"/>
                    </a:lnTo>
                    <a:lnTo>
                      <a:pt x="234" y="82"/>
                    </a:lnTo>
                    <a:lnTo>
                      <a:pt x="252" y="110"/>
                    </a:lnTo>
                    <a:lnTo>
                      <a:pt x="270" y="138"/>
                    </a:lnTo>
                    <a:lnTo>
                      <a:pt x="282" y="170"/>
                    </a:lnTo>
                    <a:lnTo>
                      <a:pt x="294" y="202"/>
                    </a:lnTo>
                    <a:lnTo>
                      <a:pt x="302" y="236"/>
                    </a:lnTo>
                    <a:lnTo>
                      <a:pt x="310" y="270"/>
                    </a:lnTo>
                    <a:lnTo>
                      <a:pt x="314" y="306"/>
                    </a:lnTo>
                    <a:lnTo>
                      <a:pt x="316" y="342"/>
                    </a:lnTo>
                    <a:lnTo>
                      <a:pt x="316" y="378"/>
                    </a:lnTo>
                    <a:lnTo>
                      <a:pt x="316" y="414"/>
                    </a:lnTo>
                    <a:lnTo>
                      <a:pt x="314" y="450"/>
                    </a:lnTo>
                    <a:lnTo>
                      <a:pt x="306" y="524"/>
                    </a:lnTo>
                    <a:lnTo>
                      <a:pt x="292" y="594"/>
                    </a:lnTo>
                    <a:lnTo>
                      <a:pt x="278" y="660"/>
                    </a:lnTo>
                    <a:lnTo>
                      <a:pt x="262" y="720"/>
                    </a:lnTo>
                    <a:lnTo>
                      <a:pt x="246" y="772"/>
                    </a:lnTo>
                    <a:lnTo>
                      <a:pt x="232" y="816"/>
                    </a:lnTo>
                    <a:lnTo>
                      <a:pt x="220" y="850"/>
                    </a:lnTo>
                    <a:lnTo>
                      <a:pt x="208" y="878"/>
                    </a:lnTo>
                    <a:lnTo>
                      <a:pt x="202" y="872"/>
                    </a:lnTo>
                    <a:lnTo>
                      <a:pt x="194" y="866"/>
                    </a:lnTo>
                    <a:lnTo>
                      <a:pt x="184" y="864"/>
                    </a:lnTo>
                    <a:lnTo>
                      <a:pt x="174" y="864"/>
                    </a:lnTo>
                    <a:lnTo>
                      <a:pt x="156" y="866"/>
                    </a:lnTo>
                    <a:lnTo>
                      <a:pt x="150" y="868"/>
                    </a:lnTo>
                    <a:close/>
                    <a:moveTo>
                      <a:pt x="190" y="856"/>
                    </a:moveTo>
                    <a:lnTo>
                      <a:pt x="190" y="856"/>
                    </a:lnTo>
                    <a:lnTo>
                      <a:pt x="200" y="828"/>
                    </a:lnTo>
                    <a:lnTo>
                      <a:pt x="220" y="754"/>
                    </a:lnTo>
                    <a:lnTo>
                      <a:pt x="234" y="702"/>
                    </a:lnTo>
                    <a:lnTo>
                      <a:pt x="246" y="644"/>
                    </a:lnTo>
                    <a:lnTo>
                      <a:pt x="258" y="582"/>
                    </a:lnTo>
                    <a:lnTo>
                      <a:pt x="270" y="514"/>
                    </a:lnTo>
                    <a:lnTo>
                      <a:pt x="276" y="446"/>
                    </a:lnTo>
                    <a:lnTo>
                      <a:pt x="280" y="378"/>
                    </a:lnTo>
                    <a:lnTo>
                      <a:pt x="280" y="344"/>
                    </a:lnTo>
                    <a:lnTo>
                      <a:pt x="278" y="310"/>
                    </a:lnTo>
                    <a:lnTo>
                      <a:pt x="274" y="278"/>
                    </a:lnTo>
                    <a:lnTo>
                      <a:pt x="270" y="246"/>
                    </a:lnTo>
                    <a:lnTo>
                      <a:pt x="264" y="216"/>
                    </a:lnTo>
                    <a:lnTo>
                      <a:pt x="256" y="186"/>
                    </a:lnTo>
                    <a:lnTo>
                      <a:pt x="246" y="160"/>
                    </a:lnTo>
                    <a:lnTo>
                      <a:pt x="232" y="134"/>
                    </a:lnTo>
                    <a:lnTo>
                      <a:pt x="218" y="110"/>
                    </a:lnTo>
                    <a:lnTo>
                      <a:pt x="200" y="88"/>
                    </a:lnTo>
                    <a:lnTo>
                      <a:pt x="182" y="70"/>
                    </a:lnTo>
                    <a:lnTo>
                      <a:pt x="158" y="54"/>
                    </a:lnTo>
                    <a:lnTo>
                      <a:pt x="146" y="48"/>
                    </a:lnTo>
                    <a:lnTo>
                      <a:pt x="134" y="46"/>
                    </a:lnTo>
                    <a:lnTo>
                      <a:pt x="118" y="44"/>
                    </a:lnTo>
                    <a:lnTo>
                      <a:pt x="100" y="46"/>
                    </a:lnTo>
                    <a:lnTo>
                      <a:pt x="92" y="48"/>
                    </a:lnTo>
                    <a:lnTo>
                      <a:pt x="82" y="52"/>
                    </a:lnTo>
                    <a:lnTo>
                      <a:pt x="74" y="58"/>
                    </a:lnTo>
                    <a:lnTo>
                      <a:pt x="64" y="64"/>
                    </a:lnTo>
                    <a:lnTo>
                      <a:pt x="56" y="74"/>
                    </a:lnTo>
                    <a:lnTo>
                      <a:pt x="48" y="84"/>
                    </a:lnTo>
                    <a:lnTo>
                      <a:pt x="42" y="98"/>
                    </a:lnTo>
                    <a:lnTo>
                      <a:pt x="36" y="114"/>
                    </a:lnTo>
                    <a:lnTo>
                      <a:pt x="32" y="134"/>
                    </a:lnTo>
                    <a:lnTo>
                      <a:pt x="28" y="156"/>
                    </a:lnTo>
                    <a:lnTo>
                      <a:pt x="26" y="180"/>
                    </a:lnTo>
                    <a:lnTo>
                      <a:pt x="24" y="210"/>
                    </a:lnTo>
                    <a:lnTo>
                      <a:pt x="26" y="242"/>
                    </a:lnTo>
                    <a:lnTo>
                      <a:pt x="28" y="276"/>
                    </a:lnTo>
                    <a:lnTo>
                      <a:pt x="34" y="316"/>
                    </a:lnTo>
                    <a:lnTo>
                      <a:pt x="40" y="360"/>
                    </a:lnTo>
                    <a:lnTo>
                      <a:pt x="50" y="408"/>
                    </a:lnTo>
                    <a:lnTo>
                      <a:pt x="62" y="462"/>
                    </a:lnTo>
                    <a:lnTo>
                      <a:pt x="76" y="518"/>
                    </a:lnTo>
                    <a:lnTo>
                      <a:pt x="94" y="582"/>
                    </a:lnTo>
                    <a:lnTo>
                      <a:pt x="114" y="650"/>
                    </a:lnTo>
                    <a:lnTo>
                      <a:pt x="138" y="722"/>
                    </a:lnTo>
                    <a:lnTo>
                      <a:pt x="142" y="742"/>
                    </a:lnTo>
                    <a:lnTo>
                      <a:pt x="154" y="788"/>
                    </a:lnTo>
                    <a:lnTo>
                      <a:pt x="162" y="812"/>
                    </a:lnTo>
                    <a:lnTo>
                      <a:pt x="172" y="834"/>
                    </a:lnTo>
                    <a:lnTo>
                      <a:pt x="180" y="850"/>
                    </a:lnTo>
                    <a:lnTo>
                      <a:pt x="186" y="854"/>
                    </a:lnTo>
                    <a:lnTo>
                      <a:pt x="190" y="856"/>
                    </a:lnTo>
                    <a:close/>
                  </a:path>
                </a:pathLst>
              </a:custGeom>
              <a:solidFill>
                <a:srgbClr val="C3212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34" name="TextBox 20"/>
              <p:cNvSpPr txBox="1">
                <a:spLocks noChangeArrowheads="1"/>
              </p:cNvSpPr>
              <p:nvPr/>
            </p:nvSpPr>
            <p:spPr bwMode="auto">
              <a:xfrm rot="5801679">
                <a:off x="3826283" y="4856609"/>
                <a:ext cx="2656962" cy="6810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r>
                  <a:rPr lang="hu-HU" sz="1600" dirty="0" smtClean="0">
                    <a:latin typeface="Brush Script MT" pitchFamily="66" charset="0"/>
                  </a:rPr>
                  <a:t>3 e MRD</a:t>
                </a:r>
              </a:p>
            </p:txBody>
          </p:sp>
        </p:grpSp>
      </p:grpSp>
      <p:grpSp>
        <p:nvGrpSpPr>
          <p:cNvPr id="35" name="Csoportba foglalás 34"/>
          <p:cNvGrpSpPr/>
          <p:nvPr>
            <p:custDataLst>
              <p:tags r:id="rId3"/>
            </p:custDataLst>
          </p:nvPr>
        </p:nvGrpSpPr>
        <p:grpSpPr>
          <a:xfrm rot="13689413">
            <a:off x="2364423" y="4253568"/>
            <a:ext cx="774920" cy="1959194"/>
            <a:chOff x="4432300" y="1873250"/>
            <a:chExt cx="1558925" cy="4374775"/>
          </a:xfrm>
        </p:grpSpPr>
        <p:sp>
          <p:nvSpPr>
            <p:cNvPr id="36" name="Freeform 47"/>
            <p:cNvSpPr>
              <a:spLocks noEditPoints="1"/>
            </p:cNvSpPr>
            <p:nvPr/>
          </p:nvSpPr>
          <p:spPr bwMode="auto">
            <a:xfrm>
              <a:off x="5226050" y="3552825"/>
              <a:ext cx="234950" cy="231775"/>
            </a:xfrm>
            <a:custGeom>
              <a:avLst/>
              <a:gdLst>
                <a:gd name="T0" fmla="*/ 161290000 w 148"/>
                <a:gd name="T1" fmla="*/ 367942813 h 146"/>
                <a:gd name="T2" fmla="*/ 90725625 w 148"/>
                <a:gd name="T3" fmla="*/ 342741250 h 146"/>
                <a:gd name="T4" fmla="*/ 35282188 w 148"/>
                <a:gd name="T5" fmla="*/ 297378438 h 146"/>
                <a:gd name="T6" fmla="*/ 5040313 w 148"/>
                <a:gd name="T7" fmla="*/ 231854375 h 146"/>
                <a:gd name="T8" fmla="*/ 0 w 148"/>
                <a:gd name="T9" fmla="*/ 161290000 h 146"/>
                <a:gd name="T10" fmla="*/ 5040313 w 148"/>
                <a:gd name="T11" fmla="*/ 126007813 h 146"/>
                <a:gd name="T12" fmla="*/ 45362813 w 148"/>
                <a:gd name="T13" fmla="*/ 60483750 h 146"/>
                <a:gd name="T14" fmla="*/ 100806250 w 148"/>
                <a:gd name="T15" fmla="*/ 20161250 h 146"/>
                <a:gd name="T16" fmla="*/ 171370625 w 148"/>
                <a:gd name="T17" fmla="*/ 0 h 146"/>
                <a:gd name="T18" fmla="*/ 206652813 w 148"/>
                <a:gd name="T19" fmla="*/ 0 h 146"/>
                <a:gd name="T20" fmla="*/ 277217188 w 148"/>
                <a:gd name="T21" fmla="*/ 25201563 h 146"/>
                <a:gd name="T22" fmla="*/ 332660625 w 148"/>
                <a:gd name="T23" fmla="*/ 70564375 h 146"/>
                <a:gd name="T24" fmla="*/ 362902500 w 148"/>
                <a:gd name="T25" fmla="*/ 131048125 h 146"/>
                <a:gd name="T26" fmla="*/ 367942813 w 148"/>
                <a:gd name="T27" fmla="*/ 206652813 h 146"/>
                <a:gd name="T28" fmla="*/ 362902500 w 148"/>
                <a:gd name="T29" fmla="*/ 241935000 h 146"/>
                <a:gd name="T30" fmla="*/ 327620313 w 148"/>
                <a:gd name="T31" fmla="*/ 307459063 h 146"/>
                <a:gd name="T32" fmla="*/ 267136563 w 148"/>
                <a:gd name="T33" fmla="*/ 347781563 h 146"/>
                <a:gd name="T34" fmla="*/ 196572188 w 148"/>
                <a:gd name="T35" fmla="*/ 367942813 h 146"/>
                <a:gd name="T36" fmla="*/ 161290000 w 148"/>
                <a:gd name="T37" fmla="*/ 367942813 h 146"/>
                <a:gd name="T38" fmla="*/ 337700938 w 148"/>
                <a:gd name="T39" fmla="*/ 201612500 h 146"/>
                <a:gd name="T40" fmla="*/ 332660625 w 148"/>
                <a:gd name="T41" fmla="*/ 141128750 h 146"/>
                <a:gd name="T42" fmla="*/ 307459063 w 148"/>
                <a:gd name="T43" fmla="*/ 90725625 h 146"/>
                <a:gd name="T44" fmla="*/ 262096250 w 148"/>
                <a:gd name="T45" fmla="*/ 50403125 h 146"/>
                <a:gd name="T46" fmla="*/ 201612500 w 148"/>
                <a:gd name="T47" fmla="*/ 30241875 h 146"/>
                <a:gd name="T48" fmla="*/ 171370625 w 148"/>
                <a:gd name="T49" fmla="*/ 30241875 h 146"/>
                <a:gd name="T50" fmla="*/ 115927188 w 148"/>
                <a:gd name="T51" fmla="*/ 45362813 h 146"/>
                <a:gd name="T52" fmla="*/ 65524063 w 148"/>
                <a:gd name="T53" fmla="*/ 85685313 h 146"/>
                <a:gd name="T54" fmla="*/ 35282188 w 148"/>
                <a:gd name="T55" fmla="*/ 136088438 h 146"/>
                <a:gd name="T56" fmla="*/ 30241875 w 148"/>
                <a:gd name="T57" fmla="*/ 166330313 h 146"/>
                <a:gd name="T58" fmla="*/ 35282188 w 148"/>
                <a:gd name="T59" fmla="*/ 226814063 h 146"/>
                <a:gd name="T60" fmla="*/ 60483750 w 148"/>
                <a:gd name="T61" fmla="*/ 277217188 h 146"/>
                <a:gd name="T62" fmla="*/ 105846563 w 148"/>
                <a:gd name="T63" fmla="*/ 317539688 h 146"/>
                <a:gd name="T64" fmla="*/ 166330313 w 148"/>
                <a:gd name="T65" fmla="*/ 337700938 h 146"/>
                <a:gd name="T66" fmla="*/ 196572188 w 148"/>
                <a:gd name="T67" fmla="*/ 337700938 h 146"/>
                <a:gd name="T68" fmla="*/ 252015625 w 148"/>
                <a:gd name="T69" fmla="*/ 322580000 h 146"/>
                <a:gd name="T70" fmla="*/ 302418750 w 148"/>
                <a:gd name="T71" fmla="*/ 287297813 h 146"/>
                <a:gd name="T72" fmla="*/ 332660625 w 148"/>
                <a:gd name="T73" fmla="*/ 231854375 h 146"/>
                <a:gd name="T74" fmla="*/ 337700938 w 148"/>
                <a:gd name="T75" fmla="*/ 201612500 h 14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8"/>
                <a:gd name="T115" fmla="*/ 0 h 146"/>
                <a:gd name="T116" fmla="*/ 148 w 148"/>
                <a:gd name="T117" fmla="*/ 146 h 14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8" h="146">
                  <a:moveTo>
                    <a:pt x="64" y="146"/>
                  </a:moveTo>
                  <a:lnTo>
                    <a:pt x="64" y="146"/>
                  </a:lnTo>
                  <a:lnTo>
                    <a:pt x="50" y="142"/>
                  </a:lnTo>
                  <a:lnTo>
                    <a:pt x="36" y="136"/>
                  </a:lnTo>
                  <a:lnTo>
                    <a:pt x="24" y="128"/>
                  </a:lnTo>
                  <a:lnTo>
                    <a:pt x="14" y="118"/>
                  </a:lnTo>
                  <a:lnTo>
                    <a:pt x="6" y="106"/>
                  </a:lnTo>
                  <a:lnTo>
                    <a:pt x="2" y="92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2" y="50"/>
                  </a:lnTo>
                  <a:lnTo>
                    <a:pt x="8" y="36"/>
                  </a:lnTo>
                  <a:lnTo>
                    <a:pt x="18" y="24"/>
                  </a:lnTo>
                  <a:lnTo>
                    <a:pt x="28" y="14"/>
                  </a:lnTo>
                  <a:lnTo>
                    <a:pt x="40" y="8"/>
                  </a:lnTo>
                  <a:lnTo>
                    <a:pt x="52" y="2"/>
                  </a:lnTo>
                  <a:lnTo>
                    <a:pt x="68" y="0"/>
                  </a:lnTo>
                  <a:lnTo>
                    <a:pt x="82" y="0"/>
                  </a:lnTo>
                  <a:lnTo>
                    <a:pt x="96" y="4"/>
                  </a:lnTo>
                  <a:lnTo>
                    <a:pt x="110" y="10"/>
                  </a:lnTo>
                  <a:lnTo>
                    <a:pt x="122" y="18"/>
                  </a:lnTo>
                  <a:lnTo>
                    <a:pt x="132" y="28"/>
                  </a:lnTo>
                  <a:lnTo>
                    <a:pt x="140" y="40"/>
                  </a:lnTo>
                  <a:lnTo>
                    <a:pt x="144" y="52"/>
                  </a:lnTo>
                  <a:lnTo>
                    <a:pt x="148" y="68"/>
                  </a:lnTo>
                  <a:lnTo>
                    <a:pt x="146" y="82"/>
                  </a:lnTo>
                  <a:lnTo>
                    <a:pt x="144" y="96"/>
                  </a:lnTo>
                  <a:lnTo>
                    <a:pt x="138" y="110"/>
                  </a:lnTo>
                  <a:lnTo>
                    <a:pt x="130" y="122"/>
                  </a:lnTo>
                  <a:lnTo>
                    <a:pt x="118" y="130"/>
                  </a:lnTo>
                  <a:lnTo>
                    <a:pt x="106" y="138"/>
                  </a:lnTo>
                  <a:lnTo>
                    <a:pt x="94" y="144"/>
                  </a:lnTo>
                  <a:lnTo>
                    <a:pt x="78" y="146"/>
                  </a:lnTo>
                  <a:lnTo>
                    <a:pt x="64" y="146"/>
                  </a:lnTo>
                  <a:close/>
                  <a:moveTo>
                    <a:pt x="134" y="80"/>
                  </a:moveTo>
                  <a:lnTo>
                    <a:pt x="134" y="80"/>
                  </a:lnTo>
                  <a:lnTo>
                    <a:pt x="134" y="68"/>
                  </a:lnTo>
                  <a:lnTo>
                    <a:pt x="132" y="56"/>
                  </a:lnTo>
                  <a:lnTo>
                    <a:pt x="128" y="46"/>
                  </a:lnTo>
                  <a:lnTo>
                    <a:pt x="122" y="36"/>
                  </a:lnTo>
                  <a:lnTo>
                    <a:pt x="114" y="28"/>
                  </a:lnTo>
                  <a:lnTo>
                    <a:pt x="104" y="20"/>
                  </a:lnTo>
                  <a:lnTo>
                    <a:pt x="92" y="16"/>
                  </a:lnTo>
                  <a:lnTo>
                    <a:pt x="80" y="12"/>
                  </a:lnTo>
                  <a:lnTo>
                    <a:pt x="68" y="12"/>
                  </a:lnTo>
                  <a:lnTo>
                    <a:pt x="56" y="14"/>
                  </a:lnTo>
                  <a:lnTo>
                    <a:pt x="46" y="18"/>
                  </a:lnTo>
                  <a:lnTo>
                    <a:pt x="36" y="26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4" y="54"/>
                  </a:lnTo>
                  <a:lnTo>
                    <a:pt x="12" y="66"/>
                  </a:lnTo>
                  <a:lnTo>
                    <a:pt x="12" y="78"/>
                  </a:lnTo>
                  <a:lnTo>
                    <a:pt x="14" y="90"/>
                  </a:lnTo>
                  <a:lnTo>
                    <a:pt x="18" y="100"/>
                  </a:lnTo>
                  <a:lnTo>
                    <a:pt x="24" y="110"/>
                  </a:lnTo>
                  <a:lnTo>
                    <a:pt x="32" y="118"/>
                  </a:lnTo>
                  <a:lnTo>
                    <a:pt x="42" y="126"/>
                  </a:lnTo>
                  <a:lnTo>
                    <a:pt x="54" y="130"/>
                  </a:lnTo>
                  <a:lnTo>
                    <a:pt x="66" y="134"/>
                  </a:lnTo>
                  <a:lnTo>
                    <a:pt x="78" y="134"/>
                  </a:lnTo>
                  <a:lnTo>
                    <a:pt x="90" y="132"/>
                  </a:lnTo>
                  <a:lnTo>
                    <a:pt x="100" y="128"/>
                  </a:lnTo>
                  <a:lnTo>
                    <a:pt x="110" y="122"/>
                  </a:lnTo>
                  <a:lnTo>
                    <a:pt x="120" y="114"/>
                  </a:lnTo>
                  <a:lnTo>
                    <a:pt x="126" y="104"/>
                  </a:lnTo>
                  <a:lnTo>
                    <a:pt x="132" y="92"/>
                  </a:lnTo>
                  <a:lnTo>
                    <a:pt x="134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grpSp>
          <p:nvGrpSpPr>
            <p:cNvPr id="37" name="Csoportba foglalás 36"/>
            <p:cNvGrpSpPr/>
            <p:nvPr/>
          </p:nvGrpSpPr>
          <p:grpSpPr>
            <a:xfrm>
              <a:off x="4432300" y="1873250"/>
              <a:ext cx="1558925" cy="4374775"/>
              <a:chOff x="4432300" y="1873250"/>
              <a:chExt cx="1558925" cy="4374775"/>
            </a:xfrm>
          </p:grpSpPr>
          <p:sp>
            <p:nvSpPr>
              <p:cNvPr id="38" name="Freeform 48"/>
              <p:cNvSpPr>
                <a:spLocks noEditPoints="1"/>
              </p:cNvSpPr>
              <p:nvPr/>
            </p:nvSpPr>
            <p:spPr bwMode="auto">
              <a:xfrm>
                <a:off x="4432300" y="3267075"/>
                <a:ext cx="1558925" cy="2651125"/>
              </a:xfrm>
              <a:custGeom>
                <a:avLst/>
                <a:gdLst>
                  <a:gd name="T0" fmla="*/ 0 w 982"/>
                  <a:gd name="T1" fmla="*/ 2147483647 h 1670"/>
                  <a:gd name="T2" fmla="*/ 473789375 w 982"/>
                  <a:gd name="T3" fmla="*/ 231854375 h 1670"/>
                  <a:gd name="T4" fmla="*/ 488910313 w 982"/>
                  <a:gd name="T5" fmla="*/ 115927188 h 1670"/>
                  <a:gd name="T6" fmla="*/ 504031250 w 982"/>
                  <a:gd name="T7" fmla="*/ 65524063 h 1670"/>
                  <a:gd name="T8" fmla="*/ 539313438 w 982"/>
                  <a:gd name="T9" fmla="*/ 30241875 h 1670"/>
                  <a:gd name="T10" fmla="*/ 584676250 w 982"/>
                  <a:gd name="T11" fmla="*/ 5040313 h 1670"/>
                  <a:gd name="T12" fmla="*/ 640119688 w 982"/>
                  <a:gd name="T13" fmla="*/ 0 h 1670"/>
                  <a:gd name="T14" fmla="*/ 2147483647 w 982"/>
                  <a:gd name="T15" fmla="*/ 211693125 h 1670"/>
                  <a:gd name="T16" fmla="*/ 2147483647 w 982"/>
                  <a:gd name="T17" fmla="*/ 226814063 h 1670"/>
                  <a:gd name="T18" fmla="*/ 2147483647 w 982"/>
                  <a:gd name="T19" fmla="*/ 262096250 h 1670"/>
                  <a:gd name="T20" fmla="*/ 2147483647 w 982"/>
                  <a:gd name="T21" fmla="*/ 307459063 h 1670"/>
                  <a:gd name="T22" fmla="*/ 2147483647 w 982"/>
                  <a:gd name="T23" fmla="*/ 362902500 h 1670"/>
                  <a:gd name="T24" fmla="*/ 2147483647 w 982"/>
                  <a:gd name="T25" fmla="*/ 1330642500 h 1670"/>
                  <a:gd name="T26" fmla="*/ 2147483647 w 982"/>
                  <a:gd name="T27" fmla="*/ 1370965000 h 1670"/>
                  <a:gd name="T28" fmla="*/ 1628020938 w 982"/>
                  <a:gd name="T29" fmla="*/ 665321250 h 1670"/>
                  <a:gd name="T30" fmla="*/ 1628020938 w 982"/>
                  <a:gd name="T31" fmla="*/ 624998750 h 1670"/>
                  <a:gd name="T32" fmla="*/ 1607859688 w 982"/>
                  <a:gd name="T33" fmla="*/ 559474688 h 1670"/>
                  <a:gd name="T34" fmla="*/ 1567537188 w 982"/>
                  <a:gd name="T35" fmla="*/ 504031250 h 1670"/>
                  <a:gd name="T36" fmla="*/ 1502013125 w 982"/>
                  <a:gd name="T37" fmla="*/ 463708750 h 1670"/>
                  <a:gd name="T38" fmla="*/ 1466730938 w 982"/>
                  <a:gd name="T39" fmla="*/ 458668438 h 1670"/>
                  <a:gd name="T40" fmla="*/ 1391126250 w 982"/>
                  <a:gd name="T41" fmla="*/ 463708750 h 1670"/>
                  <a:gd name="T42" fmla="*/ 1330642500 w 982"/>
                  <a:gd name="T43" fmla="*/ 493950625 h 1670"/>
                  <a:gd name="T44" fmla="*/ 1280239375 w 982"/>
                  <a:gd name="T45" fmla="*/ 549394063 h 1670"/>
                  <a:gd name="T46" fmla="*/ 1255037813 w 982"/>
                  <a:gd name="T47" fmla="*/ 619958438 h 1670"/>
                  <a:gd name="T48" fmla="*/ 1255037813 w 982"/>
                  <a:gd name="T49" fmla="*/ 655240625 h 1670"/>
                  <a:gd name="T50" fmla="*/ 1275199063 w 982"/>
                  <a:gd name="T51" fmla="*/ 725805000 h 1670"/>
                  <a:gd name="T52" fmla="*/ 1320561875 w 982"/>
                  <a:gd name="T53" fmla="*/ 781248438 h 1670"/>
                  <a:gd name="T54" fmla="*/ 1381045625 w 982"/>
                  <a:gd name="T55" fmla="*/ 816530625 h 1670"/>
                  <a:gd name="T56" fmla="*/ 1421368125 w 982"/>
                  <a:gd name="T57" fmla="*/ 826611250 h 1670"/>
                  <a:gd name="T58" fmla="*/ 1491932500 w 982"/>
                  <a:gd name="T59" fmla="*/ 821570938 h 1670"/>
                  <a:gd name="T60" fmla="*/ 1557456563 w 982"/>
                  <a:gd name="T61" fmla="*/ 786288750 h 1670"/>
                  <a:gd name="T62" fmla="*/ 1602819375 w 982"/>
                  <a:gd name="T63" fmla="*/ 735885625 h 1670"/>
                  <a:gd name="T64" fmla="*/ 1628020938 w 982"/>
                  <a:gd name="T65" fmla="*/ 665321250 h 167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82"/>
                  <a:gd name="T100" fmla="*/ 0 h 1670"/>
                  <a:gd name="T101" fmla="*/ 982 w 982"/>
                  <a:gd name="T102" fmla="*/ 1670 h 167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82" h="1670">
                    <a:moveTo>
                      <a:pt x="786" y="1670"/>
                    </a:moveTo>
                    <a:lnTo>
                      <a:pt x="0" y="1574"/>
                    </a:lnTo>
                    <a:lnTo>
                      <a:pt x="146" y="430"/>
                    </a:lnTo>
                    <a:lnTo>
                      <a:pt x="188" y="92"/>
                    </a:lnTo>
                    <a:lnTo>
                      <a:pt x="194" y="46"/>
                    </a:lnTo>
                    <a:lnTo>
                      <a:pt x="196" y="36"/>
                    </a:lnTo>
                    <a:lnTo>
                      <a:pt x="200" y="26"/>
                    </a:lnTo>
                    <a:lnTo>
                      <a:pt x="206" y="18"/>
                    </a:lnTo>
                    <a:lnTo>
                      <a:pt x="214" y="12"/>
                    </a:lnTo>
                    <a:lnTo>
                      <a:pt x="224" y="6"/>
                    </a:lnTo>
                    <a:lnTo>
                      <a:pt x="232" y="2"/>
                    </a:lnTo>
                    <a:lnTo>
                      <a:pt x="244" y="0"/>
                    </a:lnTo>
                    <a:lnTo>
                      <a:pt x="254" y="0"/>
                    </a:lnTo>
                    <a:lnTo>
                      <a:pt x="934" y="84"/>
                    </a:lnTo>
                    <a:lnTo>
                      <a:pt x="944" y="86"/>
                    </a:lnTo>
                    <a:lnTo>
                      <a:pt x="954" y="90"/>
                    </a:lnTo>
                    <a:lnTo>
                      <a:pt x="962" y="96"/>
                    </a:lnTo>
                    <a:lnTo>
                      <a:pt x="970" y="104"/>
                    </a:lnTo>
                    <a:lnTo>
                      <a:pt x="976" y="112"/>
                    </a:lnTo>
                    <a:lnTo>
                      <a:pt x="980" y="122"/>
                    </a:lnTo>
                    <a:lnTo>
                      <a:pt x="982" y="132"/>
                    </a:lnTo>
                    <a:lnTo>
                      <a:pt x="982" y="144"/>
                    </a:lnTo>
                    <a:lnTo>
                      <a:pt x="932" y="528"/>
                    </a:lnTo>
                    <a:lnTo>
                      <a:pt x="930" y="536"/>
                    </a:lnTo>
                    <a:lnTo>
                      <a:pt x="928" y="544"/>
                    </a:lnTo>
                    <a:lnTo>
                      <a:pt x="786" y="1670"/>
                    </a:lnTo>
                    <a:close/>
                    <a:moveTo>
                      <a:pt x="646" y="264"/>
                    </a:moveTo>
                    <a:lnTo>
                      <a:pt x="646" y="264"/>
                    </a:lnTo>
                    <a:lnTo>
                      <a:pt x="646" y="248"/>
                    </a:lnTo>
                    <a:lnTo>
                      <a:pt x="644" y="234"/>
                    </a:lnTo>
                    <a:lnTo>
                      <a:pt x="638" y="222"/>
                    </a:lnTo>
                    <a:lnTo>
                      <a:pt x="632" y="210"/>
                    </a:lnTo>
                    <a:lnTo>
                      <a:pt x="622" y="200"/>
                    </a:lnTo>
                    <a:lnTo>
                      <a:pt x="610" y="190"/>
                    </a:lnTo>
                    <a:lnTo>
                      <a:pt x="596" y="184"/>
                    </a:lnTo>
                    <a:lnTo>
                      <a:pt x="582" y="182"/>
                    </a:lnTo>
                    <a:lnTo>
                      <a:pt x="566" y="182"/>
                    </a:lnTo>
                    <a:lnTo>
                      <a:pt x="552" y="184"/>
                    </a:lnTo>
                    <a:lnTo>
                      <a:pt x="540" y="190"/>
                    </a:lnTo>
                    <a:lnTo>
                      <a:pt x="528" y="196"/>
                    </a:lnTo>
                    <a:lnTo>
                      <a:pt x="516" y="206"/>
                    </a:lnTo>
                    <a:lnTo>
                      <a:pt x="508" y="218"/>
                    </a:lnTo>
                    <a:lnTo>
                      <a:pt x="502" y="230"/>
                    </a:lnTo>
                    <a:lnTo>
                      <a:pt x="498" y="246"/>
                    </a:lnTo>
                    <a:lnTo>
                      <a:pt x="498" y="260"/>
                    </a:lnTo>
                    <a:lnTo>
                      <a:pt x="502" y="274"/>
                    </a:lnTo>
                    <a:lnTo>
                      <a:pt x="506" y="288"/>
                    </a:lnTo>
                    <a:lnTo>
                      <a:pt x="514" y="300"/>
                    </a:lnTo>
                    <a:lnTo>
                      <a:pt x="524" y="310"/>
                    </a:lnTo>
                    <a:lnTo>
                      <a:pt x="536" y="318"/>
                    </a:lnTo>
                    <a:lnTo>
                      <a:pt x="548" y="324"/>
                    </a:lnTo>
                    <a:lnTo>
                      <a:pt x="564" y="328"/>
                    </a:lnTo>
                    <a:lnTo>
                      <a:pt x="578" y="328"/>
                    </a:lnTo>
                    <a:lnTo>
                      <a:pt x="592" y="326"/>
                    </a:lnTo>
                    <a:lnTo>
                      <a:pt x="606" y="320"/>
                    </a:lnTo>
                    <a:lnTo>
                      <a:pt x="618" y="312"/>
                    </a:lnTo>
                    <a:lnTo>
                      <a:pt x="628" y="302"/>
                    </a:lnTo>
                    <a:lnTo>
                      <a:pt x="636" y="292"/>
                    </a:lnTo>
                    <a:lnTo>
                      <a:pt x="642" y="278"/>
                    </a:lnTo>
                    <a:lnTo>
                      <a:pt x="646" y="264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39" name="Freeform 50"/>
              <p:cNvSpPr>
                <a:spLocks noEditPoints="1"/>
              </p:cNvSpPr>
              <p:nvPr/>
            </p:nvSpPr>
            <p:spPr bwMode="auto">
              <a:xfrm>
                <a:off x="5092700" y="1873250"/>
                <a:ext cx="501650" cy="1393825"/>
              </a:xfrm>
              <a:custGeom>
                <a:avLst/>
                <a:gdLst>
                  <a:gd name="T0" fmla="*/ 378023438 w 316"/>
                  <a:gd name="T1" fmla="*/ 2147483647 h 878"/>
                  <a:gd name="T2" fmla="*/ 236894688 w 316"/>
                  <a:gd name="T3" fmla="*/ 1728827188 h 878"/>
                  <a:gd name="T4" fmla="*/ 131048125 w 316"/>
                  <a:gd name="T5" fmla="*/ 1340723125 h 878"/>
                  <a:gd name="T6" fmla="*/ 60483750 w 316"/>
                  <a:gd name="T7" fmla="*/ 1013102813 h 878"/>
                  <a:gd name="T8" fmla="*/ 15120938 w 316"/>
                  <a:gd name="T9" fmla="*/ 740925938 h 878"/>
                  <a:gd name="T10" fmla="*/ 0 w 316"/>
                  <a:gd name="T11" fmla="*/ 524192500 h 878"/>
                  <a:gd name="T12" fmla="*/ 5040313 w 316"/>
                  <a:gd name="T13" fmla="*/ 352821875 h 878"/>
                  <a:gd name="T14" fmla="*/ 25201563 w 316"/>
                  <a:gd name="T15" fmla="*/ 221773750 h 878"/>
                  <a:gd name="T16" fmla="*/ 65524063 w 316"/>
                  <a:gd name="T17" fmla="*/ 126007813 h 878"/>
                  <a:gd name="T18" fmla="*/ 110886875 w 316"/>
                  <a:gd name="T19" fmla="*/ 60483750 h 878"/>
                  <a:gd name="T20" fmla="*/ 161290000 w 316"/>
                  <a:gd name="T21" fmla="*/ 20161250 h 878"/>
                  <a:gd name="T22" fmla="*/ 216733438 w 316"/>
                  <a:gd name="T23" fmla="*/ 5040313 h 878"/>
                  <a:gd name="T24" fmla="*/ 272176875 w 316"/>
                  <a:gd name="T25" fmla="*/ 0 h 878"/>
                  <a:gd name="T26" fmla="*/ 357862188 w 316"/>
                  <a:gd name="T27" fmla="*/ 15120938 h 878"/>
                  <a:gd name="T28" fmla="*/ 398184688 w 316"/>
                  <a:gd name="T29" fmla="*/ 30241875 h 878"/>
                  <a:gd name="T30" fmla="*/ 534273125 w 316"/>
                  <a:gd name="T31" fmla="*/ 141128750 h 878"/>
                  <a:gd name="T32" fmla="*/ 635079375 w 316"/>
                  <a:gd name="T33" fmla="*/ 277217188 h 878"/>
                  <a:gd name="T34" fmla="*/ 710684063 w 316"/>
                  <a:gd name="T35" fmla="*/ 428426563 h 878"/>
                  <a:gd name="T36" fmla="*/ 761087188 w 316"/>
                  <a:gd name="T37" fmla="*/ 594756875 h 878"/>
                  <a:gd name="T38" fmla="*/ 791329063 w 316"/>
                  <a:gd name="T39" fmla="*/ 771167813 h 878"/>
                  <a:gd name="T40" fmla="*/ 796369375 w 316"/>
                  <a:gd name="T41" fmla="*/ 952619063 h 878"/>
                  <a:gd name="T42" fmla="*/ 791329063 w 316"/>
                  <a:gd name="T43" fmla="*/ 1134070313 h 878"/>
                  <a:gd name="T44" fmla="*/ 735885625 w 316"/>
                  <a:gd name="T45" fmla="*/ 1496972813 h 878"/>
                  <a:gd name="T46" fmla="*/ 660280938 w 316"/>
                  <a:gd name="T47" fmla="*/ 1814512500 h 878"/>
                  <a:gd name="T48" fmla="*/ 584676250 w 316"/>
                  <a:gd name="T49" fmla="*/ 2056447500 h 878"/>
                  <a:gd name="T50" fmla="*/ 524192500 w 316"/>
                  <a:gd name="T51" fmla="*/ 2147483647 h 878"/>
                  <a:gd name="T52" fmla="*/ 509071563 w 316"/>
                  <a:gd name="T53" fmla="*/ 2147483647 h 878"/>
                  <a:gd name="T54" fmla="*/ 463708750 w 316"/>
                  <a:gd name="T55" fmla="*/ 2147483647 h 878"/>
                  <a:gd name="T56" fmla="*/ 393144375 w 316"/>
                  <a:gd name="T57" fmla="*/ 2147483647 h 878"/>
                  <a:gd name="T58" fmla="*/ 378023438 w 316"/>
                  <a:gd name="T59" fmla="*/ 2147483647 h 878"/>
                  <a:gd name="T60" fmla="*/ 478829688 w 316"/>
                  <a:gd name="T61" fmla="*/ 2147483647 h 878"/>
                  <a:gd name="T62" fmla="*/ 554434375 w 316"/>
                  <a:gd name="T63" fmla="*/ 1900197813 h 878"/>
                  <a:gd name="T64" fmla="*/ 619958438 w 316"/>
                  <a:gd name="T65" fmla="*/ 1622980625 h 878"/>
                  <a:gd name="T66" fmla="*/ 680442188 w 316"/>
                  <a:gd name="T67" fmla="*/ 1295360313 h 878"/>
                  <a:gd name="T68" fmla="*/ 705643750 w 316"/>
                  <a:gd name="T69" fmla="*/ 952619063 h 878"/>
                  <a:gd name="T70" fmla="*/ 700603438 w 316"/>
                  <a:gd name="T71" fmla="*/ 781248438 h 878"/>
                  <a:gd name="T72" fmla="*/ 680442188 w 316"/>
                  <a:gd name="T73" fmla="*/ 619958438 h 878"/>
                  <a:gd name="T74" fmla="*/ 645160000 w 316"/>
                  <a:gd name="T75" fmla="*/ 468749063 h 878"/>
                  <a:gd name="T76" fmla="*/ 584676250 w 316"/>
                  <a:gd name="T77" fmla="*/ 337700938 h 878"/>
                  <a:gd name="T78" fmla="*/ 504031250 w 316"/>
                  <a:gd name="T79" fmla="*/ 221773750 h 878"/>
                  <a:gd name="T80" fmla="*/ 398184688 w 316"/>
                  <a:gd name="T81" fmla="*/ 136088438 h 878"/>
                  <a:gd name="T82" fmla="*/ 367942813 w 316"/>
                  <a:gd name="T83" fmla="*/ 120967500 h 878"/>
                  <a:gd name="T84" fmla="*/ 297378438 w 316"/>
                  <a:gd name="T85" fmla="*/ 110886875 h 878"/>
                  <a:gd name="T86" fmla="*/ 231854375 w 316"/>
                  <a:gd name="T87" fmla="*/ 120967500 h 878"/>
                  <a:gd name="T88" fmla="*/ 186491563 w 316"/>
                  <a:gd name="T89" fmla="*/ 146169063 h 878"/>
                  <a:gd name="T90" fmla="*/ 141128750 w 316"/>
                  <a:gd name="T91" fmla="*/ 186491563 h 878"/>
                  <a:gd name="T92" fmla="*/ 105846563 w 316"/>
                  <a:gd name="T93" fmla="*/ 246975313 h 878"/>
                  <a:gd name="T94" fmla="*/ 80645000 w 316"/>
                  <a:gd name="T95" fmla="*/ 337700938 h 878"/>
                  <a:gd name="T96" fmla="*/ 65524063 w 316"/>
                  <a:gd name="T97" fmla="*/ 453628125 h 878"/>
                  <a:gd name="T98" fmla="*/ 65524063 w 316"/>
                  <a:gd name="T99" fmla="*/ 609877813 h 878"/>
                  <a:gd name="T100" fmla="*/ 85685313 w 316"/>
                  <a:gd name="T101" fmla="*/ 796369375 h 878"/>
                  <a:gd name="T102" fmla="*/ 126007813 w 316"/>
                  <a:gd name="T103" fmla="*/ 1028223750 h 878"/>
                  <a:gd name="T104" fmla="*/ 191531875 w 316"/>
                  <a:gd name="T105" fmla="*/ 1305440938 h 878"/>
                  <a:gd name="T106" fmla="*/ 287297813 w 316"/>
                  <a:gd name="T107" fmla="*/ 1638101563 h 878"/>
                  <a:gd name="T108" fmla="*/ 347781563 w 316"/>
                  <a:gd name="T109" fmla="*/ 1819552813 h 878"/>
                  <a:gd name="T110" fmla="*/ 388104063 w 316"/>
                  <a:gd name="T111" fmla="*/ 1985883125 h 878"/>
                  <a:gd name="T112" fmla="*/ 433466875 w 316"/>
                  <a:gd name="T113" fmla="*/ 2101810313 h 878"/>
                  <a:gd name="T114" fmla="*/ 468749063 w 316"/>
                  <a:gd name="T115" fmla="*/ 2147483647 h 878"/>
                  <a:gd name="T116" fmla="*/ 478829688 w 316"/>
                  <a:gd name="T117" fmla="*/ 2147483647 h 878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16"/>
                  <a:gd name="T178" fmla="*/ 0 h 878"/>
                  <a:gd name="T179" fmla="*/ 316 w 316"/>
                  <a:gd name="T180" fmla="*/ 878 h 878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16" h="878">
                    <a:moveTo>
                      <a:pt x="150" y="868"/>
                    </a:moveTo>
                    <a:lnTo>
                      <a:pt x="150" y="868"/>
                    </a:lnTo>
                    <a:lnTo>
                      <a:pt x="120" y="774"/>
                    </a:lnTo>
                    <a:lnTo>
                      <a:pt x="94" y="686"/>
                    </a:lnTo>
                    <a:lnTo>
                      <a:pt x="70" y="606"/>
                    </a:lnTo>
                    <a:lnTo>
                      <a:pt x="52" y="532"/>
                    </a:lnTo>
                    <a:lnTo>
                      <a:pt x="36" y="464"/>
                    </a:lnTo>
                    <a:lnTo>
                      <a:pt x="24" y="402"/>
                    </a:lnTo>
                    <a:lnTo>
                      <a:pt x="14" y="346"/>
                    </a:lnTo>
                    <a:lnTo>
                      <a:pt x="6" y="294"/>
                    </a:lnTo>
                    <a:lnTo>
                      <a:pt x="2" y="250"/>
                    </a:lnTo>
                    <a:lnTo>
                      <a:pt x="0" y="208"/>
                    </a:lnTo>
                    <a:lnTo>
                      <a:pt x="0" y="172"/>
                    </a:lnTo>
                    <a:lnTo>
                      <a:pt x="2" y="140"/>
                    </a:lnTo>
                    <a:lnTo>
                      <a:pt x="6" y="112"/>
                    </a:lnTo>
                    <a:lnTo>
                      <a:pt x="10" y="88"/>
                    </a:lnTo>
                    <a:lnTo>
                      <a:pt x="18" y="68"/>
                    </a:lnTo>
                    <a:lnTo>
                      <a:pt x="26" y="50"/>
                    </a:lnTo>
                    <a:lnTo>
                      <a:pt x="34" y="36"/>
                    </a:lnTo>
                    <a:lnTo>
                      <a:pt x="44" y="24"/>
                    </a:lnTo>
                    <a:lnTo>
                      <a:pt x="54" y="16"/>
                    </a:lnTo>
                    <a:lnTo>
                      <a:pt x="64" y="8"/>
                    </a:lnTo>
                    <a:lnTo>
                      <a:pt x="76" y="4"/>
                    </a:lnTo>
                    <a:lnTo>
                      <a:pt x="86" y="2"/>
                    </a:lnTo>
                    <a:lnTo>
                      <a:pt x="98" y="0"/>
                    </a:lnTo>
                    <a:lnTo>
                      <a:pt x="108" y="0"/>
                    </a:lnTo>
                    <a:lnTo>
                      <a:pt x="128" y="2"/>
                    </a:lnTo>
                    <a:lnTo>
                      <a:pt x="142" y="6"/>
                    </a:lnTo>
                    <a:lnTo>
                      <a:pt x="158" y="12"/>
                    </a:lnTo>
                    <a:lnTo>
                      <a:pt x="186" y="34"/>
                    </a:lnTo>
                    <a:lnTo>
                      <a:pt x="212" y="56"/>
                    </a:lnTo>
                    <a:lnTo>
                      <a:pt x="234" y="82"/>
                    </a:lnTo>
                    <a:lnTo>
                      <a:pt x="252" y="110"/>
                    </a:lnTo>
                    <a:lnTo>
                      <a:pt x="270" y="138"/>
                    </a:lnTo>
                    <a:lnTo>
                      <a:pt x="282" y="170"/>
                    </a:lnTo>
                    <a:lnTo>
                      <a:pt x="294" y="202"/>
                    </a:lnTo>
                    <a:lnTo>
                      <a:pt x="302" y="236"/>
                    </a:lnTo>
                    <a:lnTo>
                      <a:pt x="310" y="270"/>
                    </a:lnTo>
                    <a:lnTo>
                      <a:pt x="314" y="306"/>
                    </a:lnTo>
                    <a:lnTo>
                      <a:pt x="316" y="342"/>
                    </a:lnTo>
                    <a:lnTo>
                      <a:pt x="316" y="378"/>
                    </a:lnTo>
                    <a:lnTo>
                      <a:pt x="316" y="414"/>
                    </a:lnTo>
                    <a:lnTo>
                      <a:pt x="314" y="450"/>
                    </a:lnTo>
                    <a:lnTo>
                      <a:pt x="306" y="524"/>
                    </a:lnTo>
                    <a:lnTo>
                      <a:pt x="292" y="594"/>
                    </a:lnTo>
                    <a:lnTo>
                      <a:pt x="278" y="660"/>
                    </a:lnTo>
                    <a:lnTo>
                      <a:pt x="262" y="720"/>
                    </a:lnTo>
                    <a:lnTo>
                      <a:pt x="246" y="772"/>
                    </a:lnTo>
                    <a:lnTo>
                      <a:pt x="232" y="816"/>
                    </a:lnTo>
                    <a:lnTo>
                      <a:pt x="220" y="850"/>
                    </a:lnTo>
                    <a:lnTo>
                      <a:pt x="208" y="878"/>
                    </a:lnTo>
                    <a:lnTo>
                      <a:pt x="202" y="872"/>
                    </a:lnTo>
                    <a:lnTo>
                      <a:pt x="194" y="866"/>
                    </a:lnTo>
                    <a:lnTo>
                      <a:pt x="184" y="864"/>
                    </a:lnTo>
                    <a:lnTo>
                      <a:pt x="174" y="864"/>
                    </a:lnTo>
                    <a:lnTo>
                      <a:pt x="156" y="866"/>
                    </a:lnTo>
                    <a:lnTo>
                      <a:pt x="150" y="868"/>
                    </a:lnTo>
                    <a:close/>
                    <a:moveTo>
                      <a:pt x="190" y="856"/>
                    </a:moveTo>
                    <a:lnTo>
                      <a:pt x="190" y="856"/>
                    </a:lnTo>
                    <a:lnTo>
                      <a:pt x="200" y="828"/>
                    </a:lnTo>
                    <a:lnTo>
                      <a:pt x="220" y="754"/>
                    </a:lnTo>
                    <a:lnTo>
                      <a:pt x="234" y="702"/>
                    </a:lnTo>
                    <a:lnTo>
                      <a:pt x="246" y="644"/>
                    </a:lnTo>
                    <a:lnTo>
                      <a:pt x="258" y="582"/>
                    </a:lnTo>
                    <a:lnTo>
                      <a:pt x="270" y="514"/>
                    </a:lnTo>
                    <a:lnTo>
                      <a:pt x="276" y="446"/>
                    </a:lnTo>
                    <a:lnTo>
                      <a:pt x="280" y="378"/>
                    </a:lnTo>
                    <a:lnTo>
                      <a:pt x="280" y="344"/>
                    </a:lnTo>
                    <a:lnTo>
                      <a:pt x="278" y="310"/>
                    </a:lnTo>
                    <a:lnTo>
                      <a:pt x="274" y="278"/>
                    </a:lnTo>
                    <a:lnTo>
                      <a:pt x="270" y="246"/>
                    </a:lnTo>
                    <a:lnTo>
                      <a:pt x="264" y="216"/>
                    </a:lnTo>
                    <a:lnTo>
                      <a:pt x="256" y="186"/>
                    </a:lnTo>
                    <a:lnTo>
                      <a:pt x="246" y="160"/>
                    </a:lnTo>
                    <a:lnTo>
                      <a:pt x="232" y="134"/>
                    </a:lnTo>
                    <a:lnTo>
                      <a:pt x="218" y="110"/>
                    </a:lnTo>
                    <a:lnTo>
                      <a:pt x="200" y="88"/>
                    </a:lnTo>
                    <a:lnTo>
                      <a:pt x="182" y="70"/>
                    </a:lnTo>
                    <a:lnTo>
                      <a:pt x="158" y="54"/>
                    </a:lnTo>
                    <a:lnTo>
                      <a:pt x="146" y="48"/>
                    </a:lnTo>
                    <a:lnTo>
                      <a:pt x="134" y="46"/>
                    </a:lnTo>
                    <a:lnTo>
                      <a:pt x="118" y="44"/>
                    </a:lnTo>
                    <a:lnTo>
                      <a:pt x="100" y="46"/>
                    </a:lnTo>
                    <a:lnTo>
                      <a:pt x="92" y="48"/>
                    </a:lnTo>
                    <a:lnTo>
                      <a:pt x="82" y="52"/>
                    </a:lnTo>
                    <a:lnTo>
                      <a:pt x="74" y="58"/>
                    </a:lnTo>
                    <a:lnTo>
                      <a:pt x="64" y="64"/>
                    </a:lnTo>
                    <a:lnTo>
                      <a:pt x="56" y="74"/>
                    </a:lnTo>
                    <a:lnTo>
                      <a:pt x="48" y="84"/>
                    </a:lnTo>
                    <a:lnTo>
                      <a:pt x="42" y="98"/>
                    </a:lnTo>
                    <a:lnTo>
                      <a:pt x="36" y="114"/>
                    </a:lnTo>
                    <a:lnTo>
                      <a:pt x="32" y="134"/>
                    </a:lnTo>
                    <a:lnTo>
                      <a:pt x="28" y="156"/>
                    </a:lnTo>
                    <a:lnTo>
                      <a:pt x="26" y="180"/>
                    </a:lnTo>
                    <a:lnTo>
                      <a:pt x="24" y="210"/>
                    </a:lnTo>
                    <a:lnTo>
                      <a:pt x="26" y="242"/>
                    </a:lnTo>
                    <a:lnTo>
                      <a:pt x="28" y="276"/>
                    </a:lnTo>
                    <a:lnTo>
                      <a:pt x="34" y="316"/>
                    </a:lnTo>
                    <a:lnTo>
                      <a:pt x="40" y="360"/>
                    </a:lnTo>
                    <a:lnTo>
                      <a:pt x="50" y="408"/>
                    </a:lnTo>
                    <a:lnTo>
                      <a:pt x="62" y="462"/>
                    </a:lnTo>
                    <a:lnTo>
                      <a:pt x="76" y="518"/>
                    </a:lnTo>
                    <a:lnTo>
                      <a:pt x="94" y="582"/>
                    </a:lnTo>
                    <a:lnTo>
                      <a:pt x="114" y="650"/>
                    </a:lnTo>
                    <a:lnTo>
                      <a:pt x="138" y="722"/>
                    </a:lnTo>
                    <a:lnTo>
                      <a:pt x="142" y="742"/>
                    </a:lnTo>
                    <a:lnTo>
                      <a:pt x="154" y="788"/>
                    </a:lnTo>
                    <a:lnTo>
                      <a:pt x="162" y="812"/>
                    </a:lnTo>
                    <a:lnTo>
                      <a:pt x="172" y="834"/>
                    </a:lnTo>
                    <a:lnTo>
                      <a:pt x="180" y="850"/>
                    </a:lnTo>
                    <a:lnTo>
                      <a:pt x="186" y="854"/>
                    </a:lnTo>
                    <a:lnTo>
                      <a:pt x="190" y="856"/>
                    </a:lnTo>
                    <a:close/>
                  </a:path>
                </a:pathLst>
              </a:custGeom>
              <a:solidFill>
                <a:srgbClr val="C3212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40" name="TextBox 20"/>
              <p:cNvSpPr txBox="1">
                <a:spLocks noChangeArrowheads="1"/>
              </p:cNvSpPr>
              <p:nvPr/>
            </p:nvSpPr>
            <p:spPr bwMode="auto">
              <a:xfrm rot="5801679">
                <a:off x="3842447" y="4579005"/>
                <a:ext cx="2656963" cy="6810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r>
                  <a:rPr lang="hu-HU" sz="1600" dirty="0" smtClean="0">
                    <a:latin typeface="Brush Script MT" pitchFamily="66" charset="0"/>
                  </a:rPr>
                  <a:t>379 MRD</a:t>
                </a:r>
              </a:p>
            </p:txBody>
          </p:sp>
        </p:grpSp>
      </p:grpSp>
      <p:grpSp>
        <p:nvGrpSpPr>
          <p:cNvPr id="41" name="Csoportba foglalás 40"/>
          <p:cNvGrpSpPr/>
          <p:nvPr>
            <p:custDataLst>
              <p:tags r:id="rId4"/>
            </p:custDataLst>
          </p:nvPr>
        </p:nvGrpSpPr>
        <p:grpSpPr>
          <a:xfrm rot="13689413">
            <a:off x="7261018" y="4360368"/>
            <a:ext cx="774920" cy="1959194"/>
            <a:chOff x="4432300" y="1873250"/>
            <a:chExt cx="1558925" cy="4374775"/>
          </a:xfrm>
        </p:grpSpPr>
        <p:sp>
          <p:nvSpPr>
            <p:cNvPr id="42" name="Freeform 47"/>
            <p:cNvSpPr>
              <a:spLocks noEditPoints="1"/>
            </p:cNvSpPr>
            <p:nvPr/>
          </p:nvSpPr>
          <p:spPr bwMode="auto">
            <a:xfrm>
              <a:off x="5226050" y="3552825"/>
              <a:ext cx="234950" cy="231775"/>
            </a:xfrm>
            <a:custGeom>
              <a:avLst/>
              <a:gdLst>
                <a:gd name="T0" fmla="*/ 161290000 w 148"/>
                <a:gd name="T1" fmla="*/ 367942813 h 146"/>
                <a:gd name="T2" fmla="*/ 90725625 w 148"/>
                <a:gd name="T3" fmla="*/ 342741250 h 146"/>
                <a:gd name="T4" fmla="*/ 35282188 w 148"/>
                <a:gd name="T5" fmla="*/ 297378438 h 146"/>
                <a:gd name="T6" fmla="*/ 5040313 w 148"/>
                <a:gd name="T7" fmla="*/ 231854375 h 146"/>
                <a:gd name="T8" fmla="*/ 0 w 148"/>
                <a:gd name="T9" fmla="*/ 161290000 h 146"/>
                <a:gd name="T10" fmla="*/ 5040313 w 148"/>
                <a:gd name="T11" fmla="*/ 126007813 h 146"/>
                <a:gd name="T12" fmla="*/ 45362813 w 148"/>
                <a:gd name="T13" fmla="*/ 60483750 h 146"/>
                <a:gd name="T14" fmla="*/ 100806250 w 148"/>
                <a:gd name="T15" fmla="*/ 20161250 h 146"/>
                <a:gd name="T16" fmla="*/ 171370625 w 148"/>
                <a:gd name="T17" fmla="*/ 0 h 146"/>
                <a:gd name="T18" fmla="*/ 206652813 w 148"/>
                <a:gd name="T19" fmla="*/ 0 h 146"/>
                <a:gd name="T20" fmla="*/ 277217188 w 148"/>
                <a:gd name="T21" fmla="*/ 25201563 h 146"/>
                <a:gd name="T22" fmla="*/ 332660625 w 148"/>
                <a:gd name="T23" fmla="*/ 70564375 h 146"/>
                <a:gd name="T24" fmla="*/ 362902500 w 148"/>
                <a:gd name="T25" fmla="*/ 131048125 h 146"/>
                <a:gd name="T26" fmla="*/ 367942813 w 148"/>
                <a:gd name="T27" fmla="*/ 206652813 h 146"/>
                <a:gd name="T28" fmla="*/ 362902500 w 148"/>
                <a:gd name="T29" fmla="*/ 241935000 h 146"/>
                <a:gd name="T30" fmla="*/ 327620313 w 148"/>
                <a:gd name="T31" fmla="*/ 307459063 h 146"/>
                <a:gd name="T32" fmla="*/ 267136563 w 148"/>
                <a:gd name="T33" fmla="*/ 347781563 h 146"/>
                <a:gd name="T34" fmla="*/ 196572188 w 148"/>
                <a:gd name="T35" fmla="*/ 367942813 h 146"/>
                <a:gd name="T36" fmla="*/ 161290000 w 148"/>
                <a:gd name="T37" fmla="*/ 367942813 h 146"/>
                <a:gd name="T38" fmla="*/ 337700938 w 148"/>
                <a:gd name="T39" fmla="*/ 201612500 h 146"/>
                <a:gd name="T40" fmla="*/ 332660625 w 148"/>
                <a:gd name="T41" fmla="*/ 141128750 h 146"/>
                <a:gd name="T42" fmla="*/ 307459063 w 148"/>
                <a:gd name="T43" fmla="*/ 90725625 h 146"/>
                <a:gd name="T44" fmla="*/ 262096250 w 148"/>
                <a:gd name="T45" fmla="*/ 50403125 h 146"/>
                <a:gd name="T46" fmla="*/ 201612500 w 148"/>
                <a:gd name="T47" fmla="*/ 30241875 h 146"/>
                <a:gd name="T48" fmla="*/ 171370625 w 148"/>
                <a:gd name="T49" fmla="*/ 30241875 h 146"/>
                <a:gd name="T50" fmla="*/ 115927188 w 148"/>
                <a:gd name="T51" fmla="*/ 45362813 h 146"/>
                <a:gd name="T52" fmla="*/ 65524063 w 148"/>
                <a:gd name="T53" fmla="*/ 85685313 h 146"/>
                <a:gd name="T54" fmla="*/ 35282188 w 148"/>
                <a:gd name="T55" fmla="*/ 136088438 h 146"/>
                <a:gd name="T56" fmla="*/ 30241875 w 148"/>
                <a:gd name="T57" fmla="*/ 166330313 h 146"/>
                <a:gd name="T58" fmla="*/ 35282188 w 148"/>
                <a:gd name="T59" fmla="*/ 226814063 h 146"/>
                <a:gd name="T60" fmla="*/ 60483750 w 148"/>
                <a:gd name="T61" fmla="*/ 277217188 h 146"/>
                <a:gd name="T62" fmla="*/ 105846563 w 148"/>
                <a:gd name="T63" fmla="*/ 317539688 h 146"/>
                <a:gd name="T64" fmla="*/ 166330313 w 148"/>
                <a:gd name="T65" fmla="*/ 337700938 h 146"/>
                <a:gd name="T66" fmla="*/ 196572188 w 148"/>
                <a:gd name="T67" fmla="*/ 337700938 h 146"/>
                <a:gd name="T68" fmla="*/ 252015625 w 148"/>
                <a:gd name="T69" fmla="*/ 322580000 h 146"/>
                <a:gd name="T70" fmla="*/ 302418750 w 148"/>
                <a:gd name="T71" fmla="*/ 287297813 h 146"/>
                <a:gd name="T72" fmla="*/ 332660625 w 148"/>
                <a:gd name="T73" fmla="*/ 231854375 h 146"/>
                <a:gd name="T74" fmla="*/ 337700938 w 148"/>
                <a:gd name="T75" fmla="*/ 201612500 h 14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8"/>
                <a:gd name="T115" fmla="*/ 0 h 146"/>
                <a:gd name="T116" fmla="*/ 148 w 148"/>
                <a:gd name="T117" fmla="*/ 146 h 14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8" h="146">
                  <a:moveTo>
                    <a:pt x="64" y="146"/>
                  </a:moveTo>
                  <a:lnTo>
                    <a:pt x="64" y="146"/>
                  </a:lnTo>
                  <a:lnTo>
                    <a:pt x="50" y="142"/>
                  </a:lnTo>
                  <a:lnTo>
                    <a:pt x="36" y="136"/>
                  </a:lnTo>
                  <a:lnTo>
                    <a:pt x="24" y="128"/>
                  </a:lnTo>
                  <a:lnTo>
                    <a:pt x="14" y="118"/>
                  </a:lnTo>
                  <a:lnTo>
                    <a:pt x="6" y="106"/>
                  </a:lnTo>
                  <a:lnTo>
                    <a:pt x="2" y="92"/>
                  </a:lnTo>
                  <a:lnTo>
                    <a:pt x="0" y="78"/>
                  </a:lnTo>
                  <a:lnTo>
                    <a:pt x="0" y="64"/>
                  </a:lnTo>
                  <a:lnTo>
                    <a:pt x="2" y="50"/>
                  </a:lnTo>
                  <a:lnTo>
                    <a:pt x="8" y="36"/>
                  </a:lnTo>
                  <a:lnTo>
                    <a:pt x="18" y="24"/>
                  </a:lnTo>
                  <a:lnTo>
                    <a:pt x="28" y="14"/>
                  </a:lnTo>
                  <a:lnTo>
                    <a:pt x="40" y="8"/>
                  </a:lnTo>
                  <a:lnTo>
                    <a:pt x="52" y="2"/>
                  </a:lnTo>
                  <a:lnTo>
                    <a:pt x="68" y="0"/>
                  </a:lnTo>
                  <a:lnTo>
                    <a:pt x="82" y="0"/>
                  </a:lnTo>
                  <a:lnTo>
                    <a:pt x="96" y="4"/>
                  </a:lnTo>
                  <a:lnTo>
                    <a:pt x="110" y="10"/>
                  </a:lnTo>
                  <a:lnTo>
                    <a:pt x="122" y="18"/>
                  </a:lnTo>
                  <a:lnTo>
                    <a:pt x="132" y="28"/>
                  </a:lnTo>
                  <a:lnTo>
                    <a:pt x="140" y="40"/>
                  </a:lnTo>
                  <a:lnTo>
                    <a:pt x="144" y="52"/>
                  </a:lnTo>
                  <a:lnTo>
                    <a:pt x="148" y="68"/>
                  </a:lnTo>
                  <a:lnTo>
                    <a:pt x="146" y="82"/>
                  </a:lnTo>
                  <a:lnTo>
                    <a:pt x="144" y="96"/>
                  </a:lnTo>
                  <a:lnTo>
                    <a:pt x="138" y="110"/>
                  </a:lnTo>
                  <a:lnTo>
                    <a:pt x="130" y="122"/>
                  </a:lnTo>
                  <a:lnTo>
                    <a:pt x="118" y="130"/>
                  </a:lnTo>
                  <a:lnTo>
                    <a:pt x="106" y="138"/>
                  </a:lnTo>
                  <a:lnTo>
                    <a:pt x="94" y="144"/>
                  </a:lnTo>
                  <a:lnTo>
                    <a:pt x="78" y="146"/>
                  </a:lnTo>
                  <a:lnTo>
                    <a:pt x="64" y="146"/>
                  </a:lnTo>
                  <a:close/>
                  <a:moveTo>
                    <a:pt x="134" y="80"/>
                  </a:moveTo>
                  <a:lnTo>
                    <a:pt x="134" y="80"/>
                  </a:lnTo>
                  <a:lnTo>
                    <a:pt x="134" y="68"/>
                  </a:lnTo>
                  <a:lnTo>
                    <a:pt x="132" y="56"/>
                  </a:lnTo>
                  <a:lnTo>
                    <a:pt x="128" y="46"/>
                  </a:lnTo>
                  <a:lnTo>
                    <a:pt x="122" y="36"/>
                  </a:lnTo>
                  <a:lnTo>
                    <a:pt x="114" y="28"/>
                  </a:lnTo>
                  <a:lnTo>
                    <a:pt x="104" y="20"/>
                  </a:lnTo>
                  <a:lnTo>
                    <a:pt x="92" y="16"/>
                  </a:lnTo>
                  <a:lnTo>
                    <a:pt x="80" y="12"/>
                  </a:lnTo>
                  <a:lnTo>
                    <a:pt x="68" y="12"/>
                  </a:lnTo>
                  <a:lnTo>
                    <a:pt x="56" y="14"/>
                  </a:lnTo>
                  <a:lnTo>
                    <a:pt x="46" y="18"/>
                  </a:lnTo>
                  <a:lnTo>
                    <a:pt x="36" y="26"/>
                  </a:lnTo>
                  <a:lnTo>
                    <a:pt x="26" y="34"/>
                  </a:lnTo>
                  <a:lnTo>
                    <a:pt x="20" y="42"/>
                  </a:lnTo>
                  <a:lnTo>
                    <a:pt x="14" y="54"/>
                  </a:lnTo>
                  <a:lnTo>
                    <a:pt x="12" y="66"/>
                  </a:lnTo>
                  <a:lnTo>
                    <a:pt x="12" y="78"/>
                  </a:lnTo>
                  <a:lnTo>
                    <a:pt x="14" y="90"/>
                  </a:lnTo>
                  <a:lnTo>
                    <a:pt x="18" y="100"/>
                  </a:lnTo>
                  <a:lnTo>
                    <a:pt x="24" y="110"/>
                  </a:lnTo>
                  <a:lnTo>
                    <a:pt x="32" y="118"/>
                  </a:lnTo>
                  <a:lnTo>
                    <a:pt x="42" y="126"/>
                  </a:lnTo>
                  <a:lnTo>
                    <a:pt x="54" y="130"/>
                  </a:lnTo>
                  <a:lnTo>
                    <a:pt x="66" y="134"/>
                  </a:lnTo>
                  <a:lnTo>
                    <a:pt x="78" y="134"/>
                  </a:lnTo>
                  <a:lnTo>
                    <a:pt x="90" y="132"/>
                  </a:lnTo>
                  <a:lnTo>
                    <a:pt x="100" y="128"/>
                  </a:lnTo>
                  <a:lnTo>
                    <a:pt x="110" y="122"/>
                  </a:lnTo>
                  <a:lnTo>
                    <a:pt x="120" y="114"/>
                  </a:lnTo>
                  <a:lnTo>
                    <a:pt x="126" y="104"/>
                  </a:lnTo>
                  <a:lnTo>
                    <a:pt x="132" y="92"/>
                  </a:lnTo>
                  <a:lnTo>
                    <a:pt x="134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u-HU"/>
            </a:p>
          </p:txBody>
        </p:sp>
        <p:grpSp>
          <p:nvGrpSpPr>
            <p:cNvPr id="43" name="Csoportba foglalás 42"/>
            <p:cNvGrpSpPr/>
            <p:nvPr/>
          </p:nvGrpSpPr>
          <p:grpSpPr>
            <a:xfrm>
              <a:off x="4432300" y="1873250"/>
              <a:ext cx="1558925" cy="4374775"/>
              <a:chOff x="4432300" y="1873250"/>
              <a:chExt cx="1558925" cy="4374775"/>
            </a:xfrm>
          </p:grpSpPr>
          <p:sp>
            <p:nvSpPr>
              <p:cNvPr id="44" name="Freeform 48"/>
              <p:cNvSpPr>
                <a:spLocks noEditPoints="1"/>
              </p:cNvSpPr>
              <p:nvPr/>
            </p:nvSpPr>
            <p:spPr bwMode="auto">
              <a:xfrm>
                <a:off x="4432300" y="3267075"/>
                <a:ext cx="1558925" cy="2651125"/>
              </a:xfrm>
              <a:custGeom>
                <a:avLst/>
                <a:gdLst>
                  <a:gd name="T0" fmla="*/ 0 w 982"/>
                  <a:gd name="T1" fmla="*/ 2147483647 h 1670"/>
                  <a:gd name="T2" fmla="*/ 473789375 w 982"/>
                  <a:gd name="T3" fmla="*/ 231854375 h 1670"/>
                  <a:gd name="T4" fmla="*/ 488910313 w 982"/>
                  <a:gd name="T5" fmla="*/ 115927188 h 1670"/>
                  <a:gd name="T6" fmla="*/ 504031250 w 982"/>
                  <a:gd name="T7" fmla="*/ 65524063 h 1670"/>
                  <a:gd name="T8" fmla="*/ 539313438 w 982"/>
                  <a:gd name="T9" fmla="*/ 30241875 h 1670"/>
                  <a:gd name="T10" fmla="*/ 584676250 w 982"/>
                  <a:gd name="T11" fmla="*/ 5040313 h 1670"/>
                  <a:gd name="T12" fmla="*/ 640119688 w 982"/>
                  <a:gd name="T13" fmla="*/ 0 h 1670"/>
                  <a:gd name="T14" fmla="*/ 2147483647 w 982"/>
                  <a:gd name="T15" fmla="*/ 211693125 h 1670"/>
                  <a:gd name="T16" fmla="*/ 2147483647 w 982"/>
                  <a:gd name="T17" fmla="*/ 226814063 h 1670"/>
                  <a:gd name="T18" fmla="*/ 2147483647 w 982"/>
                  <a:gd name="T19" fmla="*/ 262096250 h 1670"/>
                  <a:gd name="T20" fmla="*/ 2147483647 w 982"/>
                  <a:gd name="T21" fmla="*/ 307459063 h 1670"/>
                  <a:gd name="T22" fmla="*/ 2147483647 w 982"/>
                  <a:gd name="T23" fmla="*/ 362902500 h 1670"/>
                  <a:gd name="T24" fmla="*/ 2147483647 w 982"/>
                  <a:gd name="T25" fmla="*/ 1330642500 h 1670"/>
                  <a:gd name="T26" fmla="*/ 2147483647 w 982"/>
                  <a:gd name="T27" fmla="*/ 1370965000 h 1670"/>
                  <a:gd name="T28" fmla="*/ 1628020938 w 982"/>
                  <a:gd name="T29" fmla="*/ 665321250 h 1670"/>
                  <a:gd name="T30" fmla="*/ 1628020938 w 982"/>
                  <a:gd name="T31" fmla="*/ 624998750 h 1670"/>
                  <a:gd name="T32" fmla="*/ 1607859688 w 982"/>
                  <a:gd name="T33" fmla="*/ 559474688 h 1670"/>
                  <a:gd name="T34" fmla="*/ 1567537188 w 982"/>
                  <a:gd name="T35" fmla="*/ 504031250 h 1670"/>
                  <a:gd name="T36" fmla="*/ 1502013125 w 982"/>
                  <a:gd name="T37" fmla="*/ 463708750 h 1670"/>
                  <a:gd name="T38" fmla="*/ 1466730938 w 982"/>
                  <a:gd name="T39" fmla="*/ 458668438 h 1670"/>
                  <a:gd name="T40" fmla="*/ 1391126250 w 982"/>
                  <a:gd name="T41" fmla="*/ 463708750 h 1670"/>
                  <a:gd name="T42" fmla="*/ 1330642500 w 982"/>
                  <a:gd name="T43" fmla="*/ 493950625 h 1670"/>
                  <a:gd name="T44" fmla="*/ 1280239375 w 982"/>
                  <a:gd name="T45" fmla="*/ 549394063 h 1670"/>
                  <a:gd name="T46" fmla="*/ 1255037813 w 982"/>
                  <a:gd name="T47" fmla="*/ 619958438 h 1670"/>
                  <a:gd name="T48" fmla="*/ 1255037813 w 982"/>
                  <a:gd name="T49" fmla="*/ 655240625 h 1670"/>
                  <a:gd name="T50" fmla="*/ 1275199063 w 982"/>
                  <a:gd name="T51" fmla="*/ 725805000 h 1670"/>
                  <a:gd name="T52" fmla="*/ 1320561875 w 982"/>
                  <a:gd name="T53" fmla="*/ 781248438 h 1670"/>
                  <a:gd name="T54" fmla="*/ 1381045625 w 982"/>
                  <a:gd name="T55" fmla="*/ 816530625 h 1670"/>
                  <a:gd name="T56" fmla="*/ 1421368125 w 982"/>
                  <a:gd name="T57" fmla="*/ 826611250 h 1670"/>
                  <a:gd name="T58" fmla="*/ 1491932500 w 982"/>
                  <a:gd name="T59" fmla="*/ 821570938 h 1670"/>
                  <a:gd name="T60" fmla="*/ 1557456563 w 982"/>
                  <a:gd name="T61" fmla="*/ 786288750 h 1670"/>
                  <a:gd name="T62" fmla="*/ 1602819375 w 982"/>
                  <a:gd name="T63" fmla="*/ 735885625 h 1670"/>
                  <a:gd name="T64" fmla="*/ 1628020938 w 982"/>
                  <a:gd name="T65" fmla="*/ 665321250 h 1670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982"/>
                  <a:gd name="T100" fmla="*/ 0 h 1670"/>
                  <a:gd name="T101" fmla="*/ 982 w 982"/>
                  <a:gd name="T102" fmla="*/ 1670 h 1670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982" h="1670">
                    <a:moveTo>
                      <a:pt x="786" y="1670"/>
                    </a:moveTo>
                    <a:lnTo>
                      <a:pt x="0" y="1574"/>
                    </a:lnTo>
                    <a:lnTo>
                      <a:pt x="146" y="430"/>
                    </a:lnTo>
                    <a:lnTo>
                      <a:pt x="188" y="92"/>
                    </a:lnTo>
                    <a:lnTo>
                      <a:pt x="194" y="46"/>
                    </a:lnTo>
                    <a:lnTo>
                      <a:pt x="196" y="36"/>
                    </a:lnTo>
                    <a:lnTo>
                      <a:pt x="200" y="26"/>
                    </a:lnTo>
                    <a:lnTo>
                      <a:pt x="206" y="18"/>
                    </a:lnTo>
                    <a:lnTo>
                      <a:pt x="214" y="12"/>
                    </a:lnTo>
                    <a:lnTo>
                      <a:pt x="224" y="6"/>
                    </a:lnTo>
                    <a:lnTo>
                      <a:pt x="232" y="2"/>
                    </a:lnTo>
                    <a:lnTo>
                      <a:pt x="244" y="0"/>
                    </a:lnTo>
                    <a:lnTo>
                      <a:pt x="254" y="0"/>
                    </a:lnTo>
                    <a:lnTo>
                      <a:pt x="934" y="84"/>
                    </a:lnTo>
                    <a:lnTo>
                      <a:pt x="944" y="86"/>
                    </a:lnTo>
                    <a:lnTo>
                      <a:pt x="954" y="90"/>
                    </a:lnTo>
                    <a:lnTo>
                      <a:pt x="962" y="96"/>
                    </a:lnTo>
                    <a:lnTo>
                      <a:pt x="970" y="104"/>
                    </a:lnTo>
                    <a:lnTo>
                      <a:pt x="976" y="112"/>
                    </a:lnTo>
                    <a:lnTo>
                      <a:pt x="980" y="122"/>
                    </a:lnTo>
                    <a:lnTo>
                      <a:pt x="982" y="132"/>
                    </a:lnTo>
                    <a:lnTo>
                      <a:pt x="982" y="144"/>
                    </a:lnTo>
                    <a:lnTo>
                      <a:pt x="932" y="528"/>
                    </a:lnTo>
                    <a:lnTo>
                      <a:pt x="930" y="536"/>
                    </a:lnTo>
                    <a:lnTo>
                      <a:pt x="928" y="544"/>
                    </a:lnTo>
                    <a:lnTo>
                      <a:pt x="786" y="1670"/>
                    </a:lnTo>
                    <a:close/>
                    <a:moveTo>
                      <a:pt x="646" y="264"/>
                    </a:moveTo>
                    <a:lnTo>
                      <a:pt x="646" y="264"/>
                    </a:lnTo>
                    <a:lnTo>
                      <a:pt x="646" y="248"/>
                    </a:lnTo>
                    <a:lnTo>
                      <a:pt x="644" y="234"/>
                    </a:lnTo>
                    <a:lnTo>
                      <a:pt x="638" y="222"/>
                    </a:lnTo>
                    <a:lnTo>
                      <a:pt x="632" y="210"/>
                    </a:lnTo>
                    <a:lnTo>
                      <a:pt x="622" y="200"/>
                    </a:lnTo>
                    <a:lnTo>
                      <a:pt x="610" y="190"/>
                    </a:lnTo>
                    <a:lnTo>
                      <a:pt x="596" y="184"/>
                    </a:lnTo>
                    <a:lnTo>
                      <a:pt x="582" y="182"/>
                    </a:lnTo>
                    <a:lnTo>
                      <a:pt x="566" y="182"/>
                    </a:lnTo>
                    <a:lnTo>
                      <a:pt x="552" y="184"/>
                    </a:lnTo>
                    <a:lnTo>
                      <a:pt x="540" y="190"/>
                    </a:lnTo>
                    <a:lnTo>
                      <a:pt x="528" y="196"/>
                    </a:lnTo>
                    <a:lnTo>
                      <a:pt x="516" y="206"/>
                    </a:lnTo>
                    <a:lnTo>
                      <a:pt x="508" y="218"/>
                    </a:lnTo>
                    <a:lnTo>
                      <a:pt x="502" y="230"/>
                    </a:lnTo>
                    <a:lnTo>
                      <a:pt x="498" y="246"/>
                    </a:lnTo>
                    <a:lnTo>
                      <a:pt x="498" y="260"/>
                    </a:lnTo>
                    <a:lnTo>
                      <a:pt x="502" y="274"/>
                    </a:lnTo>
                    <a:lnTo>
                      <a:pt x="506" y="288"/>
                    </a:lnTo>
                    <a:lnTo>
                      <a:pt x="514" y="300"/>
                    </a:lnTo>
                    <a:lnTo>
                      <a:pt x="524" y="310"/>
                    </a:lnTo>
                    <a:lnTo>
                      <a:pt x="536" y="318"/>
                    </a:lnTo>
                    <a:lnTo>
                      <a:pt x="548" y="324"/>
                    </a:lnTo>
                    <a:lnTo>
                      <a:pt x="564" y="328"/>
                    </a:lnTo>
                    <a:lnTo>
                      <a:pt x="578" y="328"/>
                    </a:lnTo>
                    <a:lnTo>
                      <a:pt x="592" y="326"/>
                    </a:lnTo>
                    <a:lnTo>
                      <a:pt x="606" y="320"/>
                    </a:lnTo>
                    <a:lnTo>
                      <a:pt x="618" y="312"/>
                    </a:lnTo>
                    <a:lnTo>
                      <a:pt x="628" y="302"/>
                    </a:lnTo>
                    <a:lnTo>
                      <a:pt x="636" y="292"/>
                    </a:lnTo>
                    <a:lnTo>
                      <a:pt x="642" y="278"/>
                    </a:lnTo>
                    <a:lnTo>
                      <a:pt x="646" y="264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45" name="Freeform 50"/>
              <p:cNvSpPr>
                <a:spLocks noEditPoints="1"/>
              </p:cNvSpPr>
              <p:nvPr/>
            </p:nvSpPr>
            <p:spPr bwMode="auto">
              <a:xfrm>
                <a:off x="5092700" y="1873250"/>
                <a:ext cx="501650" cy="1393825"/>
              </a:xfrm>
              <a:custGeom>
                <a:avLst/>
                <a:gdLst>
                  <a:gd name="T0" fmla="*/ 378023438 w 316"/>
                  <a:gd name="T1" fmla="*/ 2147483647 h 878"/>
                  <a:gd name="T2" fmla="*/ 236894688 w 316"/>
                  <a:gd name="T3" fmla="*/ 1728827188 h 878"/>
                  <a:gd name="T4" fmla="*/ 131048125 w 316"/>
                  <a:gd name="T5" fmla="*/ 1340723125 h 878"/>
                  <a:gd name="T6" fmla="*/ 60483750 w 316"/>
                  <a:gd name="T7" fmla="*/ 1013102813 h 878"/>
                  <a:gd name="T8" fmla="*/ 15120938 w 316"/>
                  <a:gd name="T9" fmla="*/ 740925938 h 878"/>
                  <a:gd name="T10" fmla="*/ 0 w 316"/>
                  <a:gd name="T11" fmla="*/ 524192500 h 878"/>
                  <a:gd name="T12" fmla="*/ 5040313 w 316"/>
                  <a:gd name="T13" fmla="*/ 352821875 h 878"/>
                  <a:gd name="T14" fmla="*/ 25201563 w 316"/>
                  <a:gd name="T15" fmla="*/ 221773750 h 878"/>
                  <a:gd name="T16" fmla="*/ 65524063 w 316"/>
                  <a:gd name="T17" fmla="*/ 126007813 h 878"/>
                  <a:gd name="T18" fmla="*/ 110886875 w 316"/>
                  <a:gd name="T19" fmla="*/ 60483750 h 878"/>
                  <a:gd name="T20" fmla="*/ 161290000 w 316"/>
                  <a:gd name="T21" fmla="*/ 20161250 h 878"/>
                  <a:gd name="T22" fmla="*/ 216733438 w 316"/>
                  <a:gd name="T23" fmla="*/ 5040313 h 878"/>
                  <a:gd name="T24" fmla="*/ 272176875 w 316"/>
                  <a:gd name="T25" fmla="*/ 0 h 878"/>
                  <a:gd name="T26" fmla="*/ 357862188 w 316"/>
                  <a:gd name="T27" fmla="*/ 15120938 h 878"/>
                  <a:gd name="T28" fmla="*/ 398184688 w 316"/>
                  <a:gd name="T29" fmla="*/ 30241875 h 878"/>
                  <a:gd name="T30" fmla="*/ 534273125 w 316"/>
                  <a:gd name="T31" fmla="*/ 141128750 h 878"/>
                  <a:gd name="T32" fmla="*/ 635079375 w 316"/>
                  <a:gd name="T33" fmla="*/ 277217188 h 878"/>
                  <a:gd name="T34" fmla="*/ 710684063 w 316"/>
                  <a:gd name="T35" fmla="*/ 428426563 h 878"/>
                  <a:gd name="T36" fmla="*/ 761087188 w 316"/>
                  <a:gd name="T37" fmla="*/ 594756875 h 878"/>
                  <a:gd name="T38" fmla="*/ 791329063 w 316"/>
                  <a:gd name="T39" fmla="*/ 771167813 h 878"/>
                  <a:gd name="T40" fmla="*/ 796369375 w 316"/>
                  <a:gd name="T41" fmla="*/ 952619063 h 878"/>
                  <a:gd name="T42" fmla="*/ 791329063 w 316"/>
                  <a:gd name="T43" fmla="*/ 1134070313 h 878"/>
                  <a:gd name="T44" fmla="*/ 735885625 w 316"/>
                  <a:gd name="T45" fmla="*/ 1496972813 h 878"/>
                  <a:gd name="T46" fmla="*/ 660280938 w 316"/>
                  <a:gd name="T47" fmla="*/ 1814512500 h 878"/>
                  <a:gd name="T48" fmla="*/ 584676250 w 316"/>
                  <a:gd name="T49" fmla="*/ 2056447500 h 878"/>
                  <a:gd name="T50" fmla="*/ 524192500 w 316"/>
                  <a:gd name="T51" fmla="*/ 2147483647 h 878"/>
                  <a:gd name="T52" fmla="*/ 509071563 w 316"/>
                  <a:gd name="T53" fmla="*/ 2147483647 h 878"/>
                  <a:gd name="T54" fmla="*/ 463708750 w 316"/>
                  <a:gd name="T55" fmla="*/ 2147483647 h 878"/>
                  <a:gd name="T56" fmla="*/ 393144375 w 316"/>
                  <a:gd name="T57" fmla="*/ 2147483647 h 878"/>
                  <a:gd name="T58" fmla="*/ 378023438 w 316"/>
                  <a:gd name="T59" fmla="*/ 2147483647 h 878"/>
                  <a:gd name="T60" fmla="*/ 478829688 w 316"/>
                  <a:gd name="T61" fmla="*/ 2147483647 h 878"/>
                  <a:gd name="T62" fmla="*/ 554434375 w 316"/>
                  <a:gd name="T63" fmla="*/ 1900197813 h 878"/>
                  <a:gd name="T64" fmla="*/ 619958438 w 316"/>
                  <a:gd name="T65" fmla="*/ 1622980625 h 878"/>
                  <a:gd name="T66" fmla="*/ 680442188 w 316"/>
                  <a:gd name="T67" fmla="*/ 1295360313 h 878"/>
                  <a:gd name="T68" fmla="*/ 705643750 w 316"/>
                  <a:gd name="T69" fmla="*/ 952619063 h 878"/>
                  <a:gd name="T70" fmla="*/ 700603438 w 316"/>
                  <a:gd name="T71" fmla="*/ 781248438 h 878"/>
                  <a:gd name="T72" fmla="*/ 680442188 w 316"/>
                  <a:gd name="T73" fmla="*/ 619958438 h 878"/>
                  <a:gd name="T74" fmla="*/ 645160000 w 316"/>
                  <a:gd name="T75" fmla="*/ 468749063 h 878"/>
                  <a:gd name="T76" fmla="*/ 584676250 w 316"/>
                  <a:gd name="T77" fmla="*/ 337700938 h 878"/>
                  <a:gd name="T78" fmla="*/ 504031250 w 316"/>
                  <a:gd name="T79" fmla="*/ 221773750 h 878"/>
                  <a:gd name="T80" fmla="*/ 398184688 w 316"/>
                  <a:gd name="T81" fmla="*/ 136088438 h 878"/>
                  <a:gd name="T82" fmla="*/ 367942813 w 316"/>
                  <a:gd name="T83" fmla="*/ 120967500 h 878"/>
                  <a:gd name="T84" fmla="*/ 297378438 w 316"/>
                  <a:gd name="T85" fmla="*/ 110886875 h 878"/>
                  <a:gd name="T86" fmla="*/ 231854375 w 316"/>
                  <a:gd name="T87" fmla="*/ 120967500 h 878"/>
                  <a:gd name="T88" fmla="*/ 186491563 w 316"/>
                  <a:gd name="T89" fmla="*/ 146169063 h 878"/>
                  <a:gd name="T90" fmla="*/ 141128750 w 316"/>
                  <a:gd name="T91" fmla="*/ 186491563 h 878"/>
                  <a:gd name="T92" fmla="*/ 105846563 w 316"/>
                  <a:gd name="T93" fmla="*/ 246975313 h 878"/>
                  <a:gd name="T94" fmla="*/ 80645000 w 316"/>
                  <a:gd name="T95" fmla="*/ 337700938 h 878"/>
                  <a:gd name="T96" fmla="*/ 65524063 w 316"/>
                  <a:gd name="T97" fmla="*/ 453628125 h 878"/>
                  <a:gd name="T98" fmla="*/ 65524063 w 316"/>
                  <a:gd name="T99" fmla="*/ 609877813 h 878"/>
                  <a:gd name="T100" fmla="*/ 85685313 w 316"/>
                  <a:gd name="T101" fmla="*/ 796369375 h 878"/>
                  <a:gd name="T102" fmla="*/ 126007813 w 316"/>
                  <a:gd name="T103" fmla="*/ 1028223750 h 878"/>
                  <a:gd name="T104" fmla="*/ 191531875 w 316"/>
                  <a:gd name="T105" fmla="*/ 1305440938 h 878"/>
                  <a:gd name="T106" fmla="*/ 287297813 w 316"/>
                  <a:gd name="T107" fmla="*/ 1638101563 h 878"/>
                  <a:gd name="T108" fmla="*/ 347781563 w 316"/>
                  <a:gd name="T109" fmla="*/ 1819552813 h 878"/>
                  <a:gd name="T110" fmla="*/ 388104063 w 316"/>
                  <a:gd name="T111" fmla="*/ 1985883125 h 878"/>
                  <a:gd name="T112" fmla="*/ 433466875 w 316"/>
                  <a:gd name="T113" fmla="*/ 2101810313 h 878"/>
                  <a:gd name="T114" fmla="*/ 468749063 w 316"/>
                  <a:gd name="T115" fmla="*/ 2147483647 h 878"/>
                  <a:gd name="T116" fmla="*/ 478829688 w 316"/>
                  <a:gd name="T117" fmla="*/ 2147483647 h 878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w 316"/>
                  <a:gd name="T178" fmla="*/ 0 h 878"/>
                  <a:gd name="T179" fmla="*/ 316 w 316"/>
                  <a:gd name="T180" fmla="*/ 878 h 878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T177" t="T178" r="T179" b="T180"/>
                <a:pathLst>
                  <a:path w="316" h="878">
                    <a:moveTo>
                      <a:pt x="150" y="868"/>
                    </a:moveTo>
                    <a:lnTo>
                      <a:pt x="150" y="868"/>
                    </a:lnTo>
                    <a:lnTo>
                      <a:pt x="120" y="774"/>
                    </a:lnTo>
                    <a:lnTo>
                      <a:pt x="94" y="686"/>
                    </a:lnTo>
                    <a:lnTo>
                      <a:pt x="70" y="606"/>
                    </a:lnTo>
                    <a:lnTo>
                      <a:pt x="52" y="532"/>
                    </a:lnTo>
                    <a:lnTo>
                      <a:pt x="36" y="464"/>
                    </a:lnTo>
                    <a:lnTo>
                      <a:pt x="24" y="402"/>
                    </a:lnTo>
                    <a:lnTo>
                      <a:pt x="14" y="346"/>
                    </a:lnTo>
                    <a:lnTo>
                      <a:pt x="6" y="294"/>
                    </a:lnTo>
                    <a:lnTo>
                      <a:pt x="2" y="250"/>
                    </a:lnTo>
                    <a:lnTo>
                      <a:pt x="0" y="208"/>
                    </a:lnTo>
                    <a:lnTo>
                      <a:pt x="0" y="172"/>
                    </a:lnTo>
                    <a:lnTo>
                      <a:pt x="2" y="140"/>
                    </a:lnTo>
                    <a:lnTo>
                      <a:pt x="6" y="112"/>
                    </a:lnTo>
                    <a:lnTo>
                      <a:pt x="10" y="88"/>
                    </a:lnTo>
                    <a:lnTo>
                      <a:pt x="18" y="68"/>
                    </a:lnTo>
                    <a:lnTo>
                      <a:pt x="26" y="50"/>
                    </a:lnTo>
                    <a:lnTo>
                      <a:pt x="34" y="36"/>
                    </a:lnTo>
                    <a:lnTo>
                      <a:pt x="44" y="24"/>
                    </a:lnTo>
                    <a:lnTo>
                      <a:pt x="54" y="16"/>
                    </a:lnTo>
                    <a:lnTo>
                      <a:pt x="64" y="8"/>
                    </a:lnTo>
                    <a:lnTo>
                      <a:pt x="76" y="4"/>
                    </a:lnTo>
                    <a:lnTo>
                      <a:pt x="86" y="2"/>
                    </a:lnTo>
                    <a:lnTo>
                      <a:pt x="98" y="0"/>
                    </a:lnTo>
                    <a:lnTo>
                      <a:pt x="108" y="0"/>
                    </a:lnTo>
                    <a:lnTo>
                      <a:pt x="128" y="2"/>
                    </a:lnTo>
                    <a:lnTo>
                      <a:pt x="142" y="6"/>
                    </a:lnTo>
                    <a:lnTo>
                      <a:pt x="158" y="12"/>
                    </a:lnTo>
                    <a:lnTo>
                      <a:pt x="186" y="34"/>
                    </a:lnTo>
                    <a:lnTo>
                      <a:pt x="212" y="56"/>
                    </a:lnTo>
                    <a:lnTo>
                      <a:pt x="234" y="82"/>
                    </a:lnTo>
                    <a:lnTo>
                      <a:pt x="252" y="110"/>
                    </a:lnTo>
                    <a:lnTo>
                      <a:pt x="270" y="138"/>
                    </a:lnTo>
                    <a:lnTo>
                      <a:pt x="282" y="170"/>
                    </a:lnTo>
                    <a:lnTo>
                      <a:pt x="294" y="202"/>
                    </a:lnTo>
                    <a:lnTo>
                      <a:pt x="302" y="236"/>
                    </a:lnTo>
                    <a:lnTo>
                      <a:pt x="310" y="270"/>
                    </a:lnTo>
                    <a:lnTo>
                      <a:pt x="314" y="306"/>
                    </a:lnTo>
                    <a:lnTo>
                      <a:pt x="316" y="342"/>
                    </a:lnTo>
                    <a:lnTo>
                      <a:pt x="316" y="378"/>
                    </a:lnTo>
                    <a:lnTo>
                      <a:pt x="316" y="414"/>
                    </a:lnTo>
                    <a:lnTo>
                      <a:pt x="314" y="450"/>
                    </a:lnTo>
                    <a:lnTo>
                      <a:pt x="306" y="524"/>
                    </a:lnTo>
                    <a:lnTo>
                      <a:pt x="292" y="594"/>
                    </a:lnTo>
                    <a:lnTo>
                      <a:pt x="278" y="660"/>
                    </a:lnTo>
                    <a:lnTo>
                      <a:pt x="262" y="720"/>
                    </a:lnTo>
                    <a:lnTo>
                      <a:pt x="246" y="772"/>
                    </a:lnTo>
                    <a:lnTo>
                      <a:pt x="232" y="816"/>
                    </a:lnTo>
                    <a:lnTo>
                      <a:pt x="220" y="850"/>
                    </a:lnTo>
                    <a:lnTo>
                      <a:pt x="208" y="878"/>
                    </a:lnTo>
                    <a:lnTo>
                      <a:pt x="202" y="872"/>
                    </a:lnTo>
                    <a:lnTo>
                      <a:pt x="194" y="866"/>
                    </a:lnTo>
                    <a:lnTo>
                      <a:pt x="184" y="864"/>
                    </a:lnTo>
                    <a:lnTo>
                      <a:pt x="174" y="864"/>
                    </a:lnTo>
                    <a:lnTo>
                      <a:pt x="156" y="866"/>
                    </a:lnTo>
                    <a:lnTo>
                      <a:pt x="150" y="868"/>
                    </a:lnTo>
                    <a:close/>
                    <a:moveTo>
                      <a:pt x="190" y="856"/>
                    </a:moveTo>
                    <a:lnTo>
                      <a:pt x="190" y="856"/>
                    </a:lnTo>
                    <a:lnTo>
                      <a:pt x="200" y="828"/>
                    </a:lnTo>
                    <a:lnTo>
                      <a:pt x="220" y="754"/>
                    </a:lnTo>
                    <a:lnTo>
                      <a:pt x="234" y="702"/>
                    </a:lnTo>
                    <a:lnTo>
                      <a:pt x="246" y="644"/>
                    </a:lnTo>
                    <a:lnTo>
                      <a:pt x="258" y="582"/>
                    </a:lnTo>
                    <a:lnTo>
                      <a:pt x="270" y="514"/>
                    </a:lnTo>
                    <a:lnTo>
                      <a:pt x="276" y="446"/>
                    </a:lnTo>
                    <a:lnTo>
                      <a:pt x="280" y="378"/>
                    </a:lnTo>
                    <a:lnTo>
                      <a:pt x="280" y="344"/>
                    </a:lnTo>
                    <a:lnTo>
                      <a:pt x="278" y="310"/>
                    </a:lnTo>
                    <a:lnTo>
                      <a:pt x="274" y="278"/>
                    </a:lnTo>
                    <a:lnTo>
                      <a:pt x="270" y="246"/>
                    </a:lnTo>
                    <a:lnTo>
                      <a:pt x="264" y="216"/>
                    </a:lnTo>
                    <a:lnTo>
                      <a:pt x="256" y="186"/>
                    </a:lnTo>
                    <a:lnTo>
                      <a:pt x="246" y="160"/>
                    </a:lnTo>
                    <a:lnTo>
                      <a:pt x="232" y="134"/>
                    </a:lnTo>
                    <a:lnTo>
                      <a:pt x="218" y="110"/>
                    </a:lnTo>
                    <a:lnTo>
                      <a:pt x="200" y="88"/>
                    </a:lnTo>
                    <a:lnTo>
                      <a:pt x="182" y="70"/>
                    </a:lnTo>
                    <a:lnTo>
                      <a:pt x="158" y="54"/>
                    </a:lnTo>
                    <a:lnTo>
                      <a:pt x="146" y="48"/>
                    </a:lnTo>
                    <a:lnTo>
                      <a:pt x="134" y="46"/>
                    </a:lnTo>
                    <a:lnTo>
                      <a:pt x="118" y="44"/>
                    </a:lnTo>
                    <a:lnTo>
                      <a:pt x="100" y="46"/>
                    </a:lnTo>
                    <a:lnTo>
                      <a:pt x="92" y="48"/>
                    </a:lnTo>
                    <a:lnTo>
                      <a:pt x="82" y="52"/>
                    </a:lnTo>
                    <a:lnTo>
                      <a:pt x="74" y="58"/>
                    </a:lnTo>
                    <a:lnTo>
                      <a:pt x="64" y="64"/>
                    </a:lnTo>
                    <a:lnTo>
                      <a:pt x="56" y="74"/>
                    </a:lnTo>
                    <a:lnTo>
                      <a:pt x="48" y="84"/>
                    </a:lnTo>
                    <a:lnTo>
                      <a:pt x="42" y="98"/>
                    </a:lnTo>
                    <a:lnTo>
                      <a:pt x="36" y="114"/>
                    </a:lnTo>
                    <a:lnTo>
                      <a:pt x="32" y="134"/>
                    </a:lnTo>
                    <a:lnTo>
                      <a:pt x="28" y="156"/>
                    </a:lnTo>
                    <a:lnTo>
                      <a:pt x="26" y="180"/>
                    </a:lnTo>
                    <a:lnTo>
                      <a:pt x="24" y="210"/>
                    </a:lnTo>
                    <a:lnTo>
                      <a:pt x="26" y="242"/>
                    </a:lnTo>
                    <a:lnTo>
                      <a:pt x="28" y="276"/>
                    </a:lnTo>
                    <a:lnTo>
                      <a:pt x="34" y="316"/>
                    </a:lnTo>
                    <a:lnTo>
                      <a:pt x="40" y="360"/>
                    </a:lnTo>
                    <a:lnTo>
                      <a:pt x="50" y="408"/>
                    </a:lnTo>
                    <a:lnTo>
                      <a:pt x="62" y="462"/>
                    </a:lnTo>
                    <a:lnTo>
                      <a:pt x="76" y="518"/>
                    </a:lnTo>
                    <a:lnTo>
                      <a:pt x="94" y="582"/>
                    </a:lnTo>
                    <a:lnTo>
                      <a:pt x="114" y="650"/>
                    </a:lnTo>
                    <a:lnTo>
                      <a:pt x="138" y="722"/>
                    </a:lnTo>
                    <a:lnTo>
                      <a:pt x="142" y="742"/>
                    </a:lnTo>
                    <a:lnTo>
                      <a:pt x="154" y="788"/>
                    </a:lnTo>
                    <a:lnTo>
                      <a:pt x="162" y="812"/>
                    </a:lnTo>
                    <a:lnTo>
                      <a:pt x="172" y="834"/>
                    </a:lnTo>
                    <a:lnTo>
                      <a:pt x="180" y="850"/>
                    </a:lnTo>
                    <a:lnTo>
                      <a:pt x="186" y="854"/>
                    </a:lnTo>
                    <a:lnTo>
                      <a:pt x="190" y="856"/>
                    </a:lnTo>
                    <a:close/>
                  </a:path>
                </a:pathLst>
              </a:custGeom>
              <a:solidFill>
                <a:srgbClr val="C3212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46" name="TextBox 20"/>
              <p:cNvSpPr txBox="1">
                <a:spLocks noChangeArrowheads="1"/>
              </p:cNvSpPr>
              <p:nvPr/>
            </p:nvSpPr>
            <p:spPr bwMode="auto">
              <a:xfrm rot="5801679">
                <a:off x="3842447" y="4579005"/>
                <a:ext cx="2656963" cy="6810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r>
                  <a:rPr lang="hu-HU" sz="1600" dirty="0" smtClean="0">
                    <a:latin typeface="Brush Script MT" pitchFamily="66" charset="0"/>
                  </a:rPr>
                  <a:t>924  MRD</a:t>
                </a:r>
              </a:p>
            </p:txBody>
          </p:sp>
        </p:grpSp>
      </p:grpSp>
      <p:sp>
        <p:nvSpPr>
          <p:cNvPr id="47" name="Lekerekített téglalap feliratnak 46"/>
          <p:cNvSpPr/>
          <p:nvPr>
            <p:custDataLst>
              <p:tags r:id="rId5"/>
            </p:custDataLst>
          </p:nvPr>
        </p:nvSpPr>
        <p:spPr>
          <a:xfrm>
            <a:off x="4479910" y="3139616"/>
            <a:ext cx="1080120" cy="324036"/>
          </a:xfrm>
          <a:prstGeom prst="wedgeRoundRectCallout">
            <a:avLst>
              <a:gd name="adj1" fmla="val -88948"/>
              <a:gd name="adj2" fmla="val -11967"/>
              <a:gd name="adj3" fmla="val 16667"/>
            </a:avLst>
          </a:prstGeom>
          <a:ln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</a:rPr>
              <a:t>Árfolyam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48" name="Lekerekített téglalap feliratnak 47"/>
          <p:cNvSpPr/>
          <p:nvPr>
            <p:custDataLst>
              <p:tags r:id="rId6"/>
            </p:custDataLst>
          </p:nvPr>
        </p:nvSpPr>
        <p:spPr>
          <a:xfrm>
            <a:off x="5848919" y="1857696"/>
            <a:ext cx="1547490" cy="324036"/>
          </a:xfrm>
          <a:prstGeom prst="wedgeRoundRectCallout">
            <a:avLst>
              <a:gd name="adj1" fmla="val -88948"/>
              <a:gd name="adj2" fmla="val -11967"/>
              <a:gd name="adj3" fmla="val 16667"/>
            </a:avLst>
          </a:prstGeom>
          <a:ln>
            <a:headEnd type="none" w="lg" len="lg"/>
            <a:tailEnd type="stealth" w="lg" len="lg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</a:rPr>
              <a:t>Vállalat értéke</a:t>
            </a:r>
            <a:endParaRPr lang="hu-H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56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570" name="think-cell Slide" r:id="rId7" imgW="381" imgH="406" progId="TCLayout.ActiveDocument.1">
                  <p:embed/>
                </p:oleObj>
              </mc:Choice>
              <mc:Fallback>
                <p:oleObj name="think-cell Slide" r:id="rId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Picture 3" descr="F:\hasznos\otpbank_log_ver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3" name="Rektangel 25"/>
          <p:cNvSpPr/>
          <p:nvPr/>
        </p:nvSpPr>
        <p:spPr bwMode="auto">
          <a:xfrm>
            <a:off x="3208690" y="27888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2" name="Text Box 5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79512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Ausztriában 95% rendelkezik folyószámlával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27" name="Lekerekített téglalap 26"/>
          <p:cNvSpPr/>
          <p:nvPr/>
        </p:nvSpPr>
        <p:spPr>
          <a:xfrm>
            <a:off x="3505108" y="1340768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3607692" y="821693"/>
            <a:ext cx="5266928" cy="561975"/>
          </a:xfrm>
        </p:spPr>
        <p:txBody>
          <a:bodyPr/>
          <a:lstStyle/>
          <a:p>
            <a:r>
              <a:rPr lang="hu-H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 M lakosra jutó fiókok és </a:t>
            </a:r>
            <a:r>
              <a:rPr lang="hu-HU" sz="2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ATM-ek</a:t>
            </a:r>
            <a:r>
              <a:rPr lang="hu-H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 száma</a:t>
            </a:r>
            <a: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/>
            </a:r>
            <a:b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endParaRPr lang="hu-HU" sz="2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41" name="Picture 3" descr="F:\hasznos\otpbank_log_ver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48400" y="6093296"/>
            <a:ext cx="639018" cy="622449"/>
          </a:xfrm>
          <a:prstGeom prst="rect">
            <a:avLst/>
          </a:prstGeom>
          <a:noFill/>
        </p:spPr>
      </p:pic>
      <p:sp>
        <p:nvSpPr>
          <p:cNvPr id="22" name="Rektangel 25"/>
          <p:cNvSpPr/>
          <p:nvPr/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4" name="Gruppe 55"/>
          <p:cNvGrpSpPr/>
          <p:nvPr/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31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3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4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63624" y="404664"/>
            <a:ext cx="314022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Eltérő a pénzügyek intézésének kultúrája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Hollandiában, Svédországban, Németországban, jelentős csökkenés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Franciaországban, Olaszországan jelentős növekedés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KKE régió jelentősen növekszik</a:t>
            </a:r>
          </a:p>
        </p:txBody>
      </p:sp>
      <p:graphicFrame>
        <p:nvGraphicFramePr>
          <p:cNvPr id="20" name="Diagram 19"/>
          <p:cNvGraphicFramePr/>
          <p:nvPr/>
        </p:nvGraphicFramePr>
        <p:xfrm>
          <a:off x="3635896" y="1556792"/>
          <a:ext cx="5184576" cy="530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2556367448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94" name="think-cell Slide" r:id="rId7" imgW="381" imgH="406" progId="TCLayout.ActiveDocument.1">
                  <p:embed/>
                </p:oleObj>
              </mc:Choice>
              <mc:Fallback>
                <p:oleObj name="think-cell Slide" r:id="rId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Picture 3" descr="F:\hasznos\otpbank_log_ver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3" name="Rektangel 25"/>
          <p:cNvSpPr/>
          <p:nvPr/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2" name="Text Box 5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79512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Ausztriában 95% rendelkezik folyószámlával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27" name="Lekerekített téglalap 26"/>
          <p:cNvSpPr/>
          <p:nvPr/>
        </p:nvSpPr>
        <p:spPr>
          <a:xfrm>
            <a:off x="3505108" y="1340768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3607692" y="821693"/>
            <a:ext cx="5266928" cy="561975"/>
          </a:xfrm>
        </p:spPr>
        <p:txBody>
          <a:bodyPr/>
          <a:lstStyle/>
          <a:p>
            <a:r>
              <a:rPr lang="hu-H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1 főre jutó </a:t>
            </a:r>
            <a:r>
              <a:rPr lang="hu-HU" sz="280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bankkártya használat</a:t>
            </a:r>
            <a:br>
              <a:rPr lang="hu-HU" sz="280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r>
              <a:rPr lang="hu-HU" sz="280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(2007)</a:t>
            </a:r>
            <a: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/>
            </a:r>
            <a:b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endParaRPr lang="hu-HU" sz="2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22" name="Rektangel 25"/>
          <p:cNvSpPr/>
          <p:nvPr/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2" name="Gruppe 55"/>
          <p:cNvGrpSpPr/>
          <p:nvPr/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31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3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4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0" y="773088"/>
            <a:ext cx="327585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Jelentős a készpénz használat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 régión belül is vannak fejlettebbek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 készpénz használat visszaszorításán mindenki nyer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graphicFrame>
        <p:nvGraphicFramePr>
          <p:cNvPr id="20" name="Diagram 19"/>
          <p:cNvGraphicFramePr/>
          <p:nvPr/>
        </p:nvGraphicFramePr>
        <p:xfrm>
          <a:off x="3347864" y="1556792"/>
          <a:ext cx="5400600" cy="530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15" name="Lekerekített téglalap 14"/>
          <p:cNvSpPr/>
          <p:nvPr/>
        </p:nvSpPr>
        <p:spPr>
          <a:xfrm>
            <a:off x="3635896" y="5399094"/>
            <a:ext cx="1728192" cy="2160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u-HU"/>
          </a:p>
        </p:txBody>
      </p:sp>
      <p:pic>
        <p:nvPicPr>
          <p:cNvPr id="16" name="Picture 3" descr="F:\hasznos\otpbank_log_ver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48400" y="6093296"/>
            <a:ext cx="639018" cy="6224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3868615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618" name="think-cell Slide" r:id="rId18" imgW="381" imgH="406" progId="TCLayout.ActiveDocument.1">
                  <p:embed/>
                </p:oleObj>
              </mc:Choice>
              <mc:Fallback>
                <p:oleObj name="think-cell Slide" r:id="rId18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Rektangel 25"/>
          <p:cNvSpPr/>
          <p:nvPr>
            <p:custDataLst>
              <p:tags r:id="rId3"/>
            </p:custDataLst>
          </p:nvPr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3" name="Rektangel 25"/>
          <p:cNvSpPr/>
          <p:nvPr>
            <p:custDataLst>
              <p:tags r:id="rId4"/>
            </p:custDataLst>
          </p:nvPr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pic>
        <p:nvPicPr>
          <p:cNvPr id="39" name="Picture 3" descr="F:\hasznos\otpbank_log_vert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7" name="Lekerekített téglalap 26"/>
          <p:cNvSpPr/>
          <p:nvPr>
            <p:custDataLst>
              <p:tags r:id="rId6"/>
            </p:custDataLst>
          </p:nvPr>
        </p:nvSpPr>
        <p:spPr>
          <a:xfrm>
            <a:off x="3505108" y="1052736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3607692" y="548680"/>
            <a:ext cx="5266928" cy="561975"/>
          </a:xfrm>
        </p:spPr>
        <p:txBody>
          <a:bodyPr/>
          <a:lstStyle/>
          <a:p>
            <a:r>
              <a:rPr lang="hu-H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Bankkártya-használat gyakorisága</a:t>
            </a:r>
            <a:endParaRPr lang="hu-HU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41" name="Picture 3" descr="F:\hasznos\otpbank_log_vert.jpg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8348400" y="6093296"/>
            <a:ext cx="639018" cy="622449"/>
          </a:xfrm>
          <a:prstGeom prst="rect">
            <a:avLst/>
          </a:prstGeom>
          <a:noFill/>
        </p:spPr>
      </p:pic>
      <p:graphicFrame>
        <p:nvGraphicFramePr>
          <p:cNvPr id="21" name="Diagram 20"/>
          <p:cNvGraphicFramePr/>
          <p:nvPr>
            <p:custDataLst>
              <p:tags r:id="rId9"/>
            </p:custDataLst>
          </p:nvPr>
        </p:nvGraphicFramePr>
        <p:xfrm>
          <a:off x="3563888" y="1408421"/>
          <a:ext cx="5328592" cy="2308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sp>
        <p:nvSpPr>
          <p:cNvPr id="22" name="Felhő 21"/>
          <p:cNvSpPr/>
          <p:nvPr>
            <p:custDataLst>
              <p:tags r:id="rId10"/>
            </p:custDataLst>
          </p:nvPr>
        </p:nvSpPr>
        <p:spPr>
          <a:xfrm>
            <a:off x="0" y="4797152"/>
            <a:ext cx="3096344" cy="1542889"/>
          </a:xfrm>
          <a:prstGeom prst="cloudCallout">
            <a:avLst>
              <a:gd name="adj1" fmla="val 75387"/>
              <a:gd name="adj2" fmla="val -162293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800" i="1" dirty="0" smtClean="0">
                <a:solidFill>
                  <a:schemeClr val="bg1"/>
                </a:solidFill>
                <a:latin typeface="Calibri" pitchFamily="34" charset="0"/>
              </a:rPr>
              <a:t>„</a:t>
            </a:r>
            <a:r>
              <a:rPr lang="hu-HU" sz="1800" i="1" dirty="0">
                <a:solidFill>
                  <a:schemeClr val="bg1"/>
                </a:solidFill>
                <a:latin typeface="Calibri" pitchFamily="34" charset="0"/>
              </a:rPr>
              <a:t>Kártyahasználati díj legyen alacsony  </a:t>
            </a:r>
            <a:r>
              <a:rPr lang="hu-HU" sz="1800" i="1" dirty="0" smtClean="0">
                <a:solidFill>
                  <a:schemeClr val="bg1"/>
                </a:solidFill>
                <a:latin typeface="Calibri" pitchFamily="34" charset="0"/>
              </a:rPr>
              <a:t>vásárláskor.”</a:t>
            </a:r>
          </a:p>
        </p:txBody>
      </p:sp>
      <p:sp>
        <p:nvSpPr>
          <p:cNvPr id="24" name="Lekerekített téglalap 23"/>
          <p:cNvSpPr/>
          <p:nvPr>
            <p:custDataLst>
              <p:tags r:id="rId11"/>
            </p:custDataLst>
          </p:nvPr>
        </p:nvSpPr>
        <p:spPr>
          <a:xfrm>
            <a:off x="3505108" y="4077072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9" name="Cím 1"/>
          <p:cNvSpPr txBox="1">
            <a:spLocks/>
          </p:cNvSpPr>
          <p:nvPr>
            <p:custDataLst>
              <p:tags r:id="rId12"/>
            </p:custDataLst>
          </p:nvPr>
        </p:nvSpPr>
        <p:spPr bwMode="auto">
          <a:xfrm>
            <a:off x="3607692" y="3573016"/>
            <a:ext cx="526692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0" cap="small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Fizetési </a:t>
            </a:r>
            <a:r>
              <a:rPr kumimoji="0" lang="hu-HU" sz="2400" b="1" i="0" u="none" strike="noStrike" kern="0" cap="small" spc="0" normalizeH="0" baseline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megoldások</a:t>
            </a:r>
            <a:r>
              <a:rPr kumimoji="0" lang="hu-HU" sz="2400" b="1" i="0" u="none" strike="noStrike" kern="0" cap="small" spc="0" normalizeH="0" noProof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ismertsége</a:t>
            </a:r>
            <a:endParaRPr kumimoji="0" lang="hu-HU" sz="2400" b="1" i="0" u="none" strike="noStrike" kern="0" cap="small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31" name="Diagram 30"/>
          <p:cNvGraphicFramePr/>
          <p:nvPr>
            <p:custDataLst>
              <p:tags r:id="rId13"/>
            </p:custDataLst>
          </p:nvPr>
        </p:nvGraphicFramePr>
        <p:xfrm>
          <a:off x="3635896" y="4365104"/>
          <a:ext cx="4968552" cy="2284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pSp>
        <p:nvGrpSpPr>
          <p:cNvPr id="34" name="Gruppe 55"/>
          <p:cNvGrpSpPr/>
          <p:nvPr>
            <p:custDataLst>
              <p:tags r:id="rId14"/>
            </p:custDataLst>
          </p:nvPr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35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6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7" name="Text Box 5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gray">
          <a:xfrm>
            <a:off x="179512" y="476672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 24-26 évesek csak 40%-a használja legalább hetente a bankkártyáját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Tudáshiány: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18" name="Lekerekített téglalap 17"/>
          <p:cNvSpPr/>
          <p:nvPr>
            <p:custDataLst>
              <p:tags r:id="rId16"/>
            </p:custDataLst>
          </p:nvPr>
        </p:nvSpPr>
        <p:spPr>
          <a:xfrm>
            <a:off x="0" y="3068960"/>
            <a:ext cx="3024336" cy="360040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1270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8013217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642" name="think-cell Slide" r:id="rId8" imgW="381" imgH="406" progId="TCLayout.ActiveDocument.1">
                  <p:embed/>
                </p:oleObj>
              </mc:Choice>
              <mc:Fallback>
                <p:oleObj name="think-cell Slide" r:id="rId8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Picture 3" descr="F:\hasznos\otpbank_log_ver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3" name="Rektangel 25"/>
          <p:cNvSpPr/>
          <p:nvPr/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2" name="Text Box 5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79512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Ausztriában 95% rendelkezik folyószámlával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27" name="Lekerekített téglalap 26"/>
          <p:cNvSpPr/>
          <p:nvPr/>
        </p:nvSpPr>
        <p:spPr>
          <a:xfrm>
            <a:off x="3505108" y="1417131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3607692" y="821693"/>
            <a:ext cx="5266928" cy="561975"/>
          </a:xfrm>
        </p:spPr>
        <p:txBody>
          <a:bodyPr/>
          <a:lstStyle/>
          <a:p>
            <a: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Bankkapcsolattal rendelkezők arányának alakulása</a:t>
            </a:r>
            <a:b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endParaRPr lang="hu-HU" sz="2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41" name="Picture 3" descr="F:\hasznos\otpbank_log_ver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48400" y="6093296"/>
            <a:ext cx="639018" cy="622449"/>
          </a:xfrm>
          <a:prstGeom prst="rect">
            <a:avLst/>
          </a:prstGeom>
          <a:noFill/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79658562"/>
              </p:ext>
            </p:extLst>
          </p:nvPr>
        </p:nvGraphicFramePr>
        <p:xfrm>
          <a:off x="3419872" y="2029296"/>
          <a:ext cx="5101116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pic>
        <p:nvPicPr>
          <p:cNvPr id="28" name="Picture 22" descr="C:\Users\Honeyblond\Downloads\coquette-icons-set\png\128x128\tag_green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68233">
            <a:off x="7164739" y="816155"/>
            <a:ext cx="2086642" cy="222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zövegdoboz 2"/>
          <p:cNvSpPr txBox="1"/>
          <p:nvPr/>
        </p:nvSpPr>
        <p:spPr>
          <a:xfrm rot="2674980">
            <a:off x="7645770" y="1586873"/>
            <a:ext cx="105779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hu-HU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Franklin Gothic Demi" pitchFamily="34" charset="0"/>
                <a:ea typeface="Batang" pitchFamily="18" charset="-127"/>
                <a:cs typeface="Calibri" pitchFamily="34" charset="0"/>
              </a:rPr>
              <a:t>1,7 M</a:t>
            </a:r>
          </a:p>
        </p:txBody>
      </p:sp>
      <p:sp>
        <p:nvSpPr>
          <p:cNvPr id="22" name="Rektangel 25"/>
          <p:cNvSpPr/>
          <p:nvPr/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29" name="Gruppe 55"/>
          <p:cNvGrpSpPr/>
          <p:nvPr/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31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3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4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0" y="773088"/>
            <a:ext cx="334786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Ausztriában az emberek 95%-a rendelkezik folyószámlával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1,7 M 15 éven felülinek nincs bankkapcsolata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Stagnál a bankkapcsolat aránya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17" name="Szövegdoboz 16"/>
          <p:cNvSpPr txBox="1"/>
          <p:nvPr>
            <p:custDataLst>
              <p:tags r:id="rId6"/>
            </p:custDataLst>
          </p:nvPr>
        </p:nvSpPr>
        <p:spPr>
          <a:xfrm>
            <a:off x="6444208" y="2492896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32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100</a:t>
            </a:r>
          </a:p>
        </p:txBody>
      </p:sp>
      <p:cxnSp>
        <p:nvCxnSpPr>
          <p:cNvPr id="19" name="Egyenes összekötő 18"/>
          <p:cNvCxnSpPr/>
          <p:nvPr/>
        </p:nvCxnSpPr>
        <p:spPr>
          <a:xfrm>
            <a:off x="7164288" y="2788879"/>
            <a:ext cx="64807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421834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666" name="think-cell Slide" r:id="rId7" imgW="381" imgH="406" progId="TCLayout.ActiveDocument.1">
                  <p:embed/>
                </p:oleObj>
              </mc:Choice>
              <mc:Fallback>
                <p:oleObj name="think-cell Slide" r:id="rId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Picture 3" descr="F:\hasznos\otpbank_log_vert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3" name="Rektangel 25"/>
          <p:cNvSpPr/>
          <p:nvPr/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2" name="Text Box 5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79512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Ausztriában 95% rendelkezik folyószámlával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27" name="Lekerekített téglalap 26"/>
          <p:cNvSpPr/>
          <p:nvPr/>
        </p:nvSpPr>
        <p:spPr>
          <a:xfrm>
            <a:off x="3505108" y="1340768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3607692" y="821693"/>
            <a:ext cx="5266928" cy="561975"/>
          </a:xfrm>
        </p:spPr>
        <p:txBody>
          <a:bodyPr/>
          <a:lstStyle/>
          <a:p>
            <a:r>
              <a:rPr lang="hu-H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5 legnagyobb bank piaci részesedése</a:t>
            </a:r>
            <a: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/>
            </a:r>
            <a:br>
              <a:rPr lang="hu-HU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endParaRPr lang="hu-HU" sz="2800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sp>
        <p:nvSpPr>
          <p:cNvPr id="22" name="Rektangel 25"/>
          <p:cNvSpPr/>
          <p:nvPr/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2" name="Gruppe 55"/>
          <p:cNvGrpSpPr/>
          <p:nvPr/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31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3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4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0" y="-27384"/>
            <a:ext cx="3347864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latin typeface="Calibri" pitchFamily="-108" charset="0"/>
                <a:cs typeface="Arial" charset="0"/>
              </a:rPr>
              <a:t>A koncentráció nagyon változatos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latin typeface="Calibri" pitchFamily="-108" charset="0"/>
                <a:cs typeface="Arial" charset="0"/>
              </a:rPr>
              <a:t>Magyarországon átlag alatti piaci koncentráció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latin typeface="Calibri" pitchFamily="-108" charset="0"/>
                <a:cs typeface="Arial" charset="0"/>
              </a:rPr>
              <a:t>EU-ban növekvő tendencia</a:t>
            </a:r>
            <a:endParaRPr lang="en-US" sz="2800" noProof="1">
              <a:latin typeface="Calibri" pitchFamily="-108" charset="0"/>
              <a:cs typeface="Arial" charset="0"/>
            </a:endParaRPr>
          </a:p>
        </p:txBody>
      </p:sp>
      <p:graphicFrame>
        <p:nvGraphicFramePr>
          <p:cNvPr id="20" name="Diagram 19"/>
          <p:cNvGraphicFramePr/>
          <p:nvPr/>
        </p:nvGraphicFramePr>
        <p:xfrm>
          <a:off x="3347864" y="1556792"/>
          <a:ext cx="4320480" cy="5301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15" name="Lekerekített téglalap 14"/>
          <p:cNvSpPr/>
          <p:nvPr/>
        </p:nvSpPr>
        <p:spPr>
          <a:xfrm>
            <a:off x="3707904" y="5048344"/>
            <a:ext cx="2448272" cy="2160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u-HU"/>
          </a:p>
        </p:txBody>
      </p:sp>
      <p:graphicFrame>
        <p:nvGraphicFramePr>
          <p:cNvPr id="16" name="Diagram 15"/>
          <p:cNvGraphicFramePr/>
          <p:nvPr/>
        </p:nvGraphicFramePr>
        <p:xfrm>
          <a:off x="7308304" y="1700808"/>
          <a:ext cx="1728192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8" name="Diagram 17"/>
          <p:cNvGraphicFramePr/>
          <p:nvPr/>
        </p:nvGraphicFramePr>
        <p:xfrm>
          <a:off x="7308304" y="3392996"/>
          <a:ext cx="1728192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19" name="Diagram 18"/>
          <p:cNvGraphicFramePr/>
          <p:nvPr/>
        </p:nvGraphicFramePr>
        <p:xfrm>
          <a:off x="7308304" y="5085184"/>
          <a:ext cx="1728192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</p:spTree>
    <p:extLst>
      <p:ext uri="{BB962C8B-B14F-4D97-AF65-F5344CB8AC3E}">
        <p14:creationId xmlns:p14="http://schemas.microsoft.com/office/powerpoint/2010/main" val="389480175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um 6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690" name="think-cell Slide" r:id="rId12" imgW="381" imgH="406" progId="TCLayout.ActiveDocument.1">
                  <p:embed/>
                </p:oleObj>
              </mc:Choice>
              <mc:Fallback>
                <p:oleObj name="think-cell Slide" r:id="rId12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ktangel 25"/>
          <p:cNvSpPr/>
          <p:nvPr>
            <p:custDataLst>
              <p:tags r:id="rId3"/>
            </p:custDataLst>
          </p:nvPr>
        </p:nvSpPr>
        <p:spPr bwMode="auto">
          <a:xfrm>
            <a:off x="0" y="260648"/>
            <a:ext cx="5868144" cy="6597352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graphicFrame>
        <p:nvGraphicFramePr>
          <p:cNvPr id="5" name="Diagram 4"/>
          <p:cNvGraphicFramePr/>
          <p:nvPr>
            <p:custDataLst>
              <p:tags r:id="rId4"/>
            </p:custDataLst>
          </p:nvPr>
        </p:nvGraphicFramePr>
        <p:xfrm>
          <a:off x="0" y="980728"/>
          <a:ext cx="5652120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15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6228184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2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…</a:t>
            </a:r>
            <a:endParaRPr lang="en-US" sz="2200" noProof="1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</p:txBody>
      </p:sp>
      <p:sp>
        <p:nvSpPr>
          <p:cNvPr id="17" name="Rektangel 25"/>
          <p:cNvSpPr/>
          <p:nvPr>
            <p:custDataLst>
              <p:tags r:id="rId6"/>
            </p:custDataLst>
          </p:nvPr>
        </p:nvSpPr>
        <p:spPr bwMode="auto">
          <a:xfrm>
            <a:off x="5868144" y="0"/>
            <a:ext cx="3275856" cy="6858000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8" name="Text Box 5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5940152" y="620688"/>
            <a:ext cx="309634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Az emeberek több mint fele nem tesz félre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Sok teendő van pénzügyi edukáció területén</a:t>
            </a:r>
            <a:endParaRPr lang="en-US" sz="2800" noProof="1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</p:txBody>
      </p:sp>
      <p:grpSp>
        <p:nvGrpSpPr>
          <p:cNvPr id="19" name="Gruppe 55"/>
          <p:cNvGrpSpPr/>
          <p:nvPr>
            <p:custDataLst>
              <p:tags r:id="rId8"/>
            </p:custDataLst>
          </p:nvPr>
        </p:nvGrpSpPr>
        <p:grpSpPr>
          <a:xfrm>
            <a:off x="0" y="0"/>
            <a:ext cx="5868144" cy="260648"/>
            <a:chOff x="3319464" y="876282"/>
            <a:chExt cx="2703621" cy="220005"/>
          </a:xfrm>
        </p:grpSpPr>
        <p:sp>
          <p:nvSpPr>
            <p:cNvPr id="20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pic>
        <p:nvPicPr>
          <p:cNvPr id="16" name="Picture 3" descr="F:\hasznos\otpbank_log_vert.jpg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12" name="Cím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323528" y="476672"/>
            <a:ext cx="5256584" cy="561975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  <a:latin typeface="Calibri" pitchFamily="34" charset="0"/>
              </a:rPr>
              <a:t>Megtakarítási formák ismerete</a:t>
            </a:r>
            <a:endParaRPr lang="hu-HU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615943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ktum 2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714" name="think-cell Slide" r:id="rId13" imgW="381" imgH="406" progId="TCLayout.ActiveDocument.1">
                  <p:embed/>
                </p:oleObj>
              </mc:Choice>
              <mc:Fallback>
                <p:oleObj name="think-cell Slide" r:id="rId13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ktangel 25"/>
          <p:cNvSpPr/>
          <p:nvPr>
            <p:custDataLst>
              <p:tags r:id="rId3"/>
            </p:custDataLst>
          </p:nvPr>
        </p:nvSpPr>
        <p:spPr bwMode="auto">
          <a:xfrm>
            <a:off x="0" y="260648"/>
            <a:ext cx="5868144" cy="6597352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" name="Lekerekített téglalap 3"/>
          <p:cNvSpPr/>
          <p:nvPr>
            <p:custDataLst>
              <p:tags r:id="rId4"/>
            </p:custDataLst>
          </p:nvPr>
        </p:nvSpPr>
        <p:spPr>
          <a:xfrm>
            <a:off x="161763" y="1340768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Cím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323528" y="634777"/>
            <a:ext cx="5256584" cy="561975"/>
          </a:xfrm>
        </p:spPr>
        <p:txBody>
          <a:bodyPr/>
          <a:lstStyle/>
          <a:p>
            <a:r>
              <a:rPr lang="hu-HU" dirty="0">
                <a:solidFill>
                  <a:schemeClr val="bg1"/>
                </a:solidFill>
                <a:latin typeface="Calibri" pitchFamily="34" charset="0"/>
              </a:rPr>
              <a:t>Megtakarítások és megtakarítási célok </a:t>
            </a:r>
          </a:p>
        </p:txBody>
      </p:sp>
      <p:graphicFrame>
        <p:nvGraphicFramePr>
          <p:cNvPr id="5" name="Diagram 4"/>
          <p:cNvGraphicFramePr/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81604920"/>
              </p:ext>
            </p:extLst>
          </p:nvPr>
        </p:nvGraphicFramePr>
        <p:xfrm>
          <a:off x="0" y="1788475"/>
          <a:ext cx="5868142" cy="4736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15" name="Lekerekített téglalap 14"/>
          <p:cNvSpPr/>
          <p:nvPr>
            <p:custDataLst>
              <p:tags r:id="rId7"/>
            </p:custDataLst>
          </p:nvPr>
        </p:nvSpPr>
        <p:spPr>
          <a:xfrm>
            <a:off x="161763" y="6437677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Rektangel 25"/>
          <p:cNvSpPr/>
          <p:nvPr>
            <p:custDataLst>
              <p:tags r:id="rId8"/>
            </p:custDataLst>
          </p:nvPr>
        </p:nvSpPr>
        <p:spPr bwMode="auto">
          <a:xfrm>
            <a:off x="5868144" y="0"/>
            <a:ext cx="3275856" cy="6858000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8" name="Text Box 52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5868144" y="692696"/>
            <a:ext cx="3168352" cy="6165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A válság nyomot hagy az emberek szokásain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A bizonytalanság a megtakarítások szerepét növeli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Fogyaszásra egyre kevésbé spórolunk</a:t>
            </a:r>
            <a:endParaRPr lang="en-US" sz="2800" noProof="1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</p:txBody>
      </p:sp>
      <p:grpSp>
        <p:nvGrpSpPr>
          <p:cNvPr id="19" name="Gruppe 55"/>
          <p:cNvGrpSpPr/>
          <p:nvPr>
            <p:custDataLst>
              <p:tags r:id="rId10"/>
            </p:custDataLst>
          </p:nvPr>
        </p:nvGrpSpPr>
        <p:grpSpPr>
          <a:xfrm>
            <a:off x="0" y="0"/>
            <a:ext cx="5868144" cy="260648"/>
            <a:chOff x="3319464" y="876282"/>
            <a:chExt cx="2703621" cy="220005"/>
          </a:xfrm>
        </p:grpSpPr>
        <p:sp>
          <p:nvSpPr>
            <p:cNvPr id="20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pic>
        <p:nvPicPr>
          <p:cNvPr id="16" name="Picture 3" descr="F:\hasznos\otpbank_log_vert.jpg"/>
          <p:cNvPicPr>
            <a:picLocks noChangeAspect="1" noChangeArrowheads="1"/>
          </p:cNvPicPr>
          <p:nvPr>
            <p:custDataLst>
              <p:tags r:id="rId11"/>
            </p:custDataLst>
          </p:nvPr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0255184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um 1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738" name="think-cell Slide" r:id="rId10" imgW="381" imgH="406" progId="TCLayout.ActiveDocument.1">
                  <p:embed/>
                </p:oleObj>
              </mc:Choice>
              <mc:Fallback>
                <p:oleObj name="think-cell Slide" r:id="rId10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ktangel 25"/>
          <p:cNvSpPr/>
          <p:nvPr>
            <p:custDataLst>
              <p:tags r:id="rId3"/>
            </p:custDataLst>
          </p:nvPr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8" name="Rektangel 25"/>
          <p:cNvSpPr/>
          <p:nvPr>
            <p:custDataLst>
              <p:tags r:id="rId4"/>
            </p:custDataLst>
          </p:nvPr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2" name="Gruppe 55"/>
          <p:cNvGrpSpPr/>
          <p:nvPr>
            <p:custDataLst>
              <p:tags r:id="rId5"/>
            </p:custDataLst>
          </p:nvPr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10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1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graphicFrame>
        <p:nvGraphicFramePr>
          <p:cNvPr id="13" name="Object 2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5471343" y="1124744"/>
          <a:ext cx="3672657" cy="5737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15" name="Táblázat 14"/>
          <p:cNvGraphicFramePr>
            <a:graphicFrameLocks noGrp="1"/>
          </p:cNvGraphicFramePr>
          <p:nvPr/>
        </p:nvGraphicFramePr>
        <p:xfrm>
          <a:off x="3347864" y="1844826"/>
          <a:ext cx="2209676" cy="4752525"/>
        </p:xfrm>
        <a:graphic>
          <a:graphicData uri="http://schemas.openxmlformats.org/drawingml/2006/table">
            <a:tbl>
              <a:tblPr/>
              <a:tblGrid>
                <a:gridCol w="2209676"/>
              </a:tblGrid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barátságos ügyintézők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gyors ügyintézés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segítség pénzügyeim intézésében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szakértelem pénzügyekben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szolgáltatások fejlettsége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vonzó, érdekes ajánlatok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hitelkamat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betéti </a:t>
                      </a:r>
                      <a:r>
                        <a:rPr lang="hu-HU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kamat</a:t>
                      </a:r>
                      <a:endParaRPr lang="hu-HU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szolgáltatások minőséget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széles termékválaszték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Telefonos szolgáltatás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Internetes szolgáltatás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sok bankfiók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sok bankautomata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algn="r" rtl="0" fontAlgn="b"/>
                      <a:r>
                        <a:rPr lang="hu-HU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megbízhatóság, pontosság</a:t>
                      </a:r>
                      <a:r>
                        <a:rPr lang="hu-HU" sz="105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</a:t>
                      </a:r>
                      <a:endParaRPr lang="hu-HU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6" name="Cím 1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3635896" y="476672"/>
            <a:ext cx="2952328" cy="56197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Elvárások és tapasztalatok</a:t>
            </a:r>
            <a:br>
              <a:rPr kumimoji="0" lang="hu-H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</a:br>
            <a:endParaRPr kumimoji="0" lang="hu-HU" sz="2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17" name="Text Box 5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3624" y="404664"/>
            <a:ext cx="3140224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Elvárások az ügyintézéssel szemben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Elégedetlenség az árakkal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Elégedettség a kínálattal, és a csatornákkal</a:t>
            </a:r>
          </a:p>
        </p:txBody>
      </p:sp>
    </p:spTree>
    <p:extLst>
      <p:ext uri="{BB962C8B-B14F-4D97-AF65-F5344CB8AC3E}">
        <p14:creationId xmlns:p14="http://schemas.microsoft.com/office/powerpoint/2010/main" val="202740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Sub>
          <a:bldChart bld="series" animBg="0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762" name="think-cell Slide" r:id="rId7" imgW="381" imgH="406" progId="TCLayout.ActiveDocument.1">
                  <p:embed/>
                </p:oleObj>
              </mc:Choice>
              <mc:Fallback>
                <p:oleObj name="think-cell Slide" r:id="rId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ktangel 25"/>
          <p:cNvSpPr/>
          <p:nvPr/>
        </p:nvSpPr>
        <p:spPr bwMode="auto">
          <a:xfrm>
            <a:off x="0" y="260648"/>
            <a:ext cx="5868144" cy="6597352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graphicFrame>
        <p:nvGraphicFramePr>
          <p:cNvPr id="4" name="Diagram 3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88449445"/>
              </p:ext>
            </p:extLst>
          </p:nvPr>
        </p:nvGraphicFramePr>
        <p:xfrm>
          <a:off x="2" y="1916832"/>
          <a:ext cx="5796134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7" name="Lekerekített téglalap 26"/>
          <p:cNvSpPr/>
          <p:nvPr/>
        </p:nvSpPr>
        <p:spPr>
          <a:xfrm>
            <a:off x="179512" y="1340768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3" name="Rektangel 25"/>
          <p:cNvSpPr/>
          <p:nvPr/>
        </p:nvSpPr>
        <p:spPr bwMode="auto">
          <a:xfrm>
            <a:off x="5868144" y="0"/>
            <a:ext cx="3275856" cy="6858000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7" name="Text Box 52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gray">
          <a:xfrm>
            <a:off x="5940152" y="260648"/>
            <a:ext cx="316835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OTP dominancia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Erőteljes lakossági építkezés a 2000-es években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A válság hatására több banknak gyengült a pozíciója</a:t>
            </a:r>
            <a:endParaRPr lang="en-US" sz="2800" noProof="1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457200" y="418753"/>
            <a:ext cx="4690864" cy="561975"/>
          </a:xfrm>
        </p:spPr>
        <p:txBody>
          <a:bodyPr/>
          <a:lstStyle/>
          <a:p>
            <a:r>
              <a:rPr lang="hu-HU" dirty="0">
                <a:solidFill>
                  <a:schemeClr val="bg1"/>
                </a:solidFill>
                <a:latin typeface="Calibri" pitchFamily="34" charset="0"/>
              </a:rPr>
              <a:t>Spontán márkaismertség</a:t>
            </a:r>
          </a:p>
        </p:txBody>
      </p:sp>
      <p:pic>
        <p:nvPicPr>
          <p:cNvPr id="39" name="Picture 3" descr="F:\hasznos\otpbank_log_ver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16" name="Lekerekített téglalap 15"/>
          <p:cNvSpPr/>
          <p:nvPr/>
        </p:nvSpPr>
        <p:spPr>
          <a:xfrm>
            <a:off x="161763" y="5985284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7" name="Gruppe 55"/>
          <p:cNvGrpSpPr/>
          <p:nvPr/>
        </p:nvGrpSpPr>
        <p:grpSpPr>
          <a:xfrm>
            <a:off x="0" y="0"/>
            <a:ext cx="5868144" cy="260648"/>
            <a:chOff x="3319464" y="876282"/>
            <a:chExt cx="2703621" cy="220005"/>
          </a:xfrm>
        </p:grpSpPr>
        <p:sp>
          <p:nvSpPr>
            <p:cNvPr id="18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19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970291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786" name="think-cell Slide" r:id="rId16" imgW="381" imgH="406" progId="TCLayout.ActiveDocument.1">
                  <p:embed/>
                </p:oleObj>
              </mc:Choice>
              <mc:Fallback>
                <p:oleObj name="think-cell Slide" r:id="rId16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Picture 3" descr="F:\hasznos\otpbank_log_vert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3" name="Rektangel 25"/>
          <p:cNvSpPr/>
          <p:nvPr>
            <p:custDataLst>
              <p:tags r:id="rId4"/>
            </p:custDataLst>
          </p:nvPr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2" name="Text Box 5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gray">
          <a:xfrm>
            <a:off x="179512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200" noProof="1" smtClean="0">
                <a:latin typeface="Calibri" pitchFamily="-108" charset="0"/>
                <a:cs typeface="Arial" charset="0"/>
              </a:rPr>
              <a:t>…</a:t>
            </a:r>
            <a:endParaRPr lang="en-US" sz="2200" noProof="1">
              <a:latin typeface="Calibri" pitchFamily="-108" charset="0"/>
              <a:cs typeface="Arial" charset="0"/>
            </a:endParaRPr>
          </a:p>
        </p:txBody>
      </p:sp>
      <p:graphicFrame>
        <p:nvGraphicFramePr>
          <p:cNvPr id="4" name="Diagram 3"/>
          <p:cNvGraphicFramePr/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76173095"/>
              </p:ext>
            </p:extLst>
          </p:nvPr>
        </p:nvGraphicFramePr>
        <p:xfrm>
          <a:off x="3363953" y="2436041"/>
          <a:ext cx="5672544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sp>
        <p:nvSpPr>
          <p:cNvPr id="27" name="Lekerekített téglalap 26"/>
          <p:cNvSpPr/>
          <p:nvPr>
            <p:custDataLst>
              <p:tags r:id="rId7"/>
            </p:custDataLst>
          </p:nvPr>
        </p:nvSpPr>
        <p:spPr>
          <a:xfrm>
            <a:off x="3505108" y="1417131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3607692" y="821693"/>
            <a:ext cx="5266928" cy="561975"/>
          </a:xfrm>
        </p:spPr>
        <p:txBody>
          <a:bodyPr/>
          <a:lstStyle/>
          <a:p>
            <a:r>
              <a:rPr lang="hu-H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Szimpátia</a:t>
            </a:r>
            <a:r>
              <a:rPr lang="hu-HU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/>
            </a:r>
            <a:br>
              <a:rPr lang="hu-HU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endParaRPr lang="hu-HU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41" name="Picture 3" descr="F:\hasznos\otpbank_log_vert.jpg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8348400" y="6093296"/>
            <a:ext cx="639018" cy="622449"/>
          </a:xfrm>
          <a:prstGeom prst="rect">
            <a:avLst/>
          </a:prstGeom>
          <a:noFill/>
        </p:spPr>
      </p:pic>
      <p:graphicFrame>
        <p:nvGraphicFramePr>
          <p:cNvPr id="2" name="Táblázat 1"/>
          <p:cNvGraphicFramePr>
            <a:graphicFrameLocks noGrp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3421804618"/>
              </p:ext>
            </p:extLst>
          </p:nvPr>
        </p:nvGraphicFramePr>
        <p:xfrm>
          <a:off x="3779912" y="2060848"/>
          <a:ext cx="5292080" cy="288032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661510"/>
                <a:gridCol w="661510"/>
                <a:gridCol w="661510"/>
                <a:gridCol w="661510"/>
                <a:gridCol w="661510"/>
                <a:gridCol w="661510"/>
                <a:gridCol w="661510"/>
                <a:gridCol w="661510"/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87%</a:t>
                      </a:r>
                      <a:endParaRPr lang="hu-HU" sz="1400" b="1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50%</a:t>
                      </a:r>
                      <a:endParaRPr lang="hu-HU" sz="1400" b="1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54%</a:t>
                      </a:r>
                      <a:endParaRPr lang="hu-HU" sz="1400" b="1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64%</a:t>
                      </a:r>
                      <a:endParaRPr lang="hu-HU" sz="1400" b="1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57%</a:t>
                      </a:r>
                      <a:endParaRPr lang="hu-HU" sz="1400" b="1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70%</a:t>
                      </a:r>
                      <a:endParaRPr lang="hu-HU" sz="1400" b="1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86%</a:t>
                      </a:r>
                      <a:endParaRPr lang="hu-HU" sz="1400" b="1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hu-HU" sz="1400" b="1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100%</a:t>
                      </a:r>
                      <a:endParaRPr lang="hu-HU" sz="1400" b="1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22" name="Rektangel 25"/>
          <p:cNvSpPr/>
          <p:nvPr>
            <p:custDataLst>
              <p:tags r:id="rId11"/>
            </p:custDataLst>
          </p:nvPr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28" name="Gruppe 55"/>
          <p:cNvGrpSpPr/>
          <p:nvPr>
            <p:custDataLst>
              <p:tags r:id="rId12"/>
            </p:custDataLst>
          </p:nvPr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29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3" name="Text Box 52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gray">
          <a:xfrm>
            <a:off x="331912" y="7730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 bankok jelentősen veszítettek a szimpátiájukból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Nem az abszolút értékre, hanem a  dinamikára érdemes figyelni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  <p:sp>
        <p:nvSpPr>
          <p:cNvPr id="3" name="Ötszög 2"/>
          <p:cNvSpPr/>
          <p:nvPr>
            <p:custDataLst>
              <p:tags r:id="rId14"/>
            </p:custDataLst>
          </p:nvPr>
        </p:nvSpPr>
        <p:spPr>
          <a:xfrm>
            <a:off x="2825806" y="2084728"/>
            <a:ext cx="918102" cy="288032"/>
          </a:xfrm>
          <a:prstGeom prst="homePlate">
            <a:avLst>
              <a:gd name="adj" fmla="val 3769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hu-H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2010 / 2007</a:t>
            </a:r>
          </a:p>
        </p:txBody>
      </p:sp>
    </p:spTree>
    <p:extLst>
      <p:ext uri="{BB962C8B-B14F-4D97-AF65-F5344CB8AC3E}">
        <p14:creationId xmlns:p14="http://schemas.microsoft.com/office/powerpoint/2010/main" val="3840617991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ktum 2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810" name="think-cell Slide" r:id="rId8" imgW="381" imgH="406" progId="TCLayout.ActiveDocument.1">
                  <p:embed/>
                </p:oleObj>
              </mc:Choice>
              <mc:Fallback>
                <p:oleObj name="think-cell Slide" r:id="rId8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Picture 3" descr="F:\hasznos\otpbank_log_ver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sp>
        <p:nvSpPr>
          <p:cNvPr id="23" name="Rektangel 25"/>
          <p:cNvSpPr/>
          <p:nvPr/>
        </p:nvSpPr>
        <p:spPr bwMode="auto">
          <a:xfrm>
            <a:off x="3203848" y="284567"/>
            <a:ext cx="5935310" cy="6579113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sp>
        <p:nvSpPr>
          <p:cNvPr id="32" name="Text Box 5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79512" y="620688"/>
            <a:ext cx="2808312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200" noProof="1" smtClean="0">
                <a:latin typeface="Calibri" pitchFamily="-108" charset="0"/>
                <a:cs typeface="Arial" charset="0"/>
              </a:rPr>
              <a:t>…</a:t>
            </a:r>
            <a:endParaRPr lang="en-US" sz="2200" noProof="1">
              <a:latin typeface="Calibri" pitchFamily="-108" charset="0"/>
              <a:cs typeface="Arial" charset="0"/>
            </a:endParaRPr>
          </a:p>
        </p:txBody>
      </p:sp>
      <p:sp>
        <p:nvSpPr>
          <p:cNvPr id="27" name="Lekerekített téglalap 26"/>
          <p:cNvSpPr/>
          <p:nvPr/>
        </p:nvSpPr>
        <p:spPr>
          <a:xfrm>
            <a:off x="3505108" y="1417131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Cím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3607692" y="821693"/>
            <a:ext cx="5266928" cy="561975"/>
          </a:xfrm>
        </p:spPr>
        <p:txBody>
          <a:bodyPr/>
          <a:lstStyle/>
          <a:p>
            <a:r>
              <a:rPr lang="hu-HU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Banki reklám első említése </a:t>
            </a:r>
            <a:br>
              <a:rPr lang="hu-HU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r>
              <a:rPr lang="hu-H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teljes </a:t>
            </a:r>
            <a:r>
              <a:rPr lang="hu-HU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lakosság</a:t>
            </a:r>
            <a:br>
              <a:rPr lang="hu-HU" dirty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</a:br>
            <a:endParaRPr lang="hu-HU" dirty="0">
              <a:solidFill>
                <a:schemeClr val="tx1">
                  <a:lumMod val="85000"/>
                  <a:lumOff val="15000"/>
                </a:schemeClr>
              </a:solidFill>
              <a:latin typeface="Calibri" pitchFamily="34" charset="0"/>
            </a:endParaRPr>
          </a:p>
        </p:txBody>
      </p:sp>
      <p:pic>
        <p:nvPicPr>
          <p:cNvPr id="41" name="Picture 3" descr="F:\hasznos\otpbank_log_vert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348400" y="6093296"/>
            <a:ext cx="639018" cy="622449"/>
          </a:xfrm>
          <a:prstGeom prst="rect">
            <a:avLst/>
          </a:prstGeom>
          <a:noFill/>
        </p:spPr>
      </p:pic>
      <p:graphicFrame>
        <p:nvGraphicFramePr>
          <p:cNvPr id="42" name="Diagram 41"/>
          <p:cNvGraphicFramePr/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637451035"/>
              </p:ext>
            </p:extLst>
          </p:nvPr>
        </p:nvGraphicFramePr>
        <p:xfrm>
          <a:off x="3419872" y="1916832"/>
          <a:ext cx="5629852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2" name="Rektangel 25"/>
          <p:cNvSpPr/>
          <p:nvPr/>
        </p:nvSpPr>
        <p:spPr bwMode="auto">
          <a:xfrm>
            <a:off x="-36512" y="0"/>
            <a:ext cx="3384376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  <a:ea typeface="+mn-ea"/>
            </a:endParaRPr>
          </a:p>
        </p:txBody>
      </p:sp>
      <p:grpSp>
        <p:nvGrpSpPr>
          <p:cNvPr id="28" name="Gruppe 55"/>
          <p:cNvGrpSpPr/>
          <p:nvPr/>
        </p:nvGrpSpPr>
        <p:grpSpPr>
          <a:xfrm>
            <a:off x="3343152" y="1"/>
            <a:ext cx="5796136" cy="260648"/>
            <a:chOff x="3319464" y="876282"/>
            <a:chExt cx="2703621" cy="220005"/>
          </a:xfrm>
        </p:grpSpPr>
        <p:sp>
          <p:nvSpPr>
            <p:cNvPr id="29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3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sp>
        <p:nvSpPr>
          <p:cNvPr id="33" name="Text Box 5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gray">
          <a:xfrm>
            <a:off x="0" y="1196752"/>
            <a:ext cx="3203848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Az OTP reklámok látszanak leginkább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Több banknál hullámzó a teljesítmény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400" noProof="1" smtClean="0"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400" noProof="1" smtClean="0">
                <a:latin typeface="Calibri" pitchFamily="-108" charset="0"/>
                <a:cs typeface="Arial" charset="0"/>
              </a:rPr>
              <a:t>A média és a kreatív erő egyaránt erőteljesen befolyásolja a hatékonyságot</a:t>
            </a:r>
            <a:endParaRPr lang="en-US" sz="2400" noProof="1">
              <a:latin typeface="Calibri" pitchFamily="-10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018464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ktum 2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8834" name="think-cell Slide" r:id="rId12" imgW="381" imgH="406" progId="TCLayout.ActiveDocument.1">
                  <p:embed/>
                </p:oleObj>
              </mc:Choice>
              <mc:Fallback>
                <p:oleObj name="think-cell Slide" r:id="rId12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ktangel 25"/>
          <p:cNvSpPr/>
          <p:nvPr>
            <p:custDataLst>
              <p:tags r:id="rId3"/>
            </p:custDataLst>
          </p:nvPr>
        </p:nvSpPr>
        <p:spPr bwMode="auto">
          <a:xfrm>
            <a:off x="0" y="260648"/>
            <a:ext cx="5868144" cy="6597352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" name="Lekerekített téglalap 3"/>
          <p:cNvSpPr/>
          <p:nvPr>
            <p:custDataLst>
              <p:tags r:id="rId4"/>
            </p:custDataLst>
          </p:nvPr>
        </p:nvSpPr>
        <p:spPr>
          <a:xfrm>
            <a:off x="161763" y="1340768"/>
            <a:ext cx="5544616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Cím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323528" y="634777"/>
            <a:ext cx="5256584" cy="561975"/>
          </a:xfrm>
        </p:spPr>
        <p:txBody>
          <a:bodyPr/>
          <a:lstStyle/>
          <a:p>
            <a:r>
              <a:rPr lang="hu-HU" sz="3200" dirty="0" smtClean="0">
                <a:solidFill>
                  <a:schemeClr val="bg1"/>
                </a:solidFill>
                <a:latin typeface="Calibri" pitchFamily="34" charset="0"/>
              </a:rPr>
              <a:t>Információs csatornák</a:t>
            </a:r>
            <a:endParaRPr lang="hu-HU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5" name="Diagram 4"/>
          <p:cNvGraphicFramePr/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1618105498"/>
              </p:ext>
            </p:extLst>
          </p:nvPr>
        </p:nvGraphicFramePr>
        <p:xfrm>
          <a:off x="0" y="1788475"/>
          <a:ext cx="5868142" cy="4736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17" name="Rektangel 25"/>
          <p:cNvSpPr/>
          <p:nvPr>
            <p:custDataLst>
              <p:tags r:id="rId7"/>
            </p:custDataLst>
          </p:nvPr>
        </p:nvSpPr>
        <p:spPr bwMode="auto">
          <a:xfrm>
            <a:off x="5868144" y="0"/>
            <a:ext cx="3275856" cy="6858000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8" name="Text Box 52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5868144" y="260648"/>
            <a:ext cx="3168352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A személyes kapcsolat felértékelődik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Internet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WOM</a:t>
            </a: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endParaRPr lang="hu-HU" sz="2800" noProof="1" smtClean="0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  <a:p>
            <a:pPr marL="180975" indent="-180975" defTabSz="801688">
              <a:spcBef>
                <a:spcPct val="20000"/>
              </a:spcBef>
              <a:buFont typeface="Arial" charset="0"/>
              <a:buChar char="•"/>
            </a:pPr>
            <a:r>
              <a:rPr lang="hu-HU" sz="2800" noProof="1" smtClean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-108" charset="0"/>
                <a:cs typeface="Arial" charset="0"/>
              </a:rPr>
              <a:t>A TV már nem a legfőbb információ forrás</a:t>
            </a:r>
            <a:endParaRPr lang="en-US" sz="2800" noProof="1">
              <a:solidFill>
                <a:schemeClr val="tx1">
                  <a:lumMod val="75000"/>
                  <a:lumOff val="25000"/>
                </a:schemeClr>
              </a:solidFill>
              <a:latin typeface="Calibri" pitchFamily="-108" charset="0"/>
              <a:cs typeface="Arial" charset="0"/>
            </a:endParaRPr>
          </a:p>
        </p:txBody>
      </p:sp>
      <p:grpSp>
        <p:nvGrpSpPr>
          <p:cNvPr id="2" name="Gruppe 55"/>
          <p:cNvGrpSpPr/>
          <p:nvPr>
            <p:custDataLst>
              <p:tags r:id="rId9"/>
            </p:custDataLst>
          </p:nvPr>
        </p:nvGrpSpPr>
        <p:grpSpPr>
          <a:xfrm>
            <a:off x="0" y="0"/>
            <a:ext cx="5868144" cy="260648"/>
            <a:chOff x="3319464" y="876282"/>
            <a:chExt cx="2703621" cy="220005"/>
          </a:xfrm>
        </p:grpSpPr>
        <p:sp>
          <p:nvSpPr>
            <p:cNvPr id="20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1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pic>
        <p:nvPicPr>
          <p:cNvPr id="16" name="Picture 3" descr="F:\hasznos\otpbank_log_vert.jpg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69942220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5"/>
          <p:cNvSpPr/>
          <p:nvPr>
            <p:custDataLst>
              <p:tags r:id="rId1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9" name="Rounded Rectangle 23"/>
          <p:cNvSpPr/>
          <p:nvPr/>
        </p:nvSpPr>
        <p:spPr>
          <a:xfrm>
            <a:off x="2123728" y="238100"/>
            <a:ext cx="4231740" cy="55398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Bankszektor reklámköltése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50" name="Rounded Rectangle 23"/>
          <p:cNvSpPr/>
          <p:nvPr/>
        </p:nvSpPr>
        <p:spPr>
          <a:xfrm>
            <a:off x="1348372" y="224408"/>
            <a:ext cx="6175956" cy="6300936"/>
          </a:xfrm>
          <a:prstGeom prst="roundRect">
            <a:avLst>
              <a:gd name="adj" fmla="val 5357"/>
            </a:avLst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400" dirty="0">
              <a:solidFill>
                <a:schemeClr val="bg1"/>
              </a:solidFill>
            </a:endParaRPr>
          </a:p>
        </p:txBody>
      </p:sp>
      <p:graphicFrame>
        <p:nvGraphicFramePr>
          <p:cNvPr id="51" name="Diagram 50"/>
          <p:cNvGraphicFramePr/>
          <p:nvPr>
            <p:extLst>
              <p:ext uri="{D42A27DB-BD31-4B8C-83A1-F6EECF244321}">
                <p14:modId xmlns:p14="http://schemas.microsoft.com/office/powerpoint/2010/main" val="3031340942"/>
              </p:ext>
            </p:extLst>
          </p:nvPr>
        </p:nvGraphicFramePr>
        <p:xfrm>
          <a:off x="1377436" y="908720"/>
          <a:ext cx="6096000" cy="5490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2" name="Tartalom helye 2"/>
          <p:cNvSpPr txBox="1">
            <a:spLocks/>
          </p:cNvSpPr>
          <p:nvPr/>
        </p:nvSpPr>
        <p:spPr bwMode="auto">
          <a:xfrm>
            <a:off x="7236296" y="6624638"/>
            <a:ext cx="21955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Forrás: </a:t>
            </a:r>
            <a:r>
              <a:rPr lang="hu-HU" sz="1000" dirty="0" err="1">
                <a:solidFill>
                  <a:schemeClr val="bg1"/>
                </a:solidFill>
                <a:latin typeface="Corbel" pitchFamily="34" charset="0"/>
              </a:rPr>
              <a:t>Mediagnózis-AdexNet</a:t>
            </a:r>
            <a:endParaRPr lang="hu-HU" sz="10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53" name="Tartalom helye 2"/>
          <p:cNvSpPr txBox="1">
            <a:spLocks/>
          </p:cNvSpPr>
          <p:nvPr/>
        </p:nvSpPr>
        <p:spPr bwMode="auto">
          <a:xfrm>
            <a:off x="0" y="6624638"/>
            <a:ext cx="277177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Költés: becsült </a:t>
            </a:r>
            <a:r>
              <a:rPr lang="hu-HU" sz="1000" dirty="0" err="1">
                <a:solidFill>
                  <a:schemeClr val="bg1"/>
                </a:solidFill>
                <a:latin typeface="Corbel" pitchFamily="34" charset="0"/>
              </a:rPr>
              <a:t>netnet</a:t>
            </a: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 áron ezer forintban</a:t>
            </a:r>
          </a:p>
        </p:txBody>
      </p:sp>
      <p:sp>
        <p:nvSpPr>
          <p:cNvPr id="54" name="Szövegdoboz 53"/>
          <p:cNvSpPr txBox="1"/>
          <p:nvPr/>
        </p:nvSpPr>
        <p:spPr>
          <a:xfrm>
            <a:off x="5940152" y="1124744"/>
            <a:ext cx="9781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 smtClean="0">
                <a:latin typeface="Calibri" pitchFamily="34" charset="0"/>
                <a:cs typeface="Calibri" pitchFamily="34" charset="0"/>
              </a:rPr>
              <a:t>MRD Ft</a:t>
            </a:r>
          </a:p>
        </p:txBody>
      </p:sp>
    </p:spTree>
    <p:extLst>
      <p:ext uri="{BB962C8B-B14F-4D97-AF65-F5344CB8AC3E}">
        <p14:creationId xmlns:p14="http://schemas.microsoft.com/office/powerpoint/2010/main" val="319950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5"/>
          <p:cNvSpPr/>
          <p:nvPr>
            <p:custDataLst>
              <p:tags r:id="rId1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" name="Rounded Rectangle 23"/>
          <p:cNvSpPr/>
          <p:nvPr/>
        </p:nvSpPr>
        <p:spPr>
          <a:xfrm>
            <a:off x="2123728" y="238100"/>
            <a:ext cx="4231740" cy="55398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Médiamix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5" name="Rounded Rectangle 23"/>
          <p:cNvSpPr/>
          <p:nvPr/>
        </p:nvSpPr>
        <p:spPr>
          <a:xfrm>
            <a:off x="539552" y="224408"/>
            <a:ext cx="7794500" cy="6300936"/>
          </a:xfrm>
          <a:prstGeom prst="roundRect">
            <a:avLst>
              <a:gd name="adj" fmla="val 5357"/>
            </a:avLst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 bwMode="auto">
          <a:xfrm>
            <a:off x="7236296" y="6624638"/>
            <a:ext cx="21955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Forrás: </a:t>
            </a:r>
            <a:r>
              <a:rPr lang="hu-HU" sz="1000" dirty="0" err="1">
                <a:solidFill>
                  <a:schemeClr val="bg1"/>
                </a:solidFill>
                <a:latin typeface="Corbel" pitchFamily="34" charset="0"/>
              </a:rPr>
              <a:t>Mediagnózis-AdexNet</a:t>
            </a:r>
            <a:endParaRPr lang="hu-HU" sz="10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 bwMode="auto">
          <a:xfrm>
            <a:off x="0" y="6624638"/>
            <a:ext cx="277177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Költés: becsült </a:t>
            </a:r>
            <a:r>
              <a:rPr lang="hu-HU" sz="1000" dirty="0" err="1">
                <a:solidFill>
                  <a:schemeClr val="bg1"/>
                </a:solidFill>
                <a:latin typeface="Corbel" pitchFamily="34" charset="0"/>
              </a:rPr>
              <a:t>netnet</a:t>
            </a: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 áron ezer forintban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689118597"/>
              </p:ext>
            </p:extLst>
          </p:nvPr>
        </p:nvGraphicFramePr>
        <p:xfrm>
          <a:off x="683568" y="620688"/>
          <a:ext cx="7128792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062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5"/>
          <p:cNvSpPr/>
          <p:nvPr>
            <p:custDataLst>
              <p:tags r:id="rId1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4" name="Rounded Rectangle 23"/>
          <p:cNvSpPr/>
          <p:nvPr/>
        </p:nvSpPr>
        <p:spPr>
          <a:xfrm>
            <a:off x="2123728" y="238100"/>
            <a:ext cx="4231740" cy="55398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Termékmix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5" name="Rounded Rectangle 23"/>
          <p:cNvSpPr/>
          <p:nvPr/>
        </p:nvSpPr>
        <p:spPr>
          <a:xfrm>
            <a:off x="539552" y="224408"/>
            <a:ext cx="7794500" cy="6300936"/>
          </a:xfrm>
          <a:prstGeom prst="roundRect">
            <a:avLst>
              <a:gd name="adj" fmla="val 5357"/>
            </a:avLst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 bwMode="auto">
          <a:xfrm>
            <a:off x="7236296" y="6624638"/>
            <a:ext cx="2195513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Forrás: </a:t>
            </a:r>
            <a:r>
              <a:rPr lang="hu-HU" sz="1000" dirty="0" err="1">
                <a:solidFill>
                  <a:schemeClr val="bg1"/>
                </a:solidFill>
                <a:latin typeface="Corbel" pitchFamily="34" charset="0"/>
              </a:rPr>
              <a:t>Mediagnózis-AdexNet</a:t>
            </a:r>
            <a:endParaRPr lang="hu-HU" sz="1000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 bwMode="auto">
          <a:xfrm>
            <a:off x="0" y="6624638"/>
            <a:ext cx="2771775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5600" indent="-355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Költés: becsült </a:t>
            </a:r>
            <a:r>
              <a:rPr lang="hu-HU" sz="1000" dirty="0" err="1">
                <a:solidFill>
                  <a:schemeClr val="bg1"/>
                </a:solidFill>
                <a:latin typeface="Corbel" pitchFamily="34" charset="0"/>
              </a:rPr>
              <a:t>netnet</a:t>
            </a:r>
            <a:r>
              <a:rPr lang="hu-HU" sz="1000" dirty="0">
                <a:solidFill>
                  <a:schemeClr val="bg1"/>
                </a:solidFill>
                <a:latin typeface="Corbel" pitchFamily="34" charset="0"/>
              </a:rPr>
              <a:t> áron ezer forintban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733848657"/>
              </p:ext>
            </p:extLst>
          </p:nvPr>
        </p:nvGraphicFramePr>
        <p:xfrm>
          <a:off x="683568" y="620688"/>
          <a:ext cx="7128792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0627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ktangel 25"/>
          <p:cNvSpPr/>
          <p:nvPr>
            <p:custDataLst>
              <p:tags r:id="rId2"/>
            </p:custDataLst>
          </p:nvPr>
        </p:nvSpPr>
        <p:spPr bwMode="auto">
          <a:xfrm>
            <a:off x="5868144" y="0"/>
            <a:ext cx="3275856" cy="6858000"/>
          </a:xfrm>
          <a:prstGeom prst="rect">
            <a:avLst/>
          </a:prstGeom>
          <a:gradFill rotWithShape="1">
            <a:gsLst>
              <a:gs pos="8000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  <a:gs pos="0">
                <a:schemeClr val="bg1"/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graphicFrame>
        <p:nvGraphicFramePr>
          <p:cNvPr id="7" name="Objektum 6" hidden="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858" name="think-cell Slide" r:id="rId12" imgW="381" imgH="406" progId="TCLayout.ActiveDocument.1">
                  <p:embed/>
                </p:oleObj>
              </mc:Choice>
              <mc:Fallback>
                <p:oleObj name="think-cell Slide" r:id="rId12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ktangel 25"/>
          <p:cNvSpPr/>
          <p:nvPr>
            <p:custDataLst>
              <p:tags r:id="rId4"/>
            </p:custDataLst>
          </p:nvPr>
        </p:nvSpPr>
        <p:spPr bwMode="auto">
          <a:xfrm>
            <a:off x="0" y="260648"/>
            <a:ext cx="9144000" cy="6597352"/>
          </a:xfrm>
          <a:prstGeom prst="rect">
            <a:avLst/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>
              <a:solidFill>
                <a:sysClr val="window" lastClr="FFFFFF"/>
              </a:solidFill>
              <a:latin typeface="Calibri"/>
            </a:endParaRPr>
          </a:p>
        </p:txBody>
      </p:sp>
      <p:graphicFrame>
        <p:nvGraphicFramePr>
          <p:cNvPr id="17" name="Diagram 16"/>
          <p:cNvGraphicFramePr/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3204794647"/>
              </p:ext>
            </p:extLst>
          </p:nvPr>
        </p:nvGraphicFramePr>
        <p:xfrm>
          <a:off x="142844" y="1412776"/>
          <a:ext cx="8843374" cy="30055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graphicFrame>
        <p:nvGraphicFramePr>
          <p:cNvPr id="18" name="Diagram 17"/>
          <p:cNvGraphicFramePr/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1496579732"/>
              </p:ext>
            </p:extLst>
          </p:nvPr>
        </p:nvGraphicFramePr>
        <p:xfrm>
          <a:off x="142844" y="4205128"/>
          <a:ext cx="8843374" cy="2500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19" name="Cím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323528" y="634777"/>
            <a:ext cx="5256584" cy="561975"/>
          </a:xfrm>
        </p:spPr>
        <p:txBody>
          <a:bodyPr/>
          <a:lstStyle/>
          <a:p>
            <a:r>
              <a:rPr lang="hu-HU" sz="3600" dirty="0" smtClean="0">
                <a:solidFill>
                  <a:schemeClr val="bg1"/>
                </a:solidFill>
                <a:latin typeface="Calibri" pitchFamily="34" charset="0"/>
              </a:rPr>
              <a:t>Banki reklámok tetszése</a:t>
            </a:r>
            <a:endParaRPr lang="hu-HU" sz="36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0" name="Lekerekített téglalap 19"/>
          <p:cNvSpPr/>
          <p:nvPr>
            <p:custDataLst>
              <p:tags r:id="rId8"/>
            </p:custDataLst>
          </p:nvPr>
        </p:nvSpPr>
        <p:spPr>
          <a:xfrm>
            <a:off x="161763" y="1196752"/>
            <a:ext cx="8982234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Lekerekített téglalap 20"/>
          <p:cNvSpPr/>
          <p:nvPr>
            <p:custDataLst>
              <p:tags r:id="rId9"/>
            </p:custDataLst>
          </p:nvPr>
        </p:nvSpPr>
        <p:spPr>
          <a:xfrm>
            <a:off x="161763" y="6597352"/>
            <a:ext cx="8982234" cy="216024"/>
          </a:xfrm>
          <a:prstGeom prst="roundRect">
            <a:avLst/>
          </a:prstGeom>
          <a:solidFill>
            <a:schemeClr val="bg2">
              <a:lumMod val="65000"/>
            </a:schemeClr>
          </a:solidFill>
          <a:effectLst>
            <a:outerShdw blurRad="65500" dist="38100" dir="5400000" rotWithShape="0">
              <a:srgbClr val="000000">
                <a:alpha val="40000"/>
              </a:srgbClr>
            </a:outerShdw>
            <a:softEdge rad="63500"/>
          </a:effectLst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24" name="Gruppe 55"/>
          <p:cNvGrpSpPr/>
          <p:nvPr>
            <p:custDataLst>
              <p:tags r:id="rId10"/>
            </p:custDataLst>
          </p:nvPr>
        </p:nvGrpSpPr>
        <p:grpSpPr>
          <a:xfrm>
            <a:off x="0" y="0"/>
            <a:ext cx="9144000" cy="260648"/>
            <a:chOff x="3319464" y="876282"/>
            <a:chExt cx="2703621" cy="220005"/>
          </a:xfrm>
        </p:grpSpPr>
        <p:sp>
          <p:nvSpPr>
            <p:cNvPr id="25" name="Rektangel 27"/>
            <p:cNvSpPr/>
            <p:nvPr/>
          </p:nvSpPr>
          <p:spPr bwMode="auto">
            <a:xfrm>
              <a:off x="3319465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26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9815295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6" name="Objektum 18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882" name="think-cell Slide" r:id="rId5" imgW="381" imgH="406" progId="TCLayout.ActiveDocument.1">
                  <p:embed/>
                </p:oleObj>
              </mc:Choice>
              <mc:Fallback>
                <p:oleObj name="think-cell Slide" r:id="rId5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0" name="Rektangel 25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 dirty="0">
              <a:solidFill>
                <a:sysClr val="window" lastClr="FFFFFF"/>
              </a:solidFill>
              <a:latin typeface="Calibri"/>
            </a:endParaRPr>
          </a:p>
        </p:txBody>
      </p:sp>
      <p:pic>
        <p:nvPicPr>
          <p:cNvPr id="179" name="Picture 3" descr="F:\hasznos\otpbank_log_ver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47200" y="6093296"/>
            <a:ext cx="639018" cy="622449"/>
          </a:xfrm>
          <a:prstGeom prst="rect">
            <a:avLst/>
          </a:prstGeom>
          <a:noFill/>
        </p:spPr>
      </p:pic>
      <p:pic>
        <p:nvPicPr>
          <p:cNvPr id="114697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0243" r="26184" b="9324"/>
          <a:stretch/>
        </p:blipFill>
        <p:spPr bwMode="auto">
          <a:xfrm>
            <a:off x="1187624" y="5134739"/>
            <a:ext cx="6045388" cy="140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" name="Rounded Rectangle 23"/>
          <p:cNvSpPr/>
          <p:nvPr/>
        </p:nvSpPr>
        <p:spPr>
          <a:xfrm>
            <a:off x="1214032" y="4675212"/>
            <a:ext cx="6046845" cy="553988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Bővülő elfogadás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68" name="Rounded Rectangle 23"/>
          <p:cNvSpPr/>
          <p:nvPr/>
        </p:nvSpPr>
        <p:spPr>
          <a:xfrm>
            <a:off x="305942" y="354732"/>
            <a:ext cx="4231740" cy="55398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Új fizetési mód</a:t>
            </a:r>
            <a:endParaRPr lang="hu-HU" sz="2400" dirty="0">
              <a:solidFill>
                <a:schemeClr val="bg1"/>
              </a:solidFill>
            </a:endParaRPr>
          </a:p>
        </p:txBody>
      </p:sp>
      <p:pic>
        <p:nvPicPr>
          <p:cNvPr id="114700" name="Picture 1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007" r="62982" b="6576"/>
          <a:stretch/>
        </p:blipFill>
        <p:spPr bwMode="auto">
          <a:xfrm>
            <a:off x="5724128" y="1526094"/>
            <a:ext cx="2470384" cy="2520280"/>
          </a:xfrm>
          <a:prstGeom prst="ellipse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Rounded Rectangle 23"/>
          <p:cNvSpPr/>
          <p:nvPr/>
        </p:nvSpPr>
        <p:spPr>
          <a:xfrm>
            <a:off x="4925659" y="404664"/>
            <a:ext cx="4070138" cy="55398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u-HU" sz="2400" dirty="0" smtClean="0">
                <a:solidFill>
                  <a:schemeClr val="bg1"/>
                </a:solidFill>
              </a:rPr>
              <a:t>Bővülő választék</a:t>
            </a:r>
            <a:endParaRPr lang="hu-HU" sz="2400" dirty="0">
              <a:solidFill>
                <a:schemeClr val="bg1"/>
              </a:solidFill>
            </a:endParaRPr>
          </a:p>
        </p:txBody>
      </p:sp>
      <p:sp>
        <p:nvSpPr>
          <p:cNvPr id="70" name="Rounded Rectangle 23"/>
          <p:cNvSpPr/>
          <p:nvPr/>
        </p:nvSpPr>
        <p:spPr>
          <a:xfrm>
            <a:off x="196244" y="341040"/>
            <a:ext cx="4447764" cy="402406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400" dirty="0">
              <a:solidFill>
                <a:schemeClr val="bg1"/>
              </a:solidFill>
            </a:endParaRPr>
          </a:p>
        </p:txBody>
      </p:sp>
      <p:grpSp>
        <p:nvGrpSpPr>
          <p:cNvPr id="5" name="Csoportba foglalás 4"/>
          <p:cNvGrpSpPr/>
          <p:nvPr/>
        </p:nvGrpSpPr>
        <p:grpSpPr>
          <a:xfrm>
            <a:off x="305942" y="874954"/>
            <a:ext cx="4231740" cy="3171420"/>
            <a:chOff x="3438852" y="622094"/>
            <a:chExt cx="4185830" cy="4033684"/>
          </a:xfrm>
        </p:grpSpPr>
        <p:sp>
          <p:nvSpPr>
            <p:cNvPr id="6" name="Szalagív 5"/>
            <p:cNvSpPr/>
            <p:nvPr/>
          </p:nvSpPr>
          <p:spPr>
            <a:xfrm>
              <a:off x="3858693" y="1121923"/>
              <a:ext cx="3346149" cy="3346149"/>
            </a:xfrm>
            <a:prstGeom prst="blockArc">
              <a:avLst>
                <a:gd name="adj1" fmla="val 11880000"/>
                <a:gd name="adj2" fmla="val 16200000"/>
                <a:gd name="adj3" fmla="val 4636"/>
              </a:avLst>
            </a:prstGeom>
            <a:scene3d>
              <a:camera prst="orthographicFront"/>
              <a:lightRig rig="chilly" dir="t"/>
            </a:scene3d>
            <a:sp3d z="-70000" extrusionH="1700" prstMaterial="translucentPowder">
              <a:bevelT w="25400" h="6350" prst="softRound"/>
              <a:bevelB w="0" h="0" prst="convex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9807029"/>
                <a:satOff val="-14526"/>
                <a:lumOff val="14902"/>
                <a:alphaOff val="0"/>
              </a:schemeClr>
            </a:fillRef>
            <a:effectRef idx="0">
              <a:schemeClr val="accent2">
                <a:hueOff val="9807029"/>
                <a:satOff val="-14526"/>
                <a:lumOff val="1490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Szalagív 7"/>
            <p:cNvSpPr/>
            <p:nvPr/>
          </p:nvSpPr>
          <p:spPr>
            <a:xfrm>
              <a:off x="3858693" y="1121923"/>
              <a:ext cx="3346149" cy="3346149"/>
            </a:xfrm>
            <a:prstGeom prst="blockArc">
              <a:avLst>
                <a:gd name="adj1" fmla="val 7560000"/>
                <a:gd name="adj2" fmla="val 11880000"/>
                <a:gd name="adj3" fmla="val 4636"/>
              </a:avLst>
            </a:prstGeom>
            <a:scene3d>
              <a:camera prst="orthographicFront"/>
              <a:lightRig rig="chilly" dir="t"/>
            </a:scene3d>
            <a:sp3d z="-70000" extrusionH="1700" prstMaterial="translucentPowder">
              <a:bevelT w="25400" h="6350" prst="softRound"/>
              <a:bevelB w="0" h="0" prst="convex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7355272"/>
                <a:satOff val="-10894"/>
                <a:lumOff val="11177"/>
                <a:alphaOff val="0"/>
              </a:schemeClr>
            </a:fillRef>
            <a:effectRef idx="0">
              <a:schemeClr val="accent2">
                <a:hueOff val="7355272"/>
                <a:satOff val="-10894"/>
                <a:lumOff val="1117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Szalagív 9"/>
            <p:cNvSpPr/>
            <p:nvPr/>
          </p:nvSpPr>
          <p:spPr>
            <a:xfrm>
              <a:off x="3858693" y="1121923"/>
              <a:ext cx="3346149" cy="3346149"/>
            </a:xfrm>
            <a:prstGeom prst="blockArc">
              <a:avLst>
                <a:gd name="adj1" fmla="val 3240000"/>
                <a:gd name="adj2" fmla="val 7560000"/>
                <a:gd name="adj3" fmla="val 4636"/>
              </a:avLst>
            </a:prstGeom>
            <a:scene3d>
              <a:camera prst="orthographicFront"/>
              <a:lightRig rig="chilly" dir="t"/>
            </a:scene3d>
            <a:sp3d z="-70000" extrusionH="1700" prstMaterial="translucentPowder">
              <a:bevelT w="25400" h="6350" prst="softRound"/>
              <a:bevelB w="0" h="0" prst="convex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4903515"/>
                <a:satOff val="-7263"/>
                <a:lumOff val="7451"/>
                <a:alphaOff val="0"/>
              </a:schemeClr>
            </a:fillRef>
            <a:effectRef idx="0">
              <a:schemeClr val="accent2">
                <a:hueOff val="4903515"/>
                <a:satOff val="-7263"/>
                <a:lumOff val="745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Szalagív 10"/>
            <p:cNvSpPr/>
            <p:nvPr/>
          </p:nvSpPr>
          <p:spPr>
            <a:xfrm>
              <a:off x="3858693" y="1121923"/>
              <a:ext cx="3346149" cy="3346149"/>
            </a:xfrm>
            <a:prstGeom prst="blockArc">
              <a:avLst>
                <a:gd name="adj1" fmla="val 20520000"/>
                <a:gd name="adj2" fmla="val 3240000"/>
                <a:gd name="adj3" fmla="val 4636"/>
              </a:avLst>
            </a:prstGeom>
            <a:scene3d>
              <a:camera prst="orthographicFront"/>
              <a:lightRig rig="chilly" dir="t"/>
            </a:scene3d>
            <a:sp3d z="-70000" extrusionH="1700" prstMaterial="translucentPowder">
              <a:bevelT w="25400" h="6350" prst="softRound"/>
              <a:bevelB w="0" h="0" prst="convex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2451757"/>
                <a:satOff val="-3631"/>
                <a:lumOff val="3726"/>
                <a:alphaOff val="0"/>
              </a:schemeClr>
            </a:fillRef>
            <a:effectRef idx="0">
              <a:schemeClr val="accent2">
                <a:hueOff val="2451757"/>
                <a:satOff val="-3631"/>
                <a:lumOff val="372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Szalagív 11"/>
            <p:cNvSpPr/>
            <p:nvPr/>
          </p:nvSpPr>
          <p:spPr>
            <a:xfrm>
              <a:off x="3858693" y="1121923"/>
              <a:ext cx="3346149" cy="3346149"/>
            </a:xfrm>
            <a:prstGeom prst="blockArc">
              <a:avLst>
                <a:gd name="adj1" fmla="val 16200000"/>
                <a:gd name="adj2" fmla="val 20520000"/>
                <a:gd name="adj3" fmla="val 4636"/>
              </a:avLst>
            </a:prstGeom>
            <a:scene3d>
              <a:camera prst="orthographicFront"/>
              <a:lightRig rig="chilly" dir="t"/>
            </a:scene3d>
            <a:sp3d z="-70000" extrusionH="1700" prstMaterial="translucentPowder">
              <a:bevelT w="25400" h="6350" prst="softRound"/>
              <a:bevelB w="0" h="0" prst="convex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Szabadkézi sokszög 12"/>
            <p:cNvSpPr/>
            <p:nvPr/>
          </p:nvSpPr>
          <p:spPr>
            <a:xfrm>
              <a:off x="4762326" y="2025556"/>
              <a:ext cx="1538882" cy="1538882"/>
            </a:xfrm>
            <a:custGeom>
              <a:avLst/>
              <a:gdLst>
                <a:gd name="connsiteX0" fmla="*/ 0 w 1538882"/>
                <a:gd name="connsiteY0" fmla="*/ 769441 h 1538882"/>
                <a:gd name="connsiteX1" fmla="*/ 769441 w 1538882"/>
                <a:gd name="connsiteY1" fmla="*/ 0 h 1538882"/>
                <a:gd name="connsiteX2" fmla="*/ 1538882 w 1538882"/>
                <a:gd name="connsiteY2" fmla="*/ 769441 h 1538882"/>
                <a:gd name="connsiteX3" fmla="*/ 769441 w 1538882"/>
                <a:gd name="connsiteY3" fmla="*/ 1538882 h 1538882"/>
                <a:gd name="connsiteX4" fmla="*/ 0 w 1538882"/>
                <a:gd name="connsiteY4" fmla="*/ 769441 h 1538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8882" h="1538882">
                  <a:moveTo>
                    <a:pt x="0" y="769441"/>
                  </a:moveTo>
                  <a:cubicBezTo>
                    <a:pt x="0" y="344490"/>
                    <a:pt x="344490" y="0"/>
                    <a:pt x="769441" y="0"/>
                  </a:cubicBezTo>
                  <a:cubicBezTo>
                    <a:pt x="1194392" y="0"/>
                    <a:pt x="1538882" y="344490"/>
                    <a:pt x="1538882" y="769441"/>
                  </a:cubicBezTo>
                  <a:cubicBezTo>
                    <a:pt x="1538882" y="1194392"/>
                    <a:pt x="1194392" y="1538882"/>
                    <a:pt x="769441" y="1538882"/>
                  </a:cubicBezTo>
                  <a:cubicBezTo>
                    <a:pt x="344490" y="1538882"/>
                    <a:pt x="0" y="1194392"/>
                    <a:pt x="0" y="769441"/>
                  </a:cubicBez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252034" tIns="252034" rIns="252034" bIns="252034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kern="1200" dirty="0" err="1" smtClean="0">
                  <a:solidFill>
                    <a:schemeClr val="tx1"/>
                  </a:solidFill>
                </a:rPr>
                <a:t>paypass</a:t>
              </a:r>
              <a:endParaRPr lang="hu-HU" sz="1800" kern="1200" dirty="0">
                <a:solidFill>
                  <a:schemeClr val="tx1"/>
                </a:solidFill>
              </a:endParaRPr>
            </a:p>
          </p:txBody>
        </p:sp>
        <p:sp>
          <p:nvSpPr>
            <p:cNvPr id="14" name="Szabadkézi sokszög 13"/>
            <p:cNvSpPr/>
            <p:nvPr/>
          </p:nvSpPr>
          <p:spPr>
            <a:xfrm>
              <a:off x="4993159" y="622094"/>
              <a:ext cx="1077217" cy="1077217"/>
            </a:xfrm>
            <a:custGeom>
              <a:avLst/>
              <a:gdLst>
                <a:gd name="connsiteX0" fmla="*/ 0 w 1077217"/>
                <a:gd name="connsiteY0" fmla="*/ 538609 h 1077217"/>
                <a:gd name="connsiteX1" fmla="*/ 538609 w 1077217"/>
                <a:gd name="connsiteY1" fmla="*/ 0 h 1077217"/>
                <a:gd name="connsiteX2" fmla="*/ 1077218 w 1077217"/>
                <a:gd name="connsiteY2" fmla="*/ 538609 h 1077217"/>
                <a:gd name="connsiteX3" fmla="*/ 538609 w 1077217"/>
                <a:gd name="connsiteY3" fmla="*/ 1077218 h 1077217"/>
                <a:gd name="connsiteX4" fmla="*/ 0 w 1077217"/>
                <a:gd name="connsiteY4" fmla="*/ 538609 h 1077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7217" h="1077217">
                  <a:moveTo>
                    <a:pt x="0" y="538609"/>
                  </a:moveTo>
                  <a:cubicBezTo>
                    <a:pt x="0" y="241143"/>
                    <a:pt x="241143" y="0"/>
                    <a:pt x="538609" y="0"/>
                  </a:cubicBezTo>
                  <a:cubicBezTo>
                    <a:pt x="836075" y="0"/>
                    <a:pt x="1077218" y="241143"/>
                    <a:pt x="1077218" y="538609"/>
                  </a:cubicBezTo>
                  <a:cubicBezTo>
                    <a:pt x="1077218" y="836075"/>
                    <a:pt x="836075" y="1077218"/>
                    <a:pt x="538609" y="1077218"/>
                  </a:cubicBezTo>
                  <a:cubicBezTo>
                    <a:pt x="241143" y="1077218"/>
                    <a:pt x="0" y="836075"/>
                    <a:pt x="0" y="538609"/>
                  </a:cubicBez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70455" tIns="170455" rIns="170455" bIns="17045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kern="1200" dirty="0" smtClean="0">
                  <a:solidFill>
                    <a:schemeClr val="tx1"/>
                  </a:solidFill>
                </a:rPr>
                <a:t>biztonságos</a:t>
              </a:r>
              <a:endParaRPr lang="hu-HU" kern="1200" dirty="0">
                <a:solidFill>
                  <a:schemeClr val="tx1"/>
                </a:solidFill>
              </a:endParaRPr>
            </a:p>
          </p:txBody>
        </p:sp>
        <p:sp>
          <p:nvSpPr>
            <p:cNvPr id="15" name="Szabadkézi sokszög 14"/>
            <p:cNvSpPr/>
            <p:nvPr/>
          </p:nvSpPr>
          <p:spPr>
            <a:xfrm>
              <a:off x="6547465" y="1751364"/>
              <a:ext cx="1077217" cy="1077217"/>
            </a:xfrm>
            <a:custGeom>
              <a:avLst/>
              <a:gdLst>
                <a:gd name="connsiteX0" fmla="*/ 0 w 1077217"/>
                <a:gd name="connsiteY0" fmla="*/ 538609 h 1077217"/>
                <a:gd name="connsiteX1" fmla="*/ 538609 w 1077217"/>
                <a:gd name="connsiteY1" fmla="*/ 0 h 1077217"/>
                <a:gd name="connsiteX2" fmla="*/ 1077218 w 1077217"/>
                <a:gd name="connsiteY2" fmla="*/ 538609 h 1077217"/>
                <a:gd name="connsiteX3" fmla="*/ 538609 w 1077217"/>
                <a:gd name="connsiteY3" fmla="*/ 1077218 h 1077217"/>
                <a:gd name="connsiteX4" fmla="*/ 0 w 1077217"/>
                <a:gd name="connsiteY4" fmla="*/ 538609 h 1077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7217" h="1077217">
                  <a:moveTo>
                    <a:pt x="0" y="538609"/>
                  </a:moveTo>
                  <a:cubicBezTo>
                    <a:pt x="0" y="241143"/>
                    <a:pt x="241143" y="0"/>
                    <a:pt x="538609" y="0"/>
                  </a:cubicBezTo>
                  <a:cubicBezTo>
                    <a:pt x="836075" y="0"/>
                    <a:pt x="1077218" y="241143"/>
                    <a:pt x="1077218" y="538609"/>
                  </a:cubicBezTo>
                  <a:cubicBezTo>
                    <a:pt x="1077218" y="836075"/>
                    <a:pt x="836075" y="1077218"/>
                    <a:pt x="538609" y="1077218"/>
                  </a:cubicBezTo>
                  <a:cubicBezTo>
                    <a:pt x="241143" y="1077218"/>
                    <a:pt x="0" y="836075"/>
                    <a:pt x="0" y="538609"/>
                  </a:cubicBez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2451757"/>
                <a:satOff val="-3631"/>
                <a:lumOff val="3726"/>
                <a:alphaOff val="0"/>
              </a:schemeClr>
            </a:fillRef>
            <a:effectRef idx="0">
              <a:schemeClr val="accent2">
                <a:hueOff val="2451757"/>
                <a:satOff val="-3631"/>
                <a:lumOff val="3726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70455" tIns="170455" rIns="170455" bIns="17045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kern="1200" dirty="0" smtClean="0">
                  <a:solidFill>
                    <a:schemeClr val="tx1"/>
                  </a:solidFill>
                </a:rPr>
                <a:t>kényelmes</a:t>
              </a:r>
              <a:endParaRPr lang="hu-HU" kern="1200" dirty="0">
                <a:solidFill>
                  <a:schemeClr val="tx1"/>
                </a:solidFill>
              </a:endParaRPr>
            </a:p>
          </p:txBody>
        </p:sp>
        <p:sp>
          <p:nvSpPr>
            <p:cNvPr id="16" name="Szabadkézi sokszög 15"/>
            <p:cNvSpPr/>
            <p:nvPr/>
          </p:nvSpPr>
          <p:spPr>
            <a:xfrm>
              <a:off x="5953773" y="3578561"/>
              <a:ext cx="1077217" cy="1077217"/>
            </a:xfrm>
            <a:custGeom>
              <a:avLst/>
              <a:gdLst>
                <a:gd name="connsiteX0" fmla="*/ 0 w 1077217"/>
                <a:gd name="connsiteY0" fmla="*/ 538609 h 1077217"/>
                <a:gd name="connsiteX1" fmla="*/ 538609 w 1077217"/>
                <a:gd name="connsiteY1" fmla="*/ 0 h 1077217"/>
                <a:gd name="connsiteX2" fmla="*/ 1077218 w 1077217"/>
                <a:gd name="connsiteY2" fmla="*/ 538609 h 1077217"/>
                <a:gd name="connsiteX3" fmla="*/ 538609 w 1077217"/>
                <a:gd name="connsiteY3" fmla="*/ 1077218 h 1077217"/>
                <a:gd name="connsiteX4" fmla="*/ 0 w 1077217"/>
                <a:gd name="connsiteY4" fmla="*/ 538609 h 1077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7217" h="1077217">
                  <a:moveTo>
                    <a:pt x="0" y="538609"/>
                  </a:moveTo>
                  <a:cubicBezTo>
                    <a:pt x="0" y="241143"/>
                    <a:pt x="241143" y="0"/>
                    <a:pt x="538609" y="0"/>
                  </a:cubicBezTo>
                  <a:cubicBezTo>
                    <a:pt x="836075" y="0"/>
                    <a:pt x="1077218" y="241143"/>
                    <a:pt x="1077218" y="538609"/>
                  </a:cubicBezTo>
                  <a:cubicBezTo>
                    <a:pt x="1077218" y="836075"/>
                    <a:pt x="836075" y="1077218"/>
                    <a:pt x="538609" y="1077218"/>
                  </a:cubicBezTo>
                  <a:cubicBezTo>
                    <a:pt x="241143" y="1077218"/>
                    <a:pt x="0" y="836075"/>
                    <a:pt x="0" y="538609"/>
                  </a:cubicBez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4903515"/>
                <a:satOff val="-7263"/>
                <a:lumOff val="7451"/>
                <a:alphaOff val="0"/>
              </a:schemeClr>
            </a:fillRef>
            <a:effectRef idx="0">
              <a:schemeClr val="accent2">
                <a:hueOff val="4903515"/>
                <a:satOff val="-7263"/>
                <a:lumOff val="745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70455" tIns="170455" rIns="170455" bIns="17045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kern="1200" dirty="0" smtClean="0">
                  <a:solidFill>
                    <a:schemeClr val="tx1"/>
                  </a:solidFill>
                </a:rPr>
                <a:t>Egyszerű</a:t>
              </a:r>
              <a:endParaRPr lang="hu-HU" kern="1200" dirty="0">
                <a:solidFill>
                  <a:schemeClr val="tx1"/>
                </a:solidFill>
              </a:endParaRPr>
            </a:p>
          </p:txBody>
        </p:sp>
        <p:sp>
          <p:nvSpPr>
            <p:cNvPr id="18" name="Szabadkézi sokszög 17"/>
            <p:cNvSpPr/>
            <p:nvPr/>
          </p:nvSpPr>
          <p:spPr>
            <a:xfrm>
              <a:off x="4032544" y="3578561"/>
              <a:ext cx="1077217" cy="1077217"/>
            </a:xfrm>
            <a:custGeom>
              <a:avLst/>
              <a:gdLst>
                <a:gd name="connsiteX0" fmla="*/ 0 w 1077217"/>
                <a:gd name="connsiteY0" fmla="*/ 538609 h 1077217"/>
                <a:gd name="connsiteX1" fmla="*/ 538609 w 1077217"/>
                <a:gd name="connsiteY1" fmla="*/ 0 h 1077217"/>
                <a:gd name="connsiteX2" fmla="*/ 1077218 w 1077217"/>
                <a:gd name="connsiteY2" fmla="*/ 538609 h 1077217"/>
                <a:gd name="connsiteX3" fmla="*/ 538609 w 1077217"/>
                <a:gd name="connsiteY3" fmla="*/ 1077218 h 1077217"/>
                <a:gd name="connsiteX4" fmla="*/ 0 w 1077217"/>
                <a:gd name="connsiteY4" fmla="*/ 538609 h 1077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7217" h="1077217">
                  <a:moveTo>
                    <a:pt x="0" y="538609"/>
                  </a:moveTo>
                  <a:cubicBezTo>
                    <a:pt x="0" y="241143"/>
                    <a:pt x="241143" y="0"/>
                    <a:pt x="538609" y="0"/>
                  </a:cubicBezTo>
                  <a:cubicBezTo>
                    <a:pt x="836075" y="0"/>
                    <a:pt x="1077218" y="241143"/>
                    <a:pt x="1077218" y="538609"/>
                  </a:cubicBezTo>
                  <a:cubicBezTo>
                    <a:pt x="1077218" y="836075"/>
                    <a:pt x="836075" y="1077218"/>
                    <a:pt x="538609" y="1077218"/>
                  </a:cubicBezTo>
                  <a:cubicBezTo>
                    <a:pt x="241143" y="1077218"/>
                    <a:pt x="0" y="836075"/>
                    <a:pt x="0" y="538609"/>
                  </a:cubicBez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7355272"/>
                <a:satOff val="-10894"/>
                <a:lumOff val="11177"/>
                <a:alphaOff val="0"/>
              </a:schemeClr>
            </a:fillRef>
            <a:effectRef idx="0">
              <a:schemeClr val="accent2">
                <a:hueOff val="7355272"/>
                <a:satOff val="-10894"/>
                <a:lumOff val="1117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70455" tIns="170455" rIns="170455" bIns="17045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kern="1200" dirty="0" smtClean="0">
                  <a:solidFill>
                    <a:schemeClr val="tx1"/>
                  </a:solidFill>
                </a:rPr>
                <a:t>gyors</a:t>
              </a:r>
              <a:endParaRPr lang="hu-HU" kern="1200" dirty="0">
                <a:solidFill>
                  <a:schemeClr val="tx1"/>
                </a:solidFill>
              </a:endParaRPr>
            </a:p>
          </p:txBody>
        </p:sp>
        <p:sp>
          <p:nvSpPr>
            <p:cNvPr id="19" name="Szabadkézi sokszög 18"/>
            <p:cNvSpPr/>
            <p:nvPr/>
          </p:nvSpPr>
          <p:spPr>
            <a:xfrm>
              <a:off x="3438852" y="1751364"/>
              <a:ext cx="1077217" cy="1077217"/>
            </a:xfrm>
            <a:custGeom>
              <a:avLst/>
              <a:gdLst>
                <a:gd name="connsiteX0" fmla="*/ 0 w 1077217"/>
                <a:gd name="connsiteY0" fmla="*/ 538609 h 1077217"/>
                <a:gd name="connsiteX1" fmla="*/ 538609 w 1077217"/>
                <a:gd name="connsiteY1" fmla="*/ 0 h 1077217"/>
                <a:gd name="connsiteX2" fmla="*/ 1077218 w 1077217"/>
                <a:gd name="connsiteY2" fmla="*/ 538609 h 1077217"/>
                <a:gd name="connsiteX3" fmla="*/ 538609 w 1077217"/>
                <a:gd name="connsiteY3" fmla="*/ 1077218 h 1077217"/>
                <a:gd name="connsiteX4" fmla="*/ 0 w 1077217"/>
                <a:gd name="connsiteY4" fmla="*/ 538609 h 1077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7217" h="1077217">
                  <a:moveTo>
                    <a:pt x="0" y="538609"/>
                  </a:moveTo>
                  <a:cubicBezTo>
                    <a:pt x="0" y="241143"/>
                    <a:pt x="241143" y="0"/>
                    <a:pt x="538609" y="0"/>
                  </a:cubicBezTo>
                  <a:cubicBezTo>
                    <a:pt x="836075" y="0"/>
                    <a:pt x="1077218" y="241143"/>
                    <a:pt x="1077218" y="538609"/>
                  </a:cubicBezTo>
                  <a:cubicBezTo>
                    <a:pt x="1077218" y="836075"/>
                    <a:pt x="836075" y="1077218"/>
                    <a:pt x="538609" y="1077218"/>
                  </a:cubicBezTo>
                  <a:cubicBezTo>
                    <a:pt x="241143" y="1077218"/>
                    <a:pt x="0" y="836075"/>
                    <a:pt x="0" y="538609"/>
                  </a:cubicBez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9807029"/>
                <a:satOff val="-14526"/>
                <a:lumOff val="14902"/>
                <a:alphaOff val="0"/>
              </a:schemeClr>
            </a:fillRef>
            <a:effectRef idx="0">
              <a:schemeClr val="accent2">
                <a:hueOff val="9807029"/>
                <a:satOff val="-14526"/>
                <a:lumOff val="1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70455" tIns="170455" rIns="170455" bIns="170455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kern="1200" dirty="0" smtClean="0">
                  <a:solidFill>
                    <a:schemeClr val="tx1"/>
                  </a:solidFill>
                </a:rPr>
                <a:t>stílusos</a:t>
              </a:r>
              <a:endParaRPr lang="hu-HU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71" name="Rounded Rectangle 23"/>
          <p:cNvSpPr/>
          <p:nvPr/>
        </p:nvSpPr>
        <p:spPr>
          <a:xfrm>
            <a:off x="5004048" y="354732"/>
            <a:ext cx="3943708" cy="4024064"/>
          </a:xfrm>
          <a:prstGeom prst="roundRect">
            <a:avLst/>
          </a:prstGeom>
          <a:solidFill>
            <a:srgbClr val="000000">
              <a:alpha val="25882"/>
            </a:srgb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209700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6" name="Objektum 18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906" name="think-cell Slide" r:id="rId6" imgW="381" imgH="406" progId="TCLayout.ActiveDocument.1">
                  <p:embed/>
                </p:oleObj>
              </mc:Choice>
              <mc:Fallback>
                <p:oleObj name="think-cell Slide" r:id="rId6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0" name="Rektangel 25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 dirty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65" name="Cím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323528" y="260648"/>
            <a:ext cx="4824536" cy="561975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  <a:latin typeface="Calibri" pitchFamily="34" charset="0"/>
              </a:rPr>
              <a:t>Közösségi média</a:t>
            </a:r>
            <a:endParaRPr lang="hu-HU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3110" y="4756866"/>
            <a:ext cx="1697360" cy="557929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31750"/>
          </a:effectLst>
        </p:spPr>
      </p:pic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0582" y="969253"/>
            <a:ext cx="1459888" cy="641999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31750"/>
          </a:effec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95293" y="3378864"/>
            <a:ext cx="1368152" cy="572715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  <a:softEdge rad="31750"/>
          </a:effectLst>
        </p:spPr>
      </p:pic>
      <p:grpSp>
        <p:nvGrpSpPr>
          <p:cNvPr id="3" name="Csoportba foglalás 2"/>
          <p:cNvGrpSpPr/>
          <p:nvPr/>
        </p:nvGrpSpPr>
        <p:grpSpPr>
          <a:xfrm>
            <a:off x="878999" y="778396"/>
            <a:ext cx="3498585" cy="5688631"/>
            <a:chOff x="878999" y="778396"/>
            <a:chExt cx="3498585" cy="5688631"/>
          </a:xfrm>
        </p:grpSpPr>
        <p:sp>
          <p:nvSpPr>
            <p:cNvPr id="4" name="Körbe nyíl 3"/>
            <p:cNvSpPr/>
            <p:nvPr/>
          </p:nvSpPr>
          <p:spPr>
            <a:xfrm>
              <a:off x="1639494" y="778396"/>
              <a:ext cx="2738090" cy="2738507"/>
            </a:xfrm>
            <a:prstGeom prst="circularArrow">
              <a:avLst>
                <a:gd name="adj1" fmla="val 10980"/>
                <a:gd name="adj2" fmla="val 1142322"/>
                <a:gd name="adj3" fmla="val 4500000"/>
                <a:gd name="adj4" fmla="val 10800000"/>
                <a:gd name="adj5" fmla="val 12500"/>
              </a:avLst>
            </a:pr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" name="Szabadkézi sokszög 4"/>
            <p:cNvSpPr/>
            <p:nvPr/>
          </p:nvSpPr>
          <p:spPr>
            <a:xfrm>
              <a:off x="2244702" y="1767080"/>
              <a:ext cx="1521504" cy="760570"/>
            </a:xfrm>
            <a:custGeom>
              <a:avLst/>
              <a:gdLst>
                <a:gd name="connsiteX0" fmla="*/ 0 w 1521504"/>
                <a:gd name="connsiteY0" fmla="*/ 0 h 760570"/>
                <a:gd name="connsiteX1" fmla="*/ 1521504 w 1521504"/>
                <a:gd name="connsiteY1" fmla="*/ 0 h 760570"/>
                <a:gd name="connsiteX2" fmla="*/ 1521504 w 1521504"/>
                <a:gd name="connsiteY2" fmla="*/ 760570 h 760570"/>
                <a:gd name="connsiteX3" fmla="*/ 0 w 1521504"/>
                <a:gd name="connsiteY3" fmla="*/ 760570 h 760570"/>
                <a:gd name="connsiteX4" fmla="*/ 0 w 1521504"/>
                <a:gd name="connsiteY4" fmla="*/ 0 h 760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504" h="760570">
                  <a:moveTo>
                    <a:pt x="0" y="0"/>
                  </a:moveTo>
                  <a:lnTo>
                    <a:pt x="1521504" y="0"/>
                  </a:lnTo>
                  <a:lnTo>
                    <a:pt x="1521504" y="760570"/>
                  </a:lnTo>
                  <a:lnTo>
                    <a:pt x="0" y="76057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715" tIns="5715" rIns="5715" bIns="5715" numCol="1" spcCol="1270" anchor="ctr" anchorCtr="0">
              <a:noAutofit/>
            </a:bodyPr>
            <a:lstStyle/>
            <a:p>
              <a:pPr lvl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400" kern="1200" dirty="0" smtClean="0"/>
                <a:t>Kiszolgálás</a:t>
              </a:r>
              <a:endParaRPr lang="hu-HU" sz="1400" kern="1200" dirty="0"/>
            </a:p>
          </p:txBody>
        </p:sp>
        <p:sp>
          <p:nvSpPr>
            <p:cNvPr id="9" name="Alak 8"/>
            <p:cNvSpPr/>
            <p:nvPr/>
          </p:nvSpPr>
          <p:spPr>
            <a:xfrm>
              <a:off x="878999" y="2351871"/>
              <a:ext cx="2738090" cy="2738507"/>
            </a:xfrm>
            <a:prstGeom prst="leftCircularArrow">
              <a:avLst>
                <a:gd name="adj1" fmla="val 10980"/>
                <a:gd name="adj2" fmla="val 1142322"/>
                <a:gd name="adj3" fmla="val 6300000"/>
                <a:gd name="adj4" fmla="val 18900000"/>
                <a:gd name="adj5" fmla="val 12500"/>
              </a:avLst>
            </a:pr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4903515"/>
                <a:satOff val="-7263"/>
                <a:lumOff val="7451"/>
                <a:alphaOff val="0"/>
              </a:schemeClr>
            </a:fillRef>
            <a:effectRef idx="0">
              <a:schemeClr val="accent2">
                <a:hueOff val="4903515"/>
                <a:satOff val="-7263"/>
                <a:lumOff val="745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Szabadkézi sokszög 9"/>
            <p:cNvSpPr/>
            <p:nvPr/>
          </p:nvSpPr>
          <p:spPr>
            <a:xfrm>
              <a:off x="1487292" y="3349657"/>
              <a:ext cx="1521504" cy="760570"/>
            </a:xfrm>
            <a:custGeom>
              <a:avLst/>
              <a:gdLst>
                <a:gd name="connsiteX0" fmla="*/ 0 w 1521504"/>
                <a:gd name="connsiteY0" fmla="*/ 0 h 760570"/>
                <a:gd name="connsiteX1" fmla="*/ 1521504 w 1521504"/>
                <a:gd name="connsiteY1" fmla="*/ 0 h 760570"/>
                <a:gd name="connsiteX2" fmla="*/ 1521504 w 1521504"/>
                <a:gd name="connsiteY2" fmla="*/ 760570 h 760570"/>
                <a:gd name="connsiteX3" fmla="*/ 0 w 1521504"/>
                <a:gd name="connsiteY3" fmla="*/ 760570 h 760570"/>
                <a:gd name="connsiteX4" fmla="*/ 0 w 1521504"/>
                <a:gd name="connsiteY4" fmla="*/ 0 h 760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504" h="760570">
                  <a:moveTo>
                    <a:pt x="0" y="0"/>
                  </a:moveTo>
                  <a:lnTo>
                    <a:pt x="1521504" y="0"/>
                  </a:lnTo>
                  <a:lnTo>
                    <a:pt x="1521504" y="760570"/>
                  </a:lnTo>
                  <a:lnTo>
                    <a:pt x="0" y="76057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985" tIns="6985" rIns="6985" bIns="6985" numCol="1" spcCol="1270" anchor="ctr" anchorCtr="0">
              <a:noAutofit/>
            </a:bodyPr>
            <a:lstStyle/>
            <a:p>
              <a:pPr lvl="0" algn="ctr" defTabSz="46672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800" kern="1200" dirty="0" smtClean="0"/>
                <a:t>Marketing</a:t>
              </a:r>
              <a:endParaRPr lang="hu-HU" kern="1200" dirty="0"/>
            </a:p>
          </p:txBody>
        </p:sp>
        <p:sp>
          <p:nvSpPr>
            <p:cNvPr id="11" name="Szalagív 10"/>
            <p:cNvSpPr/>
            <p:nvPr/>
          </p:nvSpPr>
          <p:spPr>
            <a:xfrm>
              <a:off x="1834374" y="4113640"/>
              <a:ext cx="2352444" cy="2353387"/>
            </a:xfrm>
            <a:prstGeom prst="blockArc">
              <a:avLst>
                <a:gd name="adj1" fmla="val 13500000"/>
                <a:gd name="adj2" fmla="val 10800000"/>
                <a:gd name="adj3" fmla="val 12740"/>
              </a:avLst>
            </a:pr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9807029"/>
                <a:satOff val="-14526"/>
                <a:lumOff val="14902"/>
                <a:alphaOff val="0"/>
              </a:schemeClr>
            </a:fillRef>
            <a:effectRef idx="0">
              <a:schemeClr val="accent2">
                <a:hueOff val="9807029"/>
                <a:satOff val="-14526"/>
                <a:lumOff val="1490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Szabadkézi sokszög 11"/>
            <p:cNvSpPr/>
            <p:nvPr/>
          </p:nvSpPr>
          <p:spPr>
            <a:xfrm>
              <a:off x="2248301" y="4934510"/>
              <a:ext cx="1521504" cy="760570"/>
            </a:xfrm>
            <a:custGeom>
              <a:avLst/>
              <a:gdLst>
                <a:gd name="connsiteX0" fmla="*/ 0 w 1521504"/>
                <a:gd name="connsiteY0" fmla="*/ 0 h 760570"/>
                <a:gd name="connsiteX1" fmla="*/ 1521504 w 1521504"/>
                <a:gd name="connsiteY1" fmla="*/ 0 h 760570"/>
                <a:gd name="connsiteX2" fmla="*/ 1521504 w 1521504"/>
                <a:gd name="connsiteY2" fmla="*/ 760570 h 760570"/>
                <a:gd name="connsiteX3" fmla="*/ 0 w 1521504"/>
                <a:gd name="connsiteY3" fmla="*/ 760570 h 760570"/>
                <a:gd name="connsiteX4" fmla="*/ 0 w 1521504"/>
                <a:gd name="connsiteY4" fmla="*/ 0 h 760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21504" h="760570">
                  <a:moveTo>
                    <a:pt x="0" y="0"/>
                  </a:moveTo>
                  <a:lnTo>
                    <a:pt x="1521504" y="0"/>
                  </a:lnTo>
                  <a:lnTo>
                    <a:pt x="1521504" y="760570"/>
                  </a:lnTo>
                  <a:lnTo>
                    <a:pt x="0" y="76057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600" kern="1200" dirty="0" smtClean="0"/>
                <a:t>Kommunikáció</a:t>
              </a:r>
              <a:endParaRPr lang="hu-HU" sz="1600" kern="1200" dirty="0"/>
            </a:p>
          </p:txBody>
        </p:sp>
      </p:grpSp>
      <p:pic>
        <p:nvPicPr>
          <p:cNvPr id="115718" name="Picture 6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65" b="-6945"/>
          <a:stretch/>
        </p:blipFill>
        <p:spPr bwMode="auto">
          <a:xfrm>
            <a:off x="5476526" y="0"/>
            <a:ext cx="3667474" cy="7245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5514594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um 7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930" name="think-cell Slide" r:id="rId7" imgW="381" imgH="406" progId="TCLayout.ActiveDocument.1">
                  <p:embed/>
                </p:oleObj>
              </mc:Choice>
              <mc:Fallback>
                <p:oleObj name="think-cell Slide" r:id="rId7" imgW="381" imgH="406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ktangel 25"/>
          <p:cNvSpPr/>
          <p:nvPr>
            <p:custDataLst>
              <p:tags r:id="rId3"/>
            </p:custDataLst>
          </p:nvPr>
        </p:nvSpPr>
        <p:spPr bwMode="auto">
          <a:xfrm>
            <a:off x="0" y="2564904"/>
            <a:ext cx="9144000" cy="4293096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</a:schemeClr>
              </a:gs>
              <a:gs pos="34000">
                <a:schemeClr val="tx1">
                  <a:lumMod val="75000"/>
                  <a:lumOff val="25000"/>
                </a:schemeClr>
              </a:gs>
              <a:gs pos="0">
                <a:schemeClr val="bg1"/>
              </a:gs>
            </a:gsLst>
            <a:lin ang="5400000" scaled="1"/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da-DK" kern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/>
              <a:ea typeface="+mn-ea"/>
            </a:endParaRPr>
          </a:p>
        </p:txBody>
      </p:sp>
      <p:grpSp>
        <p:nvGrpSpPr>
          <p:cNvPr id="3" name="Gruppe 55"/>
          <p:cNvGrpSpPr/>
          <p:nvPr>
            <p:custDataLst>
              <p:tags r:id="rId4"/>
            </p:custDataLst>
          </p:nvPr>
        </p:nvGrpSpPr>
        <p:grpSpPr>
          <a:xfrm>
            <a:off x="1" y="-1"/>
            <a:ext cx="9117475" cy="325597"/>
            <a:chOff x="3319464" y="876282"/>
            <a:chExt cx="2703620" cy="220005"/>
          </a:xfrm>
        </p:grpSpPr>
        <p:sp>
          <p:nvSpPr>
            <p:cNvPr id="6" name="Rektangel 27"/>
            <p:cNvSpPr/>
            <p:nvPr/>
          </p:nvSpPr>
          <p:spPr bwMode="auto">
            <a:xfrm>
              <a:off x="3319464" y="876282"/>
              <a:ext cx="2703620" cy="220005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  <p:sp>
          <p:nvSpPr>
            <p:cNvPr id="7" name="Rektangel 28"/>
            <p:cNvSpPr/>
            <p:nvPr/>
          </p:nvSpPr>
          <p:spPr bwMode="auto">
            <a:xfrm>
              <a:off x="3319464" y="962302"/>
              <a:ext cx="2703620" cy="64842"/>
            </a:xfrm>
            <a:prstGeom prst="rect">
              <a:avLst/>
            </a:prstGeom>
            <a:gradFill rotWithShape="1">
              <a:gsLst>
                <a:gs pos="100000">
                  <a:srgbClr val="FFFCF9">
                    <a:alpha val="79000"/>
                  </a:srgbClr>
                </a:gs>
                <a:gs pos="0">
                  <a:srgbClr val="E6E6E6">
                    <a:tint val="50000"/>
                    <a:shade val="100000"/>
                    <a:satMod val="350000"/>
                    <a:alpha val="0"/>
                  </a:srgb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 dirty="0">
                <a:solidFill>
                  <a:sysClr val="window" lastClr="FFFFFF"/>
                </a:solidFill>
                <a:latin typeface="Calibri"/>
                <a:ea typeface="+mn-ea"/>
              </a:endParaRPr>
            </a:p>
          </p:txBody>
        </p:sp>
      </p:grpSp>
      <p:pic>
        <p:nvPicPr>
          <p:cNvPr id="9" name="Kép 8" descr="otpbank_log_vert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44208" y="908720"/>
            <a:ext cx="1440000" cy="1403176"/>
          </a:xfrm>
          <a:prstGeom prst="rect">
            <a:avLst/>
          </a:prstGeom>
        </p:spPr>
      </p:pic>
      <p:sp>
        <p:nvSpPr>
          <p:cNvPr id="10" name="Szövegdoboz 9"/>
          <p:cNvSpPr txBox="1"/>
          <p:nvPr>
            <p:custDataLst>
              <p:tags r:id="rId5"/>
            </p:custDataLst>
          </p:nvPr>
        </p:nvSpPr>
        <p:spPr>
          <a:xfrm>
            <a:off x="899592" y="3573016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hu-HU" sz="4800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</a:rPr>
              <a:t>Köszönöm a figyelmet !</a:t>
            </a:r>
          </a:p>
        </p:txBody>
      </p:sp>
    </p:spTree>
    <p:extLst>
      <p:ext uri="{BB962C8B-B14F-4D97-AF65-F5344CB8AC3E}">
        <p14:creationId xmlns:p14="http://schemas.microsoft.com/office/powerpoint/2010/main" val="3706427437"/>
      </p:ext>
    </p:extLst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17839&quot;&gt;&lt;version val=&quot;21137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mruColor&gt;&lt;m_vecMRU length=&quot;2&quot;&gt;&lt;elem m_fUsage=&quot;1.00000000000000000000E+000&quot;&gt;&lt;m_ppcolschidx val=&quot;0&quot;/&gt;&lt;m_rgb r=&quot;ff&quot; g=&quot;c0&quot; b=&quot;0&quot;/&gt;&lt;/elem&gt;&lt;elem m_fUsage=&quot;1.00000000000000000000E+000&quot;&gt;&lt;m_ppcolschidx val=&quot;0&quot;/&gt;&lt;m_rgb r=&quot;c0&quot; g=&quot;0&quot; b=&quot;0&quot;/&gt;&lt;/elem&gt;&lt;/m_vecMRU&gt;&lt;/m_mruColor&gt;&lt;m_mapectfillschemeMRU&gt;&lt;key val=&quot;1&quot;/&gt;&lt;elem&gt;&lt;m_nPartnerID val=&quot;530&quot;/&gt;&lt;m_nIndex val=&quot;2&quot;/&gt;&lt;/elem&gt;&lt;/m_mapectfillschemeMRU&gt;&lt;m_eweekdayFirstOfWeek val=&quot;2&quot;/&gt;&lt;m_eweekdayFirstOfWorkweek val=&quot;2&quot;/&gt;&lt;m_eweekdayFirstOfWeekend val=&quot;7&quot;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,&lt;/m_chDecimalSymbol&gt;&lt;m_nGroupingDigits val=&quot;3&quot;/&gt;&lt;m_chGroupingSymbol&gt; &lt;/m_chGroupingSymbol&gt;&lt;m_chMinusSymbol&gt;-&lt;/m_chMinusSymbol&gt;&lt;m_chDecimalSymbol17909&gt;,&lt;/m_chDecimalSymbol17909&gt;&lt;m_nGroupingDigits17909 val=&quot;3&quot;/&gt;&lt;m_chGroupingSymbol17909&gt; &lt;/m_chGroupingSymbol17909&gt;&lt;/m_precDefault&gt;&lt;/CDefaultPrec&gt;&lt;/root&gt;"/>
  <p:tag name="THINKCELLUNDODONOTDELETE" val="40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PfFxCCZtEGu0pK2D8RMV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8aZ7r3OCkCC1uB_vonAn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6E8oc70lAUuF1KwKKosmc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8rDcDrT0edDS1b8J43K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8wGq3UbGkib8uQZ92yBM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OvcXZ.6vE6Ao0GPAVVrv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8rDcDrT0edDS1b8J43K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mwcfQGru0WIoXxR2YCPu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nrVZUf6JU.TG344LWvBq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mbexcElpE6wU9bpaN7OsA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TZ5FKgb60StOxsLpNfH0A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ROestRguEWQLQJ48mgppw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v7Qn0v73E28.vxd4amF9Q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NM_F7LwXUywg_zH4HHIj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q6AEUknj0.UoUbD36ZeGw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GxuSIwazkO2U_AzvpioXQ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sNEzSAPEE.SSGRohtYQNw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CheZs.P70eUWVs.5e7zpA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2106sdR4UuqO6B3c5Pwy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EmwO7d6ZEa3vlxwl0XEVA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Uu1s7AYQEOz9oAiQxnXZw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.tkVAYntE6jYcju07Ek3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gwqFqklCUKwQum36TCOaQ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8rDcDrT0edDS1b8J43K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SWX.ZGAcEi2pEhD_K1BFw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SWX.ZGAcEi2pEhD_K1BFw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SWX.ZGAcEi2pEhD_K1BFw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Fcz.3Fb0ibcnxEWSqLXw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mFcz.3Fb0ibcnxEWSqLXw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l41wtxVk0aMb6GeoqxD8w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l41wtxVk0aMb6GeoqxD8w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lAmOq17iUGAk2rPZ5oaCA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kDuSfK8Ek6QL0TqDVddQA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9LAjR4BR0iMeSI6l4taqA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AnOfucGc0eIJl5ACMVRJA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92EOhQEkKbaA3YbsagPQ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dyHoTexj0GV7kxaZhIAzQ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Y7KaNTTV026H_QpwxgYCA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TgCTBSak0Olc4ypv8DEi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1QLy_4KqkeNEjP0s2GAmQ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AWRjfkbFUyc07_rTqUHLQ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GFUrFT5wUuoe3DeYlR1s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zIQdruTzEKdQyp_KDNhAA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rOUwCsvME20OqwWAfD4jQ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JB2VkBhaEiRcYPuXh2sWQ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l41wtxVk0aMb6GeoqxD8w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TeXSzQk2U.56tBLH9.SXQ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l41wtxVk0aMb6GeoqxD8w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SiSmwxw80mZ_0FZGPIyWw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6WfYOx1RU.Xj_aH2y760Q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V.4stMxMUWI7XiI7O4NBg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TyMjBl.l0iMAG3Kqy9rWA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3JeBU6hW0CUNXY5e0fYVA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tFeE5FhuUSb.6nWPvaSAQ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DurDS0bpUOixoKgytglcw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nrVZUf6JU.TG344LWvBqg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PsL2E1reEWU2677JBiFPw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C9aqS4AbU.arKoDZE63HA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nrVZUf6JU.TG344LWvBqg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eH0EQN590qeevf0XyveaA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cqfnkoCWECJqk4U_4kBZg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B861TYou0auCbTQ.wVwfA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flGPX2pAEuJfJVEbN9D9A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xEo3z_360myyc47kIa6bg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UteHh6cbkSIay53._vC0w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XwWH4Jl5US9TqsCe.xZGA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OjZ.74qUUyUn3CkkPm4yg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wcAZl.qVkG11zoPwqtdUg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voNvTQNUiOJ9HOakRJXg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4Mo0U34LkWp8Qu.74Z2qQ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fRwKx8pk.XhPn.hQmfSg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l41wtxVk0aMb6GeoqxD8w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j1QvyVYdE.fc7OFuP81PQ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zvUwfIExUmwUT5bgJEoqw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mUR5njq7UeQ.E.0LFxKbQ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KI6HpWX10uUxULlbuoNlA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ODiMZKGhUygBX9d6BK3zw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4Mo0U34LkWp8Qu.74Z2qQ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GMt9MOs60mDQSOfTzhs4A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SGmGd2OUUOEynP1Gn5iXQ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9QXkz2NH0K8R2pO_aevtQ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hfxFgBxHEGkzJQ4jO7NnQ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BqbOM2LkEyCpzfyfsIDbw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bmUjuBrLkKU_1D1sI9HgA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l41wtxVk0aMb6GeoqxD8w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fRwKx8pk.XhPn.hQmfSg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8DgU1dxk6lFZkG30Pn1g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Bd.z037HkeCCeoZDjgE7g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9UTHDSjG06h3XxmESJjrw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4GMQHszrkSrwyfN21BPbQ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2t1qLe8eUWLzuvD67G2rA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ds7kI5gZke2tmomwilILg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1zwyT3cJk68DvSO_dIALw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xWSJWkBq02apop7d2IRmw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DIgiSHXMkCUFBRLRaDKKw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8rDcDrT0edDS1b8J43Kg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8rDcDrT0edDS1b8J43Kg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S8rDcDrT0edDS1b8J43Kg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s95wvI_7k2SB0IRciHELw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SiSmwxw80mZ_0FZGPIyWw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ku26elo9UCfYpVtYvuZEg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vMwVgaUAEKy0eRer08Ehg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_GltVtQ9kKOYpbCflNxSQ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Lye2WUpK0q.BiDJ5Me6xA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Z.TO21ARUmS7iPpwQpCog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RDmzIcpxEOqIzDCnzrKeA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KNfs8_kQU2K3sgo0vH5Mg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KNfs8_kQU2K3sgo0vH5Mg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4AYrYJP206LzospbDBFsg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PfFxCCZtEGu0pK2D8RMVg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8aZ7r3OCkCC1uB_vonAnA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sNEzSAPEE.SSGRohtYQNw"/>
</p:tagLst>
</file>

<file path=ppt/theme/theme1.xml><?xml version="1.0" encoding="utf-8"?>
<a:theme xmlns:a="http://schemas.openxmlformats.org/drawingml/2006/main" name="kis_logós_sablon_üres">
  <a:themeElements>
    <a:clrScheme name="Egyéni 2. séma">
      <a:dk1>
        <a:sysClr val="windowText" lastClr="000000"/>
      </a:dk1>
      <a:lt1>
        <a:sysClr val="window" lastClr="FFFFFF"/>
      </a:lt1>
      <a:dk2>
        <a:srgbClr val="04617B"/>
      </a:dk2>
      <a:lt2>
        <a:srgbClr val="FFFFFF"/>
      </a:lt2>
      <a:accent1>
        <a:srgbClr val="92D050"/>
      </a:accent1>
      <a:accent2>
        <a:srgbClr val="FFC000"/>
      </a:accent2>
      <a:accent3>
        <a:srgbClr val="59A9F2"/>
      </a:accent3>
      <a:accent4>
        <a:srgbClr val="FF0000"/>
      </a:accent4>
      <a:accent5>
        <a:srgbClr val="AB73D5"/>
      </a:accent5>
      <a:accent6>
        <a:srgbClr val="0070C0"/>
      </a:accent6>
      <a:hlink>
        <a:srgbClr val="7030A0"/>
      </a:hlink>
      <a:folHlink>
        <a:srgbClr val="C000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Aspektu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prstDash val="sysDot"/>
          <a:headEnd type="none" w="lg" len="lg"/>
          <a:tailEnd type="stealth" w="lg" len="lg"/>
        </a:ln>
      </a:spPr>
      <a:bodyPr rtlCol="0" anchor="ctr"/>
      <a:lstStyle>
        <a:defPPr algn="ctr">
          <a:defRPr>
            <a:solidFill>
              <a:schemeClr val="tx1"/>
            </a:solidFill>
          </a:defRPr>
        </a:defPPr>
      </a:lstStyle>
      <a:style>
        <a:lnRef idx="2">
          <a:schemeClr val="accent3"/>
        </a:lnRef>
        <a:fillRef idx="0">
          <a:schemeClr val="accent3"/>
        </a:fillRef>
        <a:effectRef idx="1">
          <a:schemeClr val="accent3"/>
        </a:effectRef>
        <a:fontRef idx="minor">
          <a:schemeClr val="tx1"/>
        </a:fontRef>
      </a:style>
    </a:spDef>
    <a:txDef>
      <a:spPr>
        <a:noFill/>
      </a:spPr>
      <a:bodyPr wrap="none" rtlCol="0">
        <a:spAutoFit/>
      </a:bodyPr>
      <a:lstStyle>
        <a:defPPr>
          <a:defRPr dirty="0" smtClean="0">
            <a:solidFill>
              <a:srgbClr val="006F51"/>
            </a:solidFill>
          </a:defRPr>
        </a:defPPr>
      </a:lstStyle>
    </a:tx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gyéni 2. séma">
    <a:dk1>
      <a:sysClr val="windowText" lastClr="000000"/>
    </a:dk1>
    <a:lt1>
      <a:sysClr val="window" lastClr="FFFFFF"/>
    </a:lt1>
    <a:dk2>
      <a:srgbClr val="04617B"/>
    </a:dk2>
    <a:lt2>
      <a:srgbClr val="FFFFFF"/>
    </a:lt2>
    <a:accent1>
      <a:srgbClr val="92D050"/>
    </a:accent1>
    <a:accent2>
      <a:srgbClr val="FFC000"/>
    </a:accent2>
    <a:accent3>
      <a:srgbClr val="59A9F2"/>
    </a:accent3>
    <a:accent4>
      <a:srgbClr val="FF0000"/>
    </a:accent4>
    <a:accent5>
      <a:srgbClr val="AB73D5"/>
    </a:accent5>
    <a:accent6>
      <a:srgbClr val="0070C0"/>
    </a:accent6>
    <a:hlink>
      <a:srgbClr val="7030A0"/>
    </a:hlink>
    <a:folHlink>
      <a:srgbClr val="C00000"/>
    </a:folHlink>
  </a:clrScheme>
  <a:fontScheme name="Alapértelmezett terv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Aspektus">
    <a:fillStyleLst>
      <a:solidFill>
        <a:schemeClr val="phClr"/>
      </a:solidFill>
      <a:gradFill rotWithShape="1">
        <a:gsLst>
          <a:gs pos="0">
            <a:schemeClr val="phClr">
              <a:tint val="65000"/>
              <a:satMod val="270000"/>
            </a:schemeClr>
          </a:gs>
          <a:gs pos="25000">
            <a:schemeClr val="phClr">
              <a:tint val="60000"/>
              <a:satMod val="300000"/>
            </a:schemeClr>
          </a:gs>
          <a:gs pos="100000">
            <a:schemeClr val="phClr">
              <a:tint val="29000"/>
              <a:satMod val="40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45000"/>
              <a:satMod val="155000"/>
            </a:schemeClr>
          </a:gs>
          <a:gs pos="60000">
            <a:schemeClr val="phClr">
              <a:shade val="95000"/>
              <a:satMod val="150000"/>
            </a:schemeClr>
          </a:gs>
          <a:gs pos="100000">
            <a:schemeClr val="phClr">
              <a:tint val="87000"/>
              <a:satMod val="2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atMod val="150000"/>
          </a:schemeClr>
        </a:solidFill>
        <a:prstDash val="solid"/>
      </a:ln>
      <a:ln w="425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65500" dist="381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65500" dist="38100" dir="5400000" rotWithShape="0">
            <a:srgbClr val="000000">
              <a:alpha val="40000"/>
            </a:srgbClr>
          </a:outerShdw>
        </a:effectLst>
      </a:effectStyle>
      <a:effectStyle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YesNo</Type>
  <ChoicesCount>2</ChoicesCount>
  <Orientation>Left</Orientation>
</Layout>
</file>

<file path=customXml/item2.xml><?xml version="1.0" encoding="utf-8"?>
<Layout>
  <Type>YesNo</Type>
  <ChoicesCount>2</ChoicesCount>
  <Orientation>Left</Orientation>
</Layout>
</file>

<file path=customXml/itemProps1.xml><?xml version="1.0" encoding="utf-8"?>
<ds:datastoreItem xmlns:ds="http://schemas.openxmlformats.org/officeDocument/2006/customXml" ds:itemID="{664E84C8-BEBC-4F32-AF85-6D101C44B500}">
  <ds:schemaRefs/>
</ds:datastoreItem>
</file>

<file path=customXml/itemProps2.xml><?xml version="1.0" encoding="utf-8"?>
<ds:datastoreItem xmlns:ds="http://schemas.openxmlformats.org/officeDocument/2006/customXml" ds:itemID="{5C1FD892-7BDF-483F-8C5D-D600F08494C3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OTP</Template>
  <TotalTime>28729</TotalTime>
  <Words>524</Words>
  <Application>Microsoft Office PowerPoint</Application>
  <PresentationFormat>Diavetítés a képernyőre (4:3 oldalarány)</PresentationFormat>
  <Paragraphs>213</Paragraphs>
  <Slides>25</Slides>
  <Notes>0</Notes>
  <HiddenSlides>0</HiddenSlides>
  <MMClips>0</MMClips>
  <ScaleCrop>false</ScaleCrop>
  <HeadingPairs>
    <vt:vector size="8" baseType="variant"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25</vt:i4>
      </vt:variant>
      <vt:variant>
        <vt:lpstr>Egyéni diasorok</vt:lpstr>
      </vt:variant>
      <vt:variant>
        <vt:i4>2</vt:i4>
      </vt:variant>
    </vt:vector>
  </HeadingPairs>
  <TitlesOfParts>
    <vt:vector size="29" baseType="lpstr">
      <vt:lpstr>kis_logós_sablon_üres</vt:lpstr>
      <vt:lpstr>think-cell Slide</vt:lpstr>
      <vt:lpstr>Bankszektor 2012 2011 2011 jan-szept</vt:lpstr>
      <vt:lpstr>PowerPoint bemutató</vt:lpstr>
      <vt:lpstr>A bankok vállalati hitelállományának alakulása a KKE-régió országaiban (2008. október = 100 százalék) </vt:lpstr>
      <vt:lpstr>PowerPoint bemutató</vt:lpstr>
      <vt:lpstr>PowerPoint bemutató</vt:lpstr>
      <vt:lpstr>PowerPoint bemutató</vt:lpstr>
      <vt:lpstr>1 M lakosra jutó fiókok és ATM-ek száma </vt:lpstr>
      <vt:lpstr>1 főre jutó bankkártya használat (2007) </vt:lpstr>
      <vt:lpstr>Bankkártya-használat gyakorisága</vt:lpstr>
      <vt:lpstr>Bankkapcsolattal rendelkezők arányának alakulása </vt:lpstr>
      <vt:lpstr>5 legnagyobb bank piaci részesedése </vt:lpstr>
      <vt:lpstr>Megtakarítási formák ismerete</vt:lpstr>
      <vt:lpstr>Megtakarítások és megtakarítási célok </vt:lpstr>
      <vt:lpstr>PowerPoint bemutató</vt:lpstr>
      <vt:lpstr>Spontán márkaismertség</vt:lpstr>
      <vt:lpstr>Szimpátia </vt:lpstr>
      <vt:lpstr>Banki reklám első említése  teljes lakosság </vt:lpstr>
      <vt:lpstr>Információs csatornák</vt:lpstr>
      <vt:lpstr>PowerPoint bemutató</vt:lpstr>
      <vt:lpstr>PowerPoint bemutató</vt:lpstr>
      <vt:lpstr>PowerPoint bemutató</vt:lpstr>
      <vt:lpstr>Banki reklámok tetszése</vt:lpstr>
      <vt:lpstr>PowerPoint bemutató</vt:lpstr>
      <vt:lpstr>Közösségi média</vt:lpstr>
      <vt:lpstr>PowerPoint bemutató</vt:lpstr>
      <vt:lpstr>15 perc</vt:lpstr>
      <vt:lpstr>30 perc</vt:lpstr>
    </vt:vector>
  </TitlesOfParts>
  <Company>ControllTraining Kft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Bank és az ügyfelek</dc:title>
  <dc:creator>student602</dc:creator>
  <cp:lastModifiedBy>Honeyblond</cp:lastModifiedBy>
  <cp:revision>2227</cp:revision>
  <dcterms:created xsi:type="dcterms:W3CDTF">2007-05-30T07:05:38Z</dcterms:created>
  <dcterms:modified xsi:type="dcterms:W3CDTF">2011-12-07T22:49:47Z</dcterms:modified>
</cp:coreProperties>
</file>