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notesMasterIdLst>
    <p:notesMasterId r:id="rId32"/>
  </p:notesMasterIdLst>
  <p:sldIdLst>
    <p:sldId id="291" r:id="rId2"/>
    <p:sldId id="272" r:id="rId3"/>
    <p:sldId id="270" r:id="rId4"/>
    <p:sldId id="302" r:id="rId5"/>
    <p:sldId id="292" r:id="rId6"/>
    <p:sldId id="263" r:id="rId7"/>
    <p:sldId id="271" r:id="rId8"/>
    <p:sldId id="290" r:id="rId9"/>
    <p:sldId id="294" r:id="rId10"/>
    <p:sldId id="295" r:id="rId11"/>
    <p:sldId id="304" r:id="rId12"/>
    <p:sldId id="305" r:id="rId13"/>
    <p:sldId id="298" r:id="rId14"/>
    <p:sldId id="299" r:id="rId15"/>
    <p:sldId id="300" r:id="rId16"/>
    <p:sldId id="301" r:id="rId17"/>
    <p:sldId id="303" r:id="rId18"/>
    <p:sldId id="306" r:id="rId19"/>
    <p:sldId id="308" r:id="rId20"/>
    <p:sldId id="289" r:id="rId21"/>
    <p:sldId id="276" r:id="rId22"/>
    <p:sldId id="275" r:id="rId23"/>
    <p:sldId id="273" r:id="rId24"/>
    <p:sldId id="265" r:id="rId25"/>
    <p:sldId id="258" r:id="rId26"/>
    <p:sldId id="267" r:id="rId27"/>
    <p:sldId id="257" r:id="rId28"/>
    <p:sldId id="307" r:id="rId29"/>
    <p:sldId id="278" r:id="rId30"/>
    <p:sldId id="293" r:id="rId31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90BF"/>
    <a:srgbClr val="5F5F5F"/>
    <a:srgbClr val="333333"/>
    <a:srgbClr val="FF3300"/>
    <a:srgbClr val="A5C63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88" autoAdjust="0"/>
    <p:restoredTop sz="82712" autoAdjust="0"/>
  </p:normalViewPr>
  <p:slideViewPr>
    <p:cSldViewPr snapToGrid="0" showGuides="1">
      <p:cViewPr varScale="1">
        <p:scale>
          <a:sx n="63" d="100"/>
          <a:sy n="63" d="100"/>
        </p:scale>
        <p:origin x="-1368" y="-162"/>
      </p:cViewPr>
      <p:guideLst>
        <p:guide orient="horz" pos="1440"/>
        <p:guide orient="horz" pos="2876"/>
        <p:guide pos="3840"/>
        <p:guide pos="192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59" d="100"/>
          <a:sy n="59" d="100"/>
        </p:scale>
        <p:origin x="-2496" y="-78"/>
      </p:cViewPr>
      <p:guideLst>
        <p:guide orient="horz" pos="2880"/>
        <p:guide pos="2160"/>
      </p:guideLst>
    </p:cSldViewPr>
  </p:notes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hubud2fsm07\AegisHome\InsightPRI\70_Self-Marketing\HZ___2011-09-20\Dontes___CC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autoTitleDeleted val="1"/>
    <c:plotArea>
      <c:layout/>
      <c:scatterChart>
        <c:scatterStyle val="lineMarker"/>
        <c:ser>
          <c:idx val="0"/>
          <c:order val="0"/>
          <c:tx>
            <c:strRef>
              <c:f>Munka4!$E$1</c:f>
              <c:strCache>
                <c:ptCount val="1"/>
                <c:pt idx="0">
                  <c:v>döntés jelentősége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7"/>
            <c:spPr>
              <a:solidFill>
                <a:srgbClr val="3890BF"/>
              </a:solidFill>
              <a:ln>
                <a:noFill/>
              </a:ln>
            </c:spPr>
          </c:marker>
          <c:dLbls>
            <c:dLbl>
              <c:idx val="0"/>
              <c:tx>
                <c:rich>
                  <a:bodyPr/>
                  <a:lstStyle/>
                  <a:p>
                    <a:r>
                      <a:rPr lang="hu-HU" sz="1400" dirty="0"/>
                      <a:t>cereália</a:t>
                    </a:r>
                    <a:endParaRPr lang="en-US" sz="1400" dirty="0"/>
                  </a:p>
                </c:rich>
              </c:tx>
              <c:showVal val="1"/>
              <c:showCatName val="1"/>
            </c:dLbl>
            <c:dLbl>
              <c:idx val="1"/>
              <c:tx>
                <c:rich>
                  <a:bodyPr/>
                  <a:lstStyle/>
                  <a:p>
                    <a:r>
                      <a:rPr lang="hu-HU" sz="1400" dirty="0"/>
                      <a:t>autó biztosítás </a:t>
                    </a:r>
                    <a:endParaRPr lang="en-US" sz="1400" dirty="0"/>
                  </a:p>
                </c:rich>
              </c:tx>
              <c:showVal val="1"/>
              <c:showCatName val="1"/>
            </c:dLbl>
            <c:dLbl>
              <c:idx val="2"/>
              <c:tx>
                <c:rich>
                  <a:bodyPr/>
                  <a:lstStyle/>
                  <a:p>
                    <a:r>
                      <a:rPr lang="hu-HU" sz="1400" dirty="0"/>
                      <a:t>zene ajándékba</a:t>
                    </a:r>
                    <a:endParaRPr lang="en-US" sz="1400" dirty="0"/>
                  </a:p>
                </c:rich>
              </c:tx>
              <c:showVal val="1"/>
              <c:showCatName val="1"/>
            </c:dLbl>
            <c:dLbl>
              <c:idx val="3"/>
              <c:tx>
                <c:rich>
                  <a:bodyPr/>
                  <a:lstStyle/>
                  <a:p>
                    <a:r>
                      <a:rPr lang="hu-HU" sz="1400" dirty="0"/>
                      <a:t>zene saját részre</a:t>
                    </a:r>
                    <a:endParaRPr lang="en-US" sz="1400" dirty="0"/>
                  </a:p>
                </c:rich>
              </c:tx>
              <c:showVal val="1"/>
              <c:showCatName val="1"/>
            </c:dLbl>
            <c:dLbl>
              <c:idx val="4"/>
              <c:tx>
                <c:rich>
                  <a:bodyPr/>
                  <a:lstStyle/>
                  <a:p>
                    <a:r>
                      <a:rPr lang="hu-HU" sz="1400" dirty="0"/>
                      <a:t>ruha  magának</a:t>
                    </a:r>
                    <a:endParaRPr lang="en-US" sz="1400" dirty="0"/>
                  </a:p>
                </c:rich>
              </c:tx>
              <c:showVal val="1"/>
              <c:showCatName val="1"/>
            </c:dLbl>
            <c:dLbl>
              <c:idx val="5"/>
              <c:tx>
                <c:rich>
                  <a:bodyPr/>
                  <a:lstStyle/>
                  <a:p>
                    <a:r>
                      <a:rPr lang="hu-HU" sz="1400" dirty="0"/>
                      <a:t>bőrápolás</a:t>
                    </a:r>
                    <a:r>
                      <a:rPr lang="hu-HU" sz="1400" baseline="0" dirty="0"/>
                      <a:t> magának</a:t>
                    </a:r>
                    <a:endParaRPr lang="en-US" sz="1400" dirty="0"/>
                  </a:p>
                </c:rich>
              </c:tx>
              <c:showVal val="1"/>
              <c:showCatName val="1"/>
            </c:dLbl>
            <c:dLbl>
              <c:idx val="6"/>
              <c:tx>
                <c:rich>
                  <a:bodyPr/>
                  <a:lstStyle/>
                  <a:p>
                    <a:r>
                      <a:rPr lang="hu-HU" sz="1400" dirty="0"/>
                      <a:t>mosószer</a:t>
                    </a:r>
                    <a:endParaRPr lang="en-US" sz="1400" dirty="0"/>
                  </a:p>
                </c:rich>
              </c:tx>
              <c:showVal val="1"/>
              <c:showCatName val="1"/>
            </c:dLbl>
            <c:dLbl>
              <c:idx val="7"/>
              <c:tx>
                <c:rich>
                  <a:bodyPr/>
                  <a:lstStyle/>
                  <a:p>
                    <a:r>
                      <a:rPr lang="hu-HU" sz="1400" dirty="0"/>
                      <a:t>sör magának</a:t>
                    </a:r>
                    <a:endParaRPr lang="en-US" sz="1400" dirty="0"/>
                  </a:p>
                </c:rich>
              </c:tx>
              <c:showVal val="1"/>
              <c:showCatName val="1"/>
            </c:dLbl>
            <c:dLbl>
              <c:idx val="8"/>
              <c:tx>
                <c:rich>
                  <a:bodyPr/>
                  <a:lstStyle/>
                  <a:p>
                    <a:r>
                      <a:rPr lang="hu-HU" sz="1400" dirty="0"/>
                      <a:t>autó</a:t>
                    </a:r>
                    <a:endParaRPr lang="en-US" sz="1400" dirty="0"/>
                  </a:p>
                </c:rich>
              </c:tx>
              <c:showVal val="1"/>
              <c:showCatName val="1"/>
            </c:dLbl>
            <c:dLbl>
              <c:idx val="9"/>
              <c:tx>
                <c:rich>
                  <a:bodyPr/>
                  <a:lstStyle/>
                  <a:p>
                    <a:r>
                      <a:rPr lang="hu-HU" sz="1400" dirty="0"/>
                      <a:t>üdítő magának</a:t>
                    </a:r>
                    <a:endParaRPr lang="en-US" sz="1400" dirty="0"/>
                  </a:p>
                </c:rich>
              </c:tx>
              <c:showVal val="1"/>
              <c:showCatName val="1"/>
            </c:dLbl>
            <c:dLbl>
              <c:idx val="10"/>
              <c:tx>
                <c:rich>
                  <a:bodyPr/>
                  <a:lstStyle/>
                  <a:p>
                    <a:r>
                      <a:rPr lang="hu-HU" sz="1400" dirty="0"/>
                      <a:t>üdülés</a:t>
                    </a:r>
                    <a:endParaRPr lang="en-US" sz="1400" dirty="0"/>
                  </a:p>
                </c:rich>
              </c:tx>
              <c:showVal val="1"/>
              <c:showCatName val="1"/>
            </c:dLbl>
            <c:dLbl>
              <c:idx val="11"/>
              <c:tx>
                <c:rich>
                  <a:bodyPr/>
                  <a:lstStyle/>
                  <a:p>
                    <a:r>
                      <a:rPr lang="hu-HU" sz="1400" dirty="0"/>
                      <a:t>mobil</a:t>
                    </a:r>
                    <a:endParaRPr lang="en-US" sz="1400" dirty="0"/>
                  </a:p>
                </c:rich>
              </c:tx>
              <c:showVal val="1"/>
              <c:showCatName val="1"/>
            </c:dLbl>
            <c:dLbl>
              <c:idx val="12"/>
              <c:tx>
                <c:rich>
                  <a:bodyPr/>
                  <a:lstStyle/>
                  <a:p>
                    <a:r>
                      <a:rPr lang="hu-HU" sz="1400" dirty="0"/>
                      <a:t>házikedvenc</a:t>
                    </a:r>
                    <a:endParaRPr lang="en-US" sz="1400" dirty="0"/>
                  </a:p>
                </c:rich>
              </c:tx>
              <c:showVal val="1"/>
              <c:showCatName val="1"/>
            </c:dLbl>
            <c:dLbl>
              <c:idx val="13"/>
              <c:tx>
                <c:rich>
                  <a:bodyPr/>
                  <a:lstStyle/>
                  <a:p>
                    <a:r>
                      <a:rPr lang="hu-HU" sz="1400" dirty="0"/>
                      <a:t>TV</a:t>
                    </a:r>
                    <a:endParaRPr lang="en-US" sz="1400" dirty="0"/>
                  </a:p>
                </c:rich>
              </c:tx>
              <c:showVal val="1"/>
              <c:showCatName val="1"/>
            </c:dLbl>
            <c:dLbl>
              <c:idx val="14"/>
              <c:tx>
                <c:rich>
                  <a:bodyPr/>
                  <a:lstStyle/>
                  <a:p>
                    <a:r>
                      <a:rPr lang="hu-HU" sz="1400" dirty="0"/>
                      <a:t>esti program</a:t>
                    </a:r>
                    <a:endParaRPr lang="en-US" sz="1400" dirty="0"/>
                  </a:p>
                </c:rich>
              </c:tx>
              <c:showVal val="1"/>
              <c:showCatName val="1"/>
            </c:dLbl>
            <c:dLbl>
              <c:idx val="15"/>
              <c:tx>
                <c:rich>
                  <a:bodyPr/>
                  <a:lstStyle/>
                  <a:p>
                    <a:r>
                      <a:rPr lang="hu-HU" sz="1400" dirty="0"/>
                      <a:t>jótékonykodás</a:t>
                    </a:r>
                    <a:endParaRPr lang="en-US" sz="1400" dirty="0"/>
                  </a:p>
                </c:rich>
              </c:tx>
              <c:showVal val="1"/>
              <c:showCatName val="1"/>
            </c:dLbl>
            <c:dLbl>
              <c:idx val="16"/>
              <c:tx>
                <c:rich>
                  <a:bodyPr/>
                  <a:lstStyle/>
                  <a:p>
                    <a:r>
                      <a:rPr lang="hu-HU" sz="1400" dirty="0"/>
                      <a:t>új kapcsolat</a:t>
                    </a:r>
                    <a:endParaRPr lang="en-US" sz="1400" dirty="0"/>
                  </a:p>
                </c:rich>
              </c:tx>
              <c:dLblPos val="l"/>
              <c:showVal val="1"/>
              <c:showCatName val="1"/>
            </c:dLbl>
            <c:txPr>
              <a:bodyPr/>
              <a:lstStyle/>
              <a:p>
                <a:pPr>
                  <a:defRPr sz="1400"/>
                </a:pPr>
                <a:endParaRPr lang="hu-HU"/>
              </a:p>
            </c:txPr>
            <c:showVal val="1"/>
            <c:showCatName val="1"/>
          </c:dLbls>
          <c:xVal>
            <c:numRef>
              <c:f>Munka4!$D$2:$D$18</c:f>
              <c:numCache>
                <c:formatCode>General</c:formatCode>
                <c:ptCount val="17"/>
                <c:pt idx="0">
                  <c:v>28.314785952053786</c:v>
                </c:pt>
                <c:pt idx="1">
                  <c:v>0</c:v>
                </c:pt>
                <c:pt idx="2">
                  <c:v>57.786640515805843</c:v>
                </c:pt>
                <c:pt idx="3">
                  <c:v>68.034850949315668</c:v>
                </c:pt>
                <c:pt idx="4">
                  <c:v>53.789985451101522</c:v>
                </c:pt>
                <c:pt idx="5">
                  <c:v>31.354309119145064</c:v>
                </c:pt>
                <c:pt idx="6">
                  <c:v>4.7740892727543294</c:v>
                </c:pt>
                <c:pt idx="7">
                  <c:v>70.337488650493697</c:v>
                </c:pt>
                <c:pt idx="8">
                  <c:v>31.079522404206433</c:v>
                </c:pt>
                <c:pt idx="9">
                  <c:v>59.807710154611399</c:v>
                </c:pt>
                <c:pt idx="10">
                  <c:v>42.230098826637679</c:v>
                </c:pt>
                <c:pt idx="11">
                  <c:v>29.675833115231899</c:v>
                </c:pt>
                <c:pt idx="12">
                  <c:v>69.643424178754557</c:v>
                </c:pt>
                <c:pt idx="13">
                  <c:v>19.44937381523614</c:v>
                </c:pt>
                <c:pt idx="14">
                  <c:v>70.855055095742912</c:v>
                </c:pt>
                <c:pt idx="15">
                  <c:v>63.855857816967955</c:v>
                </c:pt>
                <c:pt idx="16">
                  <c:v>100</c:v>
                </c:pt>
              </c:numCache>
            </c:numRef>
          </c:xVal>
          <c:yVal>
            <c:numRef>
              <c:f>Munka4!$E$2:$E$18</c:f>
              <c:numCache>
                <c:formatCode>General</c:formatCode>
                <c:ptCount val="17"/>
                <c:pt idx="0">
                  <c:v>14.119417068529202</c:v>
                </c:pt>
                <c:pt idx="1">
                  <c:v>66.918359304746616</c:v>
                </c:pt>
                <c:pt idx="2">
                  <c:v>49.732196995659613</c:v>
                </c:pt>
                <c:pt idx="3">
                  <c:v>45.656052907765535</c:v>
                </c:pt>
                <c:pt idx="4">
                  <c:v>52.219599045958653</c:v>
                </c:pt>
                <c:pt idx="5">
                  <c:v>35.996425309626595</c:v>
                </c:pt>
                <c:pt idx="6">
                  <c:v>12.936751426889183</c:v>
                </c:pt>
                <c:pt idx="7">
                  <c:v>4.2480010502039809</c:v>
                </c:pt>
                <c:pt idx="8">
                  <c:v>78.483821835701349</c:v>
                </c:pt>
                <c:pt idx="9">
                  <c:v>0</c:v>
                </c:pt>
                <c:pt idx="10">
                  <c:v>88.067510150476551</c:v>
                </c:pt>
                <c:pt idx="11">
                  <c:v>71.736449391814133</c:v>
                </c:pt>
                <c:pt idx="12">
                  <c:v>69.419686841141427</c:v>
                </c:pt>
                <c:pt idx="13">
                  <c:v>78.963459746684109</c:v>
                </c:pt>
                <c:pt idx="14">
                  <c:v>41.959253939283045</c:v>
                </c:pt>
                <c:pt idx="15">
                  <c:v>57.506871089960171</c:v>
                </c:pt>
                <c:pt idx="16">
                  <c:v>100</c:v>
                </c:pt>
              </c:numCache>
            </c:numRef>
          </c:yVal>
        </c:ser>
        <c:axId val="76975488"/>
        <c:axId val="76981376"/>
      </c:scatterChart>
      <c:valAx>
        <c:axId val="76975488"/>
        <c:scaling>
          <c:orientation val="minMax"/>
          <c:max val="100"/>
        </c:scaling>
        <c:delete val="1"/>
        <c:axPos val="b"/>
        <c:numFmt formatCode="General" sourceLinked="1"/>
        <c:tickLblPos val="none"/>
        <c:crossAx val="76981376"/>
        <c:crosses val="autoZero"/>
        <c:crossBetween val="midCat"/>
      </c:valAx>
      <c:valAx>
        <c:axId val="76981376"/>
        <c:scaling>
          <c:orientation val="minMax"/>
          <c:max val="100"/>
        </c:scaling>
        <c:delete val="1"/>
        <c:axPos val="l"/>
        <c:numFmt formatCode="General" sourceLinked="1"/>
        <c:tickLblPos val="none"/>
        <c:crossAx val="76975488"/>
        <c:crosses val="autoZero"/>
        <c:crossBetween val="midCat"/>
      </c:valAx>
      <c:spPr>
        <a:noFill/>
        <a:ln>
          <a:noFill/>
        </a:ln>
      </c:spPr>
    </c:plotArea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BDF3C3-47E6-40A5-B832-F4FD3C47623C}" type="datetimeFigureOut">
              <a:rPr lang="en-US" smtClean="0"/>
              <a:pPr/>
              <a:t>9/21/2011</a:t>
            </a:fld>
            <a:endParaRPr lang="en-US" dirty="0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445B7F-5B03-45D4-A646-A2AF4607265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ordspy.com/categories/marketing.asp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nikerunning.nike.com/nikeos/p/nikeplus/en_EMEA/plus/#//dashboard/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www.fiat.com/ecodrive/" TargetMode="Externa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Helló,</a:t>
            </a:r>
            <a:r>
              <a:rPr lang="hu-HU" baseline="0" dirty="0" smtClean="0"/>
              <a:t> Havasi Zoltán vagyok a kirowski stratégiai tervezője!</a:t>
            </a:r>
          </a:p>
          <a:p>
            <a:r>
              <a:rPr lang="hu-HU" baseline="0" dirty="0" smtClean="0"/>
              <a:t>Hadd kezdjem egy személyes vallomással: nem vagyok egy szórakoztató fazon. Soha nem is voltam. Kamaszként olyan jelzőkkel illettek a korombeli lányok, hogy „olyan okos vagy” meg „kedves és segítőkész”. Hát ebből nem lett randevú, legfeljebb megírhattam a leckéjüket. Mióta boldog házasságban élek, már az sem zavar, hogy nem múlik el nap, hogy a gyerekeim ne vágnák a fejemhez: „Apa, nem vagy vicces!”. Most már tudom, nem gond, hogy nem vagyok egy szórakoztató fazon. Hogy mi köze mindennek az előadásomhoz? Remélem, a végére világos lesz!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45B7F-5B03-45D4-A646-A2AF46072653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A</a:t>
            </a:r>
            <a:r>
              <a:rPr lang="hu-HU" baseline="0" dirty="0" smtClean="0"/>
              <a:t> téma feldolgozását a márkázott tartalom fogalom tisztázásával kezdtem. Több forrásból is körbejártam a témát, az egyik </a:t>
            </a:r>
            <a:r>
              <a:rPr lang="hu-HU" dirty="0" smtClean="0">
                <a:hlinkClick r:id="rId3"/>
              </a:rPr>
              <a:t>http://www.wordspy.com/categories/marketing.asp</a:t>
            </a:r>
            <a:r>
              <a:rPr lang="hu-HU" dirty="0" smtClean="0"/>
              <a:t> </a:t>
            </a:r>
            <a:r>
              <a:rPr lang="hu-HU" baseline="0" dirty="0" smtClean="0"/>
              <a:t>volt. Ez az oldal új jelenségeket leíró új szavak gyűjtésével foglalkozik. A releváns találatokból az a kép rajzolódott ki, hogy a márkázott tartalom valamilyen szerkesztett tűnő, szórakoztató tartalom.</a:t>
            </a:r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45B7F-5B03-45D4-A646-A2AF46072653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A google insight segítségével azt is megnéztem, hogy akik</a:t>
            </a:r>
            <a:r>
              <a:rPr lang="hu-HU" baseline="0" dirty="0" smtClean="0"/>
              <a:t> a branded content kifejezésre keresnek, azok milyen más szavakat használtak még. Egyetlen kapcsolódó kifejezést találtam, a branded entertaintment-et. Felmerül bennem a kérdés: Vajon m</a:t>
            </a:r>
            <a:r>
              <a:rPr lang="hu-HU" dirty="0" smtClean="0"/>
              <a:t>inden tartalom szórakoztató, amit fogyasztunk?</a:t>
            </a:r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45B7F-5B03-45D4-A646-A2AF46072653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Amikor olyan aktuális információra van szükségünk, mint hogy milyen idő lesz holnap?</a:t>
            </a:r>
          </a:p>
          <a:p>
            <a:r>
              <a:rPr lang="hu-HU" dirty="0" smtClean="0"/>
              <a:t>Vagy</a:t>
            </a:r>
            <a:r>
              <a:rPr lang="hu-HU" baseline="0" dirty="0" smtClean="0"/>
              <a:t>, hogy hogyan válasszunk motorolajt?</a:t>
            </a:r>
          </a:p>
          <a:p>
            <a:r>
              <a:rPr lang="hu-HU" baseline="0" dirty="0" smtClean="0"/>
              <a:t>Esetleg hogyan neveljünk kutyát, vagy éppen gyereket?</a:t>
            </a:r>
          </a:p>
          <a:p>
            <a:r>
              <a:rPr lang="hu-HU" baseline="0" dirty="0" smtClean="0"/>
              <a:t>Ezek nem szórakoztató tartalmak, mégis értékesek a számunkra.</a:t>
            </a:r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45B7F-5B03-45D4-A646-A2AF46072653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Arról nem is</a:t>
            </a:r>
            <a:r>
              <a:rPr lang="hu-HU" baseline="0" dirty="0" smtClean="0"/>
              <a:t> beszélve, hogy nehéz szórakoztatónak lenni – nem csak az olyan nem szórakoztató embereknek, mint nekem.</a:t>
            </a:r>
          </a:p>
          <a:p>
            <a:r>
              <a:rPr lang="hu-HU" dirty="0" smtClean="0"/>
              <a:t>Ma már nem elég évente egyszer előállni egy nagy dobással. Leforgatni nagy pénzből</a:t>
            </a:r>
            <a:r>
              <a:rPr lang="hu-HU" baseline="0" dirty="0" smtClean="0"/>
              <a:t> a nagy ötletet, amit nagy büdzséből nyomunk a tévében.</a:t>
            </a:r>
          </a:p>
          <a:p>
            <a:r>
              <a:rPr lang="hu-HU" dirty="0" smtClean="0"/>
              <a:t>Ha szórakoztatni akarsz folyamatosan, minden csatornára optimalizáltan kell jelen lenned.</a:t>
            </a:r>
          </a:p>
          <a:p>
            <a:r>
              <a:rPr lang="hu-HU" noProof="0" dirty="0" smtClean="0"/>
              <a:t>És nem is áll jól  mindenkinek …</a:t>
            </a:r>
            <a:endParaRPr lang="hu-HU" noProof="0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45B7F-5B03-45D4-A646-A2AF46072653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Nemrégiben cseréltem le a VW-emet egy másik VW-re …</a:t>
            </a:r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45B7F-5B03-45D4-A646-A2AF46072653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Ha nem szórakoztató, akkor mi? Mi jut először eszünkbe arról, ami nem szórakoztató?</a:t>
            </a:r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45B7F-5B03-45D4-A646-A2AF46072653}" type="slidenum">
              <a:rPr lang="en-US" smtClean="0"/>
              <a:pPr/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45B7F-5B03-45D4-A646-A2AF46072653}" type="slidenum">
              <a:rPr lang="en-US" smtClean="0"/>
              <a:pPr/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Hasznos</a:t>
            </a:r>
            <a:r>
              <a:rPr lang="hu-HU" baseline="0" dirty="0" smtClean="0"/>
              <a:t> hirdetés az a márkához kötődő tartalom, amit a fogyasztó hasznára válik.</a:t>
            </a:r>
          </a:p>
          <a:p>
            <a:r>
              <a:rPr lang="hu-HU" baseline="0" dirty="0" smtClean="0"/>
              <a:t>Ilyen például a Nike+ </a:t>
            </a:r>
            <a:r>
              <a:rPr lang="hu-HU" dirty="0" smtClean="0">
                <a:hlinkClick r:id="rId3"/>
              </a:rPr>
              <a:t>http://nikerunning.nike.com/nikeos/p/nikeplus/en_EMEA/plus/#//dashboard/</a:t>
            </a:r>
            <a:endParaRPr lang="hu-HU" baseline="0" dirty="0" smtClean="0"/>
          </a:p>
          <a:p>
            <a:r>
              <a:rPr lang="hu-HU" baseline="0" dirty="0" smtClean="0"/>
              <a:t>Vagy éppen a Fiat EcoDrive </a:t>
            </a:r>
            <a:r>
              <a:rPr lang="hu-HU" dirty="0" smtClean="0">
                <a:hlinkClick r:id="rId4"/>
              </a:rPr>
              <a:t>http://www.fiat.com/ecodrive/</a:t>
            </a:r>
            <a:endParaRPr lang="hu-HU" dirty="0" smtClean="0"/>
          </a:p>
          <a:p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45B7F-5B03-45D4-A646-A2AF46072653}" type="slidenum">
              <a:rPr lang="en-US" smtClean="0"/>
              <a:pPr/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Horvátországban sokan dohányoznak, így nehezen éleik meg a szigorodó szabályozást. Felértékelődnek azok a szórakozóhelyek,</a:t>
            </a:r>
            <a:r>
              <a:rPr lang="hu-HU" baseline="0" dirty="0" smtClean="0"/>
              <a:t> ahol még lehet füstölni. Ezt ismerte fel a ronhill, és készítette el azt a mobil alkalmazását, amit a cigarettás dobozára helyezett QR kóddal lehet aktiválni. A felhasználó aktuális helyét felismerve ajánl a közelben olyan szórakozóhelyeket, ahol lehet dohányozni. Hasznos!</a:t>
            </a:r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45B7F-5B03-45D4-A646-A2AF46072653}" type="slidenum">
              <a:rPr lang="en-US" smtClean="0"/>
              <a:pPr/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45B7F-5B03-45D4-A646-A2AF46072653}" type="slidenum">
              <a:rPr lang="en-US" smtClean="0"/>
              <a:pPr/>
              <a:t>11</a:t>
            </a:fld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45B7F-5B03-45D4-A646-A2AF46072653}" type="slidenum">
              <a:rPr lang="en-US" smtClean="0"/>
              <a:pPr/>
              <a:t>12</a:t>
            </a:fld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A</a:t>
            </a:r>
            <a:r>
              <a:rPr lang="hu-HU" baseline="0" dirty="0" smtClean="0"/>
              <a:t> potenciális lakáshitel ügyfelek elsősorban lakást szeretnének venni, amihez hitelre van szükségük.</a:t>
            </a:r>
          </a:p>
          <a:p>
            <a:r>
              <a:rPr lang="hu-HU" baseline="0" dirty="0" smtClean="0"/>
              <a:t>Ha a lakásvásárlásban tudjuk segíteni őket, akkor talán könnyebben válnak ügyfelünkké, amikor a finanszírozásra kerül sor.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buClr>
                <a:srgbClr val="4F81BD"/>
              </a:buClr>
            </a:pPr>
            <a:fld id="{72E62D04-EC3A-4EAB-9754-6D67E3A5DBAE}" type="slidenum">
              <a:rPr lang="hu-HU" smtClean="0">
                <a:solidFill>
                  <a:prstClr val="black"/>
                </a:solidFill>
              </a:rPr>
              <a:pPr>
                <a:buClr>
                  <a:srgbClr val="4F81BD"/>
                </a:buClr>
              </a:pPr>
              <a:t>13</a:t>
            </a:fld>
            <a:endParaRPr lang="hu-HU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Különösen igaz ez, ha belegondolunk, hogy még</a:t>
            </a:r>
            <a:r>
              <a:rPr lang="hu-HU" baseline="0" dirty="0" smtClean="0"/>
              <a:t> a legjobb hitel is drága, ha olyan lakásra költjük, amiben nem szívesen élünk.</a:t>
            </a:r>
          </a:p>
          <a:p>
            <a:r>
              <a:rPr lang="hu-HU" baseline="0" dirty="0" smtClean="0"/>
              <a:t>Míg, ha álmaink otthonában, de legalábbis adott keretek között a legjobb otthonban élhetünk, akkor könnyebben viseljük el a hitellel vállalt kötelezettségeinket is. </a:t>
            </a:r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45B7F-5B03-45D4-A646-A2AF46072653}" type="slidenum">
              <a:rPr lang="en-US" smtClean="0"/>
              <a:pPr/>
              <a:t>14</a:t>
            </a:fld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Ebből a felismerésből született az MKB ügyfelünk részére készített Otthonkereső</a:t>
            </a:r>
            <a:r>
              <a:rPr lang="hu-HU" baseline="0" dirty="0" smtClean="0"/>
              <a:t> alkalmazás.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E62D04-EC3A-4EAB-9754-6D67E3A5DBAE}" type="slidenum">
              <a:rPr lang="hu-HU" smtClean="0">
                <a:solidFill>
                  <a:prstClr val="black"/>
                </a:solidFill>
              </a:rPr>
              <a:pPr/>
              <a:t>15</a:t>
            </a:fld>
            <a:endParaRPr lang="hu-HU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None/>
            </a:pPr>
            <a:r>
              <a:rPr lang="hu-H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Az ingyenes alkalmazás segítségével:</a:t>
            </a:r>
            <a:br>
              <a:rPr lang="hu-H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hu-H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Egyszerűen letöltheti az ingatlan.com-ról Kedvenc lakásainak adatlapjait.</a:t>
            </a:r>
          </a:p>
          <a:p>
            <a:pPr>
              <a:buFont typeface="Arial" pitchFamily="34" charset="0"/>
              <a:buNone/>
            </a:pPr>
            <a:r>
              <a:rPr lang="hu-H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</a:t>
            </a:r>
            <a:r>
              <a:rPr lang="hu-HU" sz="1200" b="0" i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hu-H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Elkészítheti a saját ingatlanjai adatlapját is.</a:t>
            </a:r>
            <a:br>
              <a:rPr lang="hu-H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hu-H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A lakások adatlapjához szöveges- és hangjegyzeteket, valamint képeket csatolhat.</a:t>
            </a:r>
            <a:br>
              <a:rPr lang="hu-H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hu-H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Emellett olyan hasznos tudnivalókat és fontos kérdéseket is megismerhet, melyekkel ingatlanvásárlás előtt mindenképpen érdemes foglalkozni.</a:t>
            </a:r>
            <a:br>
              <a:rPr lang="hu-H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hu-HU" sz="1200" b="0" i="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</a:t>
            </a:r>
            <a:r>
              <a:rPr lang="hu-HU" sz="1200" b="0" i="0" kern="1200" baseline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hu-HU" sz="1200" b="0" i="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Sőt</a:t>
            </a:r>
            <a:r>
              <a:rPr lang="hu-H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az alkalmazás használatával a Bank szakértőivel is kapcsolatba léphet lakáshitel és biztosítás témakörben, valamint az Illeték kalkulátor segítségével a vásárlás utáni illeték nagyságát is kiszámolhatja. </a:t>
            </a:r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45B7F-5B03-45D4-A646-A2AF46072653}" type="slidenum">
              <a:rPr lang="en-US" smtClean="0"/>
              <a:pPr/>
              <a:t>16</a:t>
            </a:fld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Akkor</a:t>
            </a:r>
            <a:r>
              <a:rPr lang="hu-HU" baseline="0" dirty="0" smtClean="0"/>
              <a:t> most a szórakoztató, vagy a hasznos márkázott tartalom a jó?</a:t>
            </a:r>
          </a:p>
          <a:p>
            <a:r>
              <a:rPr lang="hu-HU" baseline="0" dirty="0" smtClean="0"/>
              <a:t>Az attól függ …</a:t>
            </a:r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45B7F-5B03-45D4-A646-A2AF46072653}" type="slidenum">
              <a:rPr lang="en-US" smtClean="0"/>
              <a:pPr/>
              <a:t>17</a:t>
            </a:fld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Függ attól, hogy mekkora döntést hozunk és jellemzően mi</a:t>
            </a:r>
            <a:r>
              <a:rPr lang="hu-HU" baseline="0" dirty="0" smtClean="0"/>
              <a:t> van ránk ebben hatással.</a:t>
            </a:r>
          </a:p>
          <a:p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45B7F-5B03-45D4-A646-A2AF46072653}" type="slidenum">
              <a:rPr lang="en-US" smtClean="0"/>
              <a:pPr/>
              <a:t>18</a:t>
            </a:fld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Fontos látni azt is, hogy a márkázott</a:t>
            </a:r>
            <a:r>
              <a:rPr lang="hu-HU" baseline="0" dirty="0" smtClean="0"/>
              <a:t> tartalom most egy felkapott jelenség, de a mélyben olyan változások zajlani, amik hosszú időre megváltoztatják az iparunkat. És ezzel együtt kell változzon a gondolkodásunk is!</a:t>
            </a:r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45B7F-5B03-45D4-A646-A2AF46072653}" type="slidenum">
              <a:rPr lang="en-US" smtClean="0"/>
              <a:pPr/>
              <a:t>20</a:t>
            </a:fld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noProof="0" dirty="0" smtClean="0"/>
              <a:t>Eddig két műsorszám közé ékelve próbáltuk lenyeletni a kereskedelmi</a:t>
            </a:r>
            <a:r>
              <a:rPr lang="hu-HU" baseline="0" noProof="0" dirty="0" smtClean="0"/>
              <a:t> üzeneteinket. </a:t>
            </a:r>
            <a:r>
              <a:rPr lang="hu-HU" i="1" baseline="0" noProof="0" dirty="0" smtClean="0"/>
              <a:t>Ha eszel egy kis spenótot, akkor kaphatsz egy kis csokit!</a:t>
            </a:r>
            <a:endParaRPr lang="hu-HU" i="1" noProof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noProof="0" dirty="0" smtClean="0"/>
              <a:t>Ha nem változtatunk a hozzáállásunkon,</a:t>
            </a:r>
            <a:r>
              <a:rPr lang="hu-HU" baseline="0" noProof="0" dirty="0" smtClean="0"/>
              <a:t> akkor a márkázott tartalom maga nem lesz vonzóbb a fogyasztónak. Mintha csokival vonnánk be a spenótot. </a:t>
            </a:r>
            <a:r>
              <a:rPr lang="hu-HU" noProof="0" dirty="0" smtClean="0"/>
              <a:t>Ettől még nem lesz kívánatosabb, nem fog jobban ízleni.</a:t>
            </a:r>
          </a:p>
          <a:p>
            <a:r>
              <a:rPr lang="hu-HU" noProof="0" dirty="0" smtClean="0"/>
              <a:t>Más szemléletre van szükség!</a:t>
            </a:r>
            <a:endParaRPr lang="hu-HU" noProof="0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45B7F-5B03-45D4-A646-A2AF46072653}" type="slidenum">
              <a:rPr lang="en-US" smtClean="0"/>
              <a:pPr/>
              <a:t>21</a:t>
            </a:fld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u-HU" noProof="0" dirty="0" smtClean="0"/>
              <a:t>Sokkal nehezebb feladat vár ránk!</a:t>
            </a:r>
            <a:r>
              <a:rPr lang="hu-HU" baseline="0" noProof="0" dirty="0" smtClean="0"/>
              <a:t> Olyan tartalmat kell előállítsunk a márka nevében, amit </a:t>
            </a:r>
            <a:r>
              <a:rPr lang="hu-HU" noProof="0" dirty="0" smtClean="0"/>
              <a:t>önmagáért kell szeretnek és maguk akarják fogyasztani a fogyasztók.</a:t>
            </a:r>
            <a:endParaRPr lang="hu-HU" noProof="0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45B7F-5B03-45D4-A646-A2AF46072653}" type="slidenum">
              <a:rPr lang="en-US" smtClean="0"/>
              <a:pPr/>
              <a:t>22</a:t>
            </a:fld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3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hu-HU" dirty="0" smtClean="0"/>
              <a:t>Nem tudjuk ráerőszakolni a fogyasztóra az akaratunkat.</a:t>
            </a:r>
          </a:p>
          <a:p>
            <a:pPr eaLnBrk="1" hangingPunct="1">
              <a:spcBef>
                <a:spcPct val="0"/>
              </a:spcBef>
            </a:pPr>
            <a:r>
              <a:rPr lang="hu-HU" dirty="0" smtClean="0"/>
              <a:t>Meg kell szerettettni velük magunkat és amit el akarunk nekik adni.</a:t>
            </a:r>
          </a:p>
          <a:p>
            <a:pPr eaLnBrk="1" hangingPunct="1">
              <a:spcBef>
                <a:spcPct val="0"/>
              </a:spcBef>
            </a:pPr>
            <a:r>
              <a:rPr lang="hu-HU" dirty="0" smtClean="0"/>
              <a:t>Mint ahogy Tom Sawyer kedvet csinált a kerítésfestéshez.</a:t>
            </a:r>
          </a:p>
        </p:txBody>
      </p:sp>
      <p:sp>
        <p:nvSpPr>
          <p:cNvPr id="75780" name="Dia számának hely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D2CC4AA-E73F-4D38-B5C4-DE1E2685652F}" type="slidenum">
              <a:rPr lang="hu-H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hu-HU" dirty="0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45B7F-5B03-45D4-A646-A2AF46072653}" type="slidenum">
              <a:rPr lang="en-US" smtClean="0"/>
              <a:pPr/>
              <a:t>25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333333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en-US" dirty="0"/>
          </a:p>
        </p:txBody>
      </p:sp>
      <p:pic>
        <p:nvPicPr>
          <p:cNvPr id="1026" name="Picture 2" descr="O:\materia\_corporate-identities\_kirowski\logok\monitorra-RGB\kirowskilogo-M.jpg"/>
          <p:cNvPicPr>
            <a:picLocks noChangeAspect="1" noChangeArrowheads="1"/>
          </p:cNvPicPr>
          <p:nvPr userDrawn="1"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388" y="6489474"/>
            <a:ext cx="1370012" cy="225649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Egyéni elrendezés">
    <p:bg>
      <p:bgPr>
        <a:solidFill>
          <a:srgbClr val="FF3300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églalap 7"/>
          <p:cNvSpPr/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3890BF"/>
          </a:solidFill>
          <a:ln w="38100" cap="rnd">
            <a:noFill/>
            <a:prstDash val="sysDot"/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" name="Szabadkézi sokszög 9"/>
          <p:cNvSpPr/>
          <p:nvPr userDrawn="1"/>
        </p:nvSpPr>
        <p:spPr bwMode="auto">
          <a:xfrm>
            <a:off x="3378994" y="2198292"/>
            <a:ext cx="71437" cy="1126331"/>
          </a:xfrm>
          <a:custGeom>
            <a:avLst/>
            <a:gdLst>
              <a:gd name="connsiteX0" fmla="*/ 73818 w 73818"/>
              <a:gd name="connsiteY0" fmla="*/ 0 h 1126331"/>
              <a:gd name="connsiteX1" fmla="*/ 0 w 73818"/>
              <a:gd name="connsiteY1" fmla="*/ 76200 h 1126331"/>
              <a:gd name="connsiteX2" fmla="*/ 7143 w 73818"/>
              <a:gd name="connsiteY2" fmla="*/ 1126331 h 1126331"/>
              <a:gd name="connsiteX3" fmla="*/ 21431 w 73818"/>
              <a:gd name="connsiteY3" fmla="*/ 1123950 h 1126331"/>
              <a:gd name="connsiteX4" fmla="*/ 69056 w 73818"/>
              <a:gd name="connsiteY4" fmla="*/ 1071562 h 1126331"/>
              <a:gd name="connsiteX5" fmla="*/ 73818 w 73818"/>
              <a:gd name="connsiteY5" fmla="*/ 0 h 1126331"/>
              <a:gd name="connsiteX0" fmla="*/ 66675 w 66675"/>
              <a:gd name="connsiteY0" fmla="*/ 0 h 1126331"/>
              <a:gd name="connsiteX1" fmla="*/ 1 w 66675"/>
              <a:gd name="connsiteY1" fmla="*/ 95250 h 1126331"/>
              <a:gd name="connsiteX2" fmla="*/ 0 w 66675"/>
              <a:gd name="connsiteY2" fmla="*/ 1126331 h 1126331"/>
              <a:gd name="connsiteX3" fmla="*/ 14288 w 66675"/>
              <a:gd name="connsiteY3" fmla="*/ 1123950 h 1126331"/>
              <a:gd name="connsiteX4" fmla="*/ 61913 w 66675"/>
              <a:gd name="connsiteY4" fmla="*/ 1071562 h 1126331"/>
              <a:gd name="connsiteX5" fmla="*/ 66675 w 66675"/>
              <a:gd name="connsiteY5" fmla="*/ 0 h 1126331"/>
              <a:gd name="connsiteX0" fmla="*/ 71437 w 71437"/>
              <a:gd name="connsiteY0" fmla="*/ 0 h 1126331"/>
              <a:gd name="connsiteX1" fmla="*/ 0 w 71437"/>
              <a:gd name="connsiteY1" fmla="*/ 59531 h 1126331"/>
              <a:gd name="connsiteX2" fmla="*/ 4762 w 71437"/>
              <a:gd name="connsiteY2" fmla="*/ 1126331 h 1126331"/>
              <a:gd name="connsiteX3" fmla="*/ 19050 w 71437"/>
              <a:gd name="connsiteY3" fmla="*/ 1123950 h 1126331"/>
              <a:gd name="connsiteX4" fmla="*/ 66675 w 71437"/>
              <a:gd name="connsiteY4" fmla="*/ 1071562 h 1126331"/>
              <a:gd name="connsiteX5" fmla="*/ 71437 w 71437"/>
              <a:gd name="connsiteY5" fmla="*/ 0 h 1126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437" h="1126331">
                <a:moveTo>
                  <a:pt x="71437" y="0"/>
                </a:moveTo>
                <a:lnTo>
                  <a:pt x="0" y="59531"/>
                </a:lnTo>
                <a:cubicBezTo>
                  <a:pt x="0" y="403225"/>
                  <a:pt x="4762" y="782637"/>
                  <a:pt x="4762" y="1126331"/>
                </a:cubicBezTo>
                <a:lnTo>
                  <a:pt x="19050" y="1123950"/>
                </a:lnTo>
                <a:lnTo>
                  <a:pt x="66675" y="1071562"/>
                </a:lnTo>
                <a:cubicBezTo>
                  <a:pt x="67469" y="716756"/>
                  <a:pt x="68262" y="361950"/>
                  <a:pt x="71437" y="0"/>
                </a:cubicBezTo>
                <a:close/>
              </a:path>
            </a:pathLst>
          </a:custGeom>
          <a:solidFill>
            <a:schemeClr val="bg1"/>
          </a:solidFill>
          <a:ln w="38100" cap="rnd">
            <a:noFill/>
            <a:prstDash val="sysDot"/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/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3549636" y="2130426"/>
            <a:ext cx="5367411" cy="1262062"/>
          </a:xfrm>
        </p:spPr>
        <p:txBody>
          <a:bodyPr/>
          <a:lstStyle>
            <a:lvl1pPr>
              <a:lnSpc>
                <a:spcPct val="80000"/>
              </a:lnSpc>
              <a:spcBef>
                <a:spcPts val="0"/>
              </a:spcBef>
              <a:defRPr sz="2800">
                <a:solidFill>
                  <a:schemeClr val="bg1"/>
                </a:solidFill>
              </a:defRPr>
            </a:lvl1pPr>
          </a:lstStyle>
          <a:p>
            <a:r>
              <a:rPr lang="hu-HU" dirty="0" smtClean="0"/>
              <a:t>Mintacím szerkesztése</a:t>
            </a:r>
            <a:endParaRPr lang="en-US" dirty="0"/>
          </a:p>
        </p:txBody>
      </p:sp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3549636" y="4633929"/>
            <a:ext cx="5403924" cy="1004870"/>
          </a:xfrm>
        </p:spPr>
        <p:txBody>
          <a:bodyPr/>
          <a:lstStyle>
            <a:lvl1pPr marL="0" indent="0" algn="l">
              <a:lnSpc>
                <a:spcPct val="80000"/>
              </a:lnSpc>
              <a:spcBef>
                <a:spcPts val="0"/>
              </a:spcBef>
              <a:buNone/>
              <a:defRPr sz="2400" b="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en-US" dirty="0"/>
          </a:p>
        </p:txBody>
      </p:sp>
      <p:pic>
        <p:nvPicPr>
          <p:cNvPr id="9" name="Kép 8" descr="kirowski_logo_feher.wmf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170687" y="2520480"/>
            <a:ext cx="3048002" cy="48195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3890BF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3890BF"/>
              </a:buClr>
              <a:defRPr>
                <a:solidFill>
                  <a:srgbClr val="5F5F5F"/>
                </a:solidFill>
              </a:defRPr>
            </a:lvl1pPr>
            <a:lvl2pPr>
              <a:buClr>
                <a:srgbClr val="3890BF"/>
              </a:buClr>
              <a:defRPr>
                <a:solidFill>
                  <a:srgbClr val="5F5F5F"/>
                </a:solidFill>
              </a:defRPr>
            </a:lvl2pPr>
            <a:lvl3pPr>
              <a:buClr>
                <a:srgbClr val="3890BF"/>
              </a:buClr>
              <a:defRPr>
                <a:solidFill>
                  <a:srgbClr val="5F5F5F"/>
                </a:solidFill>
              </a:defRPr>
            </a:lvl3pPr>
            <a:lvl4pPr>
              <a:buClr>
                <a:srgbClr val="3890BF"/>
              </a:buClr>
              <a:defRPr>
                <a:solidFill>
                  <a:srgbClr val="5F5F5F"/>
                </a:solidFill>
              </a:defRPr>
            </a:lvl4pPr>
            <a:lvl5pPr>
              <a:buClr>
                <a:srgbClr val="3890BF"/>
              </a:buClr>
              <a:defRPr>
                <a:solidFill>
                  <a:srgbClr val="5F5F5F"/>
                </a:solidFill>
              </a:defRPr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pic>
        <p:nvPicPr>
          <p:cNvPr id="5" name="Picture 2" descr="O:\materia\_corporate-identities\_kirowski\logok\monitorra-RGB\kirowskilogo-M.jpg"/>
          <p:cNvPicPr>
            <a:picLocks noChangeAspect="1" noChangeArrowheads="1"/>
          </p:cNvPicPr>
          <p:nvPr userDrawn="1"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388" y="6489474"/>
            <a:ext cx="1370012" cy="225649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dirty="0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5F5F5F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pic>
        <p:nvPicPr>
          <p:cNvPr id="5" name="Picture 2" descr="O:\materia\_corporate-identities\_kirowski\logok\monitorra-RGB\kirowskilogo-M.jpg"/>
          <p:cNvPicPr>
            <a:picLocks noChangeAspect="1" noChangeArrowheads="1"/>
          </p:cNvPicPr>
          <p:nvPr userDrawn="1"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388" y="6489474"/>
            <a:ext cx="1370012" cy="225649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graphicFrame>
        <p:nvGraphicFramePr>
          <p:cNvPr id="3" name="Group 46"/>
          <p:cNvGraphicFramePr>
            <a:graphicFrameLocks noGrp="1"/>
          </p:cNvGraphicFramePr>
          <p:nvPr/>
        </p:nvGraphicFramePr>
        <p:xfrm>
          <a:off x="468311" y="1123950"/>
          <a:ext cx="8339196" cy="3740151"/>
        </p:xfrm>
        <a:graphic>
          <a:graphicData uri="http://schemas.openxmlformats.org/drawingml/2006/table">
            <a:tbl>
              <a:tblPr/>
              <a:tblGrid>
                <a:gridCol w="2084799"/>
                <a:gridCol w="2084799"/>
                <a:gridCol w="2084799"/>
                <a:gridCol w="2084799"/>
              </a:tblGrid>
              <a:tr h="574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宋体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宋体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宋体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宋体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00"/>
                    </a:solidFill>
                  </a:tcPr>
                </a:tc>
              </a:tr>
              <a:tr h="625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宋体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宋体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宋体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宋体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625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宋体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宋体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宋体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宋体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623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宋体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宋体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宋体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宋体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8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宋体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宋体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宋体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宋体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622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宋体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宋体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宋体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宋体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F0EC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" name="Text Placeholder 3"/>
          <p:cNvSpPr>
            <a:spLocks noGrp="1"/>
          </p:cNvSpPr>
          <p:nvPr>
            <p:ph type="body" sz="half" idx="14"/>
          </p:nvPr>
        </p:nvSpPr>
        <p:spPr>
          <a:xfrm>
            <a:off x="2607315" y="1749402"/>
            <a:ext cx="1971702" cy="504165"/>
          </a:xfrm>
        </p:spPr>
        <p:txBody>
          <a:bodyPr/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5" name="Text Placeholder 3"/>
          <p:cNvSpPr>
            <a:spLocks noGrp="1"/>
          </p:cNvSpPr>
          <p:nvPr>
            <p:ph type="body" sz="half" idx="15"/>
          </p:nvPr>
        </p:nvSpPr>
        <p:spPr>
          <a:xfrm>
            <a:off x="2607315" y="2377140"/>
            <a:ext cx="1971702" cy="504165"/>
          </a:xfrm>
        </p:spPr>
        <p:txBody>
          <a:bodyPr/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6"/>
          </p:nvPr>
        </p:nvSpPr>
        <p:spPr>
          <a:xfrm>
            <a:off x="2607315" y="2997861"/>
            <a:ext cx="1971702" cy="504165"/>
          </a:xfrm>
        </p:spPr>
        <p:txBody>
          <a:bodyPr/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7"/>
          </p:nvPr>
        </p:nvSpPr>
        <p:spPr>
          <a:xfrm>
            <a:off x="2607315" y="3633330"/>
            <a:ext cx="1971702" cy="504165"/>
          </a:xfrm>
        </p:spPr>
        <p:txBody>
          <a:bodyPr/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8" name="Text Placeholder 3"/>
          <p:cNvSpPr>
            <a:spLocks noGrp="1"/>
          </p:cNvSpPr>
          <p:nvPr>
            <p:ph type="body" sz="half" idx="18"/>
          </p:nvPr>
        </p:nvSpPr>
        <p:spPr>
          <a:xfrm>
            <a:off x="2607315" y="4275816"/>
            <a:ext cx="1971702" cy="504165"/>
          </a:xfrm>
        </p:spPr>
        <p:txBody>
          <a:bodyPr/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9"/>
          </p:nvPr>
        </p:nvSpPr>
        <p:spPr>
          <a:xfrm>
            <a:off x="504309" y="1749402"/>
            <a:ext cx="1971702" cy="504165"/>
          </a:xfrm>
        </p:spPr>
        <p:txBody>
          <a:bodyPr/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0"/>
          </p:nvPr>
        </p:nvSpPr>
        <p:spPr>
          <a:xfrm>
            <a:off x="504309" y="2377140"/>
            <a:ext cx="1971702" cy="504165"/>
          </a:xfrm>
        </p:spPr>
        <p:txBody>
          <a:bodyPr/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21"/>
          </p:nvPr>
        </p:nvSpPr>
        <p:spPr>
          <a:xfrm>
            <a:off x="504309" y="2997861"/>
            <a:ext cx="1971702" cy="504165"/>
          </a:xfrm>
        </p:spPr>
        <p:txBody>
          <a:bodyPr/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22"/>
          </p:nvPr>
        </p:nvSpPr>
        <p:spPr>
          <a:xfrm>
            <a:off x="504309" y="3633330"/>
            <a:ext cx="1971702" cy="504165"/>
          </a:xfrm>
        </p:spPr>
        <p:txBody>
          <a:bodyPr/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23"/>
          </p:nvPr>
        </p:nvSpPr>
        <p:spPr>
          <a:xfrm>
            <a:off x="504309" y="4275816"/>
            <a:ext cx="1971702" cy="504165"/>
          </a:xfrm>
        </p:spPr>
        <p:txBody>
          <a:bodyPr/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4"/>
          </p:nvPr>
        </p:nvSpPr>
        <p:spPr>
          <a:xfrm>
            <a:off x="6792276" y="1749402"/>
            <a:ext cx="1971702" cy="504165"/>
          </a:xfrm>
        </p:spPr>
        <p:txBody>
          <a:bodyPr/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5" name="Text Placeholder 3"/>
          <p:cNvSpPr>
            <a:spLocks noGrp="1"/>
          </p:cNvSpPr>
          <p:nvPr>
            <p:ph type="body" sz="half" idx="25"/>
          </p:nvPr>
        </p:nvSpPr>
        <p:spPr>
          <a:xfrm>
            <a:off x="6792276" y="2377140"/>
            <a:ext cx="1971702" cy="504165"/>
          </a:xfrm>
        </p:spPr>
        <p:txBody>
          <a:bodyPr/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6" name="Text Placeholder 3"/>
          <p:cNvSpPr>
            <a:spLocks noGrp="1"/>
          </p:cNvSpPr>
          <p:nvPr>
            <p:ph type="body" sz="half" idx="26"/>
          </p:nvPr>
        </p:nvSpPr>
        <p:spPr>
          <a:xfrm>
            <a:off x="6792276" y="2997861"/>
            <a:ext cx="1971702" cy="504165"/>
          </a:xfrm>
        </p:spPr>
        <p:txBody>
          <a:bodyPr/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7"/>
          </p:nvPr>
        </p:nvSpPr>
        <p:spPr>
          <a:xfrm>
            <a:off x="6792276" y="3633330"/>
            <a:ext cx="1971702" cy="504165"/>
          </a:xfrm>
        </p:spPr>
        <p:txBody>
          <a:bodyPr/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8" name="Text Placeholder 3"/>
          <p:cNvSpPr>
            <a:spLocks noGrp="1"/>
          </p:cNvSpPr>
          <p:nvPr>
            <p:ph type="body" sz="half" idx="28"/>
          </p:nvPr>
        </p:nvSpPr>
        <p:spPr>
          <a:xfrm>
            <a:off x="6792276" y="4275816"/>
            <a:ext cx="1971702" cy="504165"/>
          </a:xfrm>
        </p:spPr>
        <p:txBody>
          <a:bodyPr/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9" name="Text Placeholder 3"/>
          <p:cNvSpPr>
            <a:spLocks noGrp="1"/>
          </p:cNvSpPr>
          <p:nvPr>
            <p:ph type="body" sz="half" idx="29"/>
          </p:nvPr>
        </p:nvSpPr>
        <p:spPr>
          <a:xfrm>
            <a:off x="4689270" y="1749402"/>
            <a:ext cx="1971702" cy="504165"/>
          </a:xfrm>
        </p:spPr>
        <p:txBody>
          <a:bodyPr/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0" name="Text Placeholder 3"/>
          <p:cNvSpPr>
            <a:spLocks noGrp="1"/>
          </p:cNvSpPr>
          <p:nvPr>
            <p:ph type="body" sz="half" idx="30"/>
          </p:nvPr>
        </p:nvSpPr>
        <p:spPr>
          <a:xfrm>
            <a:off x="4689270" y="2377140"/>
            <a:ext cx="1971702" cy="504165"/>
          </a:xfrm>
        </p:spPr>
        <p:txBody>
          <a:bodyPr/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1" name="Text Placeholder 3"/>
          <p:cNvSpPr>
            <a:spLocks noGrp="1"/>
          </p:cNvSpPr>
          <p:nvPr>
            <p:ph type="body" sz="half" idx="31"/>
          </p:nvPr>
        </p:nvSpPr>
        <p:spPr>
          <a:xfrm>
            <a:off x="4689270" y="2997861"/>
            <a:ext cx="1971702" cy="504165"/>
          </a:xfrm>
        </p:spPr>
        <p:txBody>
          <a:bodyPr/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2" name="Text Placeholder 3"/>
          <p:cNvSpPr>
            <a:spLocks noGrp="1"/>
          </p:cNvSpPr>
          <p:nvPr>
            <p:ph type="body" sz="half" idx="32"/>
          </p:nvPr>
        </p:nvSpPr>
        <p:spPr>
          <a:xfrm>
            <a:off x="4689270" y="3633330"/>
            <a:ext cx="1971702" cy="504165"/>
          </a:xfrm>
        </p:spPr>
        <p:txBody>
          <a:bodyPr/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3" name="Text Placeholder 3"/>
          <p:cNvSpPr>
            <a:spLocks noGrp="1"/>
          </p:cNvSpPr>
          <p:nvPr>
            <p:ph type="body" sz="half" idx="33"/>
          </p:nvPr>
        </p:nvSpPr>
        <p:spPr>
          <a:xfrm>
            <a:off x="4689270" y="4275816"/>
            <a:ext cx="1971702" cy="504165"/>
          </a:xfrm>
        </p:spPr>
        <p:txBody>
          <a:bodyPr/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4" name="Text Placeholder 3"/>
          <p:cNvSpPr>
            <a:spLocks noGrp="1"/>
          </p:cNvSpPr>
          <p:nvPr>
            <p:ph type="body" sz="half" idx="34"/>
          </p:nvPr>
        </p:nvSpPr>
        <p:spPr>
          <a:xfrm>
            <a:off x="2607315" y="1172211"/>
            <a:ext cx="1971702" cy="504165"/>
          </a:xfrm>
        </p:spPr>
        <p:txBody>
          <a:bodyPr/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1600" b="1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5" name="Text Placeholder 3"/>
          <p:cNvSpPr>
            <a:spLocks noGrp="1"/>
          </p:cNvSpPr>
          <p:nvPr>
            <p:ph type="body" sz="half" idx="35"/>
          </p:nvPr>
        </p:nvSpPr>
        <p:spPr>
          <a:xfrm>
            <a:off x="504309" y="1172211"/>
            <a:ext cx="1971702" cy="504165"/>
          </a:xfrm>
        </p:spPr>
        <p:txBody>
          <a:bodyPr/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1600" b="1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6" name="Text Placeholder 3"/>
          <p:cNvSpPr>
            <a:spLocks noGrp="1"/>
          </p:cNvSpPr>
          <p:nvPr>
            <p:ph type="body" sz="half" idx="36"/>
          </p:nvPr>
        </p:nvSpPr>
        <p:spPr>
          <a:xfrm>
            <a:off x="6792276" y="1172211"/>
            <a:ext cx="1971702" cy="504165"/>
          </a:xfrm>
        </p:spPr>
        <p:txBody>
          <a:bodyPr/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1600" b="1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7" name="Text Placeholder 3"/>
          <p:cNvSpPr>
            <a:spLocks noGrp="1"/>
          </p:cNvSpPr>
          <p:nvPr>
            <p:ph type="body" sz="half" idx="37"/>
          </p:nvPr>
        </p:nvSpPr>
        <p:spPr>
          <a:xfrm>
            <a:off x="4689270" y="1172211"/>
            <a:ext cx="1971702" cy="504165"/>
          </a:xfrm>
        </p:spPr>
        <p:txBody>
          <a:bodyPr/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1600" b="1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pic>
        <p:nvPicPr>
          <p:cNvPr id="39" name="Picture 2" descr="O:\materia\_corporate-identities\_kirowski\logok\monitorra-RGB\kirowskilogo-M.jpg"/>
          <p:cNvPicPr>
            <a:picLocks noChangeAspect="1" noChangeArrowheads="1"/>
          </p:cNvPicPr>
          <p:nvPr userDrawn="1"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388" y="6489474"/>
            <a:ext cx="1370012" cy="225649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8902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8902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pic>
        <p:nvPicPr>
          <p:cNvPr id="6" name="Picture 2" descr="O:\materia\_corporate-identities\_kirowski\logok\monitorra-RGB\kirowskilogo-M.jpg"/>
          <p:cNvPicPr>
            <a:picLocks noChangeAspect="1" noChangeArrowheads="1"/>
          </p:cNvPicPr>
          <p:nvPr userDrawn="1"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388" y="6489474"/>
            <a:ext cx="1370012" cy="225649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7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6237288"/>
            <a:ext cx="9144000" cy="62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055655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712889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055655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712889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/>
          <a:lstStyle>
            <a:lvl1pPr>
              <a:defRPr b="1">
                <a:solidFill>
                  <a:srgbClr val="FF3300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pic>
        <p:nvPicPr>
          <p:cNvPr id="11" name="Picture 2" descr="O:\materia\_corporate-identities\_kirowski\logok\monitorra-RGB\kirowskilogo-M.jpg"/>
          <p:cNvPicPr>
            <a:picLocks noChangeAspect="1" noChangeArrowheads="1"/>
          </p:cNvPicPr>
          <p:nvPr userDrawn="1"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388" y="6489474"/>
            <a:ext cx="1370012" cy="225649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dirty="0" smtClean="0"/>
              <a:t>Kép beszúrásához kattintson az ikonra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pic>
        <p:nvPicPr>
          <p:cNvPr id="6" name="Picture 2" descr="O:\materia\_corporate-identities\_kirowski\logok\monitorra-RGB\kirowskilogo-M.jpg"/>
          <p:cNvPicPr>
            <a:picLocks noChangeAspect="1" noChangeArrowheads="1"/>
          </p:cNvPicPr>
          <p:nvPr userDrawn="1"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388" y="6489474"/>
            <a:ext cx="1370012" cy="225649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3890BF"/>
          </a:solidFill>
          <a:ln w="38100" cap="rnd">
            <a:noFill/>
            <a:prstDash val="sysDot"/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/>
            <a:endParaRPr lang="en-US" dirty="0"/>
          </a:p>
        </p:txBody>
      </p:sp>
      <p:sp>
        <p:nvSpPr>
          <p:cNvPr id="10" name="Szabadkézi sokszög 9"/>
          <p:cNvSpPr/>
          <p:nvPr userDrawn="1"/>
        </p:nvSpPr>
        <p:spPr bwMode="auto">
          <a:xfrm>
            <a:off x="3898161" y="2485957"/>
            <a:ext cx="71437" cy="1126331"/>
          </a:xfrm>
          <a:custGeom>
            <a:avLst/>
            <a:gdLst>
              <a:gd name="connsiteX0" fmla="*/ 73818 w 73818"/>
              <a:gd name="connsiteY0" fmla="*/ 0 h 1126331"/>
              <a:gd name="connsiteX1" fmla="*/ 0 w 73818"/>
              <a:gd name="connsiteY1" fmla="*/ 76200 h 1126331"/>
              <a:gd name="connsiteX2" fmla="*/ 7143 w 73818"/>
              <a:gd name="connsiteY2" fmla="*/ 1126331 h 1126331"/>
              <a:gd name="connsiteX3" fmla="*/ 21431 w 73818"/>
              <a:gd name="connsiteY3" fmla="*/ 1123950 h 1126331"/>
              <a:gd name="connsiteX4" fmla="*/ 69056 w 73818"/>
              <a:gd name="connsiteY4" fmla="*/ 1071562 h 1126331"/>
              <a:gd name="connsiteX5" fmla="*/ 73818 w 73818"/>
              <a:gd name="connsiteY5" fmla="*/ 0 h 1126331"/>
              <a:gd name="connsiteX0" fmla="*/ 66675 w 66675"/>
              <a:gd name="connsiteY0" fmla="*/ 0 h 1126331"/>
              <a:gd name="connsiteX1" fmla="*/ 1 w 66675"/>
              <a:gd name="connsiteY1" fmla="*/ 95250 h 1126331"/>
              <a:gd name="connsiteX2" fmla="*/ 0 w 66675"/>
              <a:gd name="connsiteY2" fmla="*/ 1126331 h 1126331"/>
              <a:gd name="connsiteX3" fmla="*/ 14288 w 66675"/>
              <a:gd name="connsiteY3" fmla="*/ 1123950 h 1126331"/>
              <a:gd name="connsiteX4" fmla="*/ 61913 w 66675"/>
              <a:gd name="connsiteY4" fmla="*/ 1071562 h 1126331"/>
              <a:gd name="connsiteX5" fmla="*/ 66675 w 66675"/>
              <a:gd name="connsiteY5" fmla="*/ 0 h 1126331"/>
              <a:gd name="connsiteX0" fmla="*/ 71437 w 71437"/>
              <a:gd name="connsiteY0" fmla="*/ 0 h 1126331"/>
              <a:gd name="connsiteX1" fmla="*/ 0 w 71437"/>
              <a:gd name="connsiteY1" fmla="*/ 59531 h 1126331"/>
              <a:gd name="connsiteX2" fmla="*/ 4762 w 71437"/>
              <a:gd name="connsiteY2" fmla="*/ 1126331 h 1126331"/>
              <a:gd name="connsiteX3" fmla="*/ 19050 w 71437"/>
              <a:gd name="connsiteY3" fmla="*/ 1123950 h 1126331"/>
              <a:gd name="connsiteX4" fmla="*/ 66675 w 71437"/>
              <a:gd name="connsiteY4" fmla="*/ 1071562 h 1126331"/>
              <a:gd name="connsiteX5" fmla="*/ 71437 w 71437"/>
              <a:gd name="connsiteY5" fmla="*/ 0 h 1126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437" h="1126331">
                <a:moveTo>
                  <a:pt x="71437" y="0"/>
                </a:moveTo>
                <a:lnTo>
                  <a:pt x="0" y="59531"/>
                </a:lnTo>
                <a:cubicBezTo>
                  <a:pt x="0" y="403225"/>
                  <a:pt x="4762" y="782637"/>
                  <a:pt x="4762" y="1126331"/>
                </a:cubicBezTo>
                <a:lnTo>
                  <a:pt x="19050" y="1123950"/>
                </a:lnTo>
                <a:lnTo>
                  <a:pt x="66675" y="1071562"/>
                </a:lnTo>
                <a:cubicBezTo>
                  <a:pt x="67469" y="716756"/>
                  <a:pt x="68262" y="361950"/>
                  <a:pt x="71437" y="0"/>
                </a:cubicBezTo>
                <a:close/>
              </a:path>
            </a:pathLst>
          </a:custGeom>
          <a:solidFill>
            <a:schemeClr val="bg1"/>
          </a:solidFill>
          <a:ln w="38100" cap="rnd">
            <a:noFill/>
            <a:prstDash val="sysDot"/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/>
            <a:endParaRPr lang="en-US" dirty="0"/>
          </a:p>
        </p:txBody>
      </p:sp>
      <p:pic>
        <p:nvPicPr>
          <p:cNvPr id="8" name="Kép 7" descr="kirowski_logo_feher.wmf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633983" y="2808145"/>
            <a:ext cx="3048002" cy="48195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63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089025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</a:p>
        </p:txBody>
      </p:sp>
      <p:pic>
        <p:nvPicPr>
          <p:cNvPr id="5" name="Picture 37"/>
          <p:cNvPicPr>
            <a:picLocks noChangeAspect="1" noChangeArrowheads="1"/>
          </p:cNvPicPr>
          <p:nvPr/>
        </p:nvPicPr>
        <p:blipFill>
          <a:blip r:embed="rId15" cstate="screen"/>
          <a:srcRect/>
          <a:stretch>
            <a:fillRect/>
          </a:stretch>
        </p:blipFill>
        <p:spPr bwMode="auto">
          <a:xfrm>
            <a:off x="0" y="6237288"/>
            <a:ext cx="9144000" cy="62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7" r:id="rId12"/>
    <p:sldLayoutId id="2147483688" r:id="rId13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3890BF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libri" pitchFamily="34" charset="0"/>
          <a:ea typeface="宋体" pitchFamily="2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libri" pitchFamily="34" charset="0"/>
          <a:ea typeface="宋体" pitchFamily="2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libri" pitchFamily="34" charset="0"/>
          <a:ea typeface="宋体" pitchFamily="2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libri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libri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libri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libri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3890BF"/>
        </a:buClr>
        <a:buChar char="•"/>
        <a:defRPr sz="2600">
          <a:solidFill>
            <a:srgbClr val="5F5F5F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3890BF"/>
        </a:buClr>
        <a:buChar char="–"/>
        <a:defRPr sz="2600">
          <a:solidFill>
            <a:srgbClr val="5F5F5F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3890BF"/>
        </a:buClr>
        <a:buChar char="•"/>
        <a:defRPr sz="2600">
          <a:solidFill>
            <a:srgbClr val="5F5F5F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3890BF"/>
        </a:buClr>
        <a:buChar char="–"/>
        <a:defRPr sz="2600">
          <a:solidFill>
            <a:srgbClr val="5F5F5F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3890BF"/>
        </a:buClr>
        <a:buChar char="»"/>
        <a:defRPr sz="2600">
          <a:solidFill>
            <a:srgbClr val="5F5F5F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qkqe5prrNeM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9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8.jpeg"/><Relationship Id="rId5" Type="http://schemas.openxmlformats.org/officeDocument/2006/relationships/image" Target="../media/image37.png"/><Relationship Id="rId4" Type="http://schemas.openxmlformats.org/officeDocument/2006/relationships/image" Target="../media/image36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3890BF"/>
          </a:solidFill>
          <a:ln w="38100" cap="rnd">
            <a:noFill/>
            <a:prstDash val="sysDot"/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/>
            <a:endParaRPr lang="en-US" dirty="0"/>
          </a:p>
        </p:txBody>
      </p:sp>
      <p:sp>
        <p:nvSpPr>
          <p:cNvPr id="5" name="Ellipszis feliratnak 4"/>
          <p:cNvSpPr/>
          <p:nvPr/>
        </p:nvSpPr>
        <p:spPr bwMode="auto">
          <a:xfrm>
            <a:off x="2866030" y="2286000"/>
            <a:ext cx="3411940" cy="2286000"/>
          </a:xfrm>
          <a:prstGeom prst="wedgeEllipseCallout">
            <a:avLst>
              <a:gd name="adj1" fmla="val -50134"/>
              <a:gd name="adj2" fmla="val 49167"/>
            </a:avLst>
          </a:prstGeom>
          <a:solidFill>
            <a:schemeClr val="bg1"/>
          </a:solidFill>
          <a:ln w="38100" cap="rnd">
            <a:noFill/>
            <a:prstDash val="sysDot"/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/>
            <a:r>
              <a:rPr lang="hu-HU" sz="6000" dirty="0" smtClean="0">
                <a:solidFill>
                  <a:srgbClr val="5F5F5F"/>
                </a:solidFill>
              </a:rPr>
              <a:t>hello</a:t>
            </a:r>
            <a:endParaRPr lang="en-US" sz="6000" dirty="0">
              <a:solidFill>
                <a:srgbClr val="5F5F5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www.wordspy.com/graphics/wordspy-banner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0"/>
            <a:ext cx="9144000" cy="792480"/>
          </a:xfrm>
          <a:prstGeom prst="rect">
            <a:avLst/>
          </a:prstGeom>
          <a:noFill/>
        </p:spPr>
      </p:pic>
      <p:sp>
        <p:nvSpPr>
          <p:cNvPr id="6" name="Téglalap 5"/>
          <p:cNvSpPr/>
          <p:nvPr/>
        </p:nvSpPr>
        <p:spPr>
          <a:xfrm rot="16200000">
            <a:off x="3865285" y="1990812"/>
            <a:ext cx="14083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b="1" dirty="0" smtClean="0">
                <a:solidFill>
                  <a:srgbClr val="5F5F5F"/>
                </a:solidFill>
              </a:rPr>
              <a:t>advermation</a:t>
            </a:r>
          </a:p>
        </p:txBody>
      </p:sp>
      <p:sp>
        <p:nvSpPr>
          <p:cNvPr id="7" name="Téglalap 6"/>
          <p:cNvSpPr/>
          <p:nvPr/>
        </p:nvSpPr>
        <p:spPr>
          <a:xfrm rot="-2700000">
            <a:off x="4757647" y="2418316"/>
            <a:ext cx="1235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5F5F5F"/>
                </a:solidFill>
              </a:rPr>
              <a:t>advertoria</a:t>
            </a:r>
            <a:r>
              <a:rPr lang="hu-HU" b="1" dirty="0" smtClean="0">
                <a:solidFill>
                  <a:srgbClr val="5F5F5F"/>
                </a:solidFill>
              </a:rPr>
              <a:t>l</a:t>
            </a:r>
            <a:endParaRPr lang="en-US" b="1" dirty="0">
              <a:solidFill>
                <a:srgbClr val="5F5F5F"/>
              </a:solidFill>
            </a:endParaRPr>
          </a:p>
        </p:txBody>
      </p:sp>
      <p:sp>
        <p:nvSpPr>
          <p:cNvPr id="8" name="Téglalap 7"/>
          <p:cNvSpPr/>
          <p:nvPr/>
        </p:nvSpPr>
        <p:spPr>
          <a:xfrm>
            <a:off x="5093656" y="3232503"/>
            <a:ext cx="12366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b="1" dirty="0" smtClean="0">
                <a:solidFill>
                  <a:srgbClr val="5F5F5F"/>
                </a:solidFill>
              </a:rPr>
              <a:t>edvertorial</a:t>
            </a:r>
          </a:p>
        </p:txBody>
      </p:sp>
      <p:sp>
        <p:nvSpPr>
          <p:cNvPr id="9" name="Téglalap 8"/>
          <p:cNvSpPr/>
          <p:nvPr/>
        </p:nvSpPr>
        <p:spPr>
          <a:xfrm rot="2700000">
            <a:off x="4737868" y="4149232"/>
            <a:ext cx="15093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b="1" dirty="0" smtClean="0">
                <a:solidFill>
                  <a:srgbClr val="5F5F5F"/>
                </a:solidFill>
              </a:rPr>
              <a:t>entertoyment</a:t>
            </a:r>
          </a:p>
        </p:txBody>
      </p:sp>
      <p:sp>
        <p:nvSpPr>
          <p:cNvPr id="10" name="Téglalap 9"/>
          <p:cNvSpPr/>
          <p:nvPr/>
        </p:nvSpPr>
        <p:spPr>
          <a:xfrm rot="5400000">
            <a:off x="3911613" y="4431784"/>
            <a:ext cx="13156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b="1" dirty="0" smtClean="0">
                <a:solidFill>
                  <a:srgbClr val="5F5F5F"/>
                </a:solidFill>
              </a:rPr>
              <a:t>fictomercial</a:t>
            </a:r>
          </a:p>
        </p:txBody>
      </p:sp>
      <p:sp>
        <p:nvSpPr>
          <p:cNvPr id="11" name="Téglalap 10"/>
          <p:cNvSpPr/>
          <p:nvPr/>
        </p:nvSpPr>
        <p:spPr>
          <a:xfrm rot="18893179">
            <a:off x="3196012" y="4041940"/>
            <a:ext cx="11642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b="1" dirty="0" smtClean="0">
                <a:solidFill>
                  <a:srgbClr val="5F5F5F"/>
                </a:solidFill>
              </a:rPr>
              <a:t>murketing</a:t>
            </a:r>
          </a:p>
        </p:txBody>
      </p:sp>
      <p:sp>
        <p:nvSpPr>
          <p:cNvPr id="12" name="Téglalap 11"/>
          <p:cNvSpPr/>
          <p:nvPr/>
        </p:nvSpPr>
        <p:spPr>
          <a:xfrm>
            <a:off x="2255385" y="3232503"/>
            <a:ext cx="17676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b="1" dirty="0" smtClean="0">
                <a:solidFill>
                  <a:srgbClr val="5F5F5F"/>
                </a:solidFill>
              </a:rPr>
              <a:t>promo-tainment</a:t>
            </a:r>
          </a:p>
        </p:txBody>
      </p:sp>
      <p:sp>
        <p:nvSpPr>
          <p:cNvPr id="13" name="Téglalap 12"/>
          <p:cNvSpPr/>
          <p:nvPr/>
        </p:nvSpPr>
        <p:spPr>
          <a:xfrm rot="2700000">
            <a:off x="2772155" y="2271846"/>
            <a:ext cx="16732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b="1" dirty="0" smtClean="0">
                <a:solidFill>
                  <a:srgbClr val="5F5F5F"/>
                </a:solidFill>
              </a:rPr>
              <a:t>subvertisement</a:t>
            </a:r>
            <a:endParaRPr lang="en-US" b="1" dirty="0">
              <a:solidFill>
                <a:srgbClr val="5F5F5F"/>
              </a:solidFill>
            </a:endParaRPr>
          </a:p>
        </p:txBody>
      </p:sp>
      <p:pic>
        <p:nvPicPr>
          <p:cNvPr id="15" name="Picture 2" descr="O:\materia\_corporate-identities\_kirowski\logok\monitorra-RGB\kirowskilogo-M.jpg"/>
          <p:cNvPicPr>
            <a:picLocks noChangeAspect="1" noChangeArrowheads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388" y="6489474"/>
            <a:ext cx="1370012" cy="2256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929437" y="5604851"/>
            <a:ext cx="1381126" cy="22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zövegdoboz 6"/>
          <p:cNvSpPr txBox="1"/>
          <p:nvPr/>
        </p:nvSpPr>
        <p:spPr>
          <a:xfrm>
            <a:off x="5310208" y="1918119"/>
            <a:ext cx="1571584" cy="735756"/>
          </a:xfrm>
          <a:prstGeom prst="rect">
            <a:avLst/>
          </a:prstGeom>
          <a:noFill/>
        </p:spPr>
        <p:txBody>
          <a:bodyPr wrap="none" tIns="90000" bIns="90000" rtlCol="0" anchor="ctr">
            <a:spAutoFit/>
          </a:bodyPr>
          <a:lstStyle/>
          <a:p>
            <a:pPr algn="ctr"/>
            <a:r>
              <a:rPr lang="en-US" b="1" dirty="0" smtClean="0">
                <a:solidFill>
                  <a:srgbClr val="5F5F5F"/>
                </a:solidFill>
              </a:rPr>
              <a:t>Branded</a:t>
            </a:r>
          </a:p>
          <a:p>
            <a:pPr algn="ctr"/>
            <a:r>
              <a:rPr lang="en-US" b="1" dirty="0" smtClean="0">
                <a:solidFill>
                  <a:srgbClr val="5F5F5F"/>
                </a:solidFill>
              </a:rPr>
              <a:t>entertainment</a:t>
            </a:r>
            <a:endParaRPr lang="en-US" b="1" dirty="0">
              <a:solidFill>
                <a:srgbClr val="5F5F5F"/>
              </a:solidFill>
            </a:endParaRPr>
          </a:p>
        </p:txBody>
      </p:sp>
      <p:sp>
        <p:nvSpPr>
          <p:cNvPr id="8" name="Szövegdoboz 7"/>
          <p:cNvSpPr txBox="1"/>
          <p:nvPr/>
        </p:nvSpPr>
        <p:spPr>
          <a:xfrm>
            <a:off x="2560578" y="1918120"/>
            <a:ext cx="990720" cy="735756"/>
          </a:xfrm>
          <a:prstGeom prst="rect">
            <a:avLst/>
          </a:prstGeom>
          <a:noFill/>
        </p:spPr>
        <p:txBody>
          <a:bodyPr wrap="none" tIns="90000" bIns="90000" rtlCol="0" anchor="ctr">
            <a:spAutoFit/>
          </a:bodyPr>
          <a:lstStyle/>
          <a:p>
            <a:pPr algn="ctr"/>
            <a:r>
              <a:rPr lang="en-US" b="1" dirty="0" smtClean="0">
                <a:solidFill>
                  <a:srgbClr val="5F5F5F"/>
                </a:solidFill>
              </a:rPr>
              <a:t>Branded</a:t>
            </a:r>
          </a:p>
          <a:p>
            <a:pPr algn="ctr"/>
            <a:r>
              <a:rPr lang="en-US" b="1" dirty="0" smtClean="0">
                <a:solidFill>
                  <a:srgbClr val="5F5F5F"/>
                </a:solidFill>
              </a:rPr>
              <a:t>content</a:t>
            </a:r>
            <a:endParaRPr lang="en-US" b="1" dirty="0">
              <a:solidFill>
                <a:srgbClr val="5F5F5F"/>
              </a:solidFill>
            </a:endParaRPr>
          </a:p>
        </p:txBody>
      </p:sp>
      <p:sp>
        <p:nvSpPr>
          <p:cNvPr id="35" name="Ív 34"/>
          <p:cNvSpPr/>
          <p:nvPr/>
        </p:nvSpPr>
        <p:spPr>
          <a:xfrm rot="5400000">
            <a:off x="3432969" y="1908971"/>
            <a:ext cx="2286004" cy="3040062"/>
          </a:xfrm>
          <a:prstGeom prst="arc">
            <a:avLst>
              <a:gd name="adj1" fmla="val 16200000"/>
              <a:gd name="adj2" fmla="val 5466075"/>
            </a:avLst>
          </a:prstGeom>
          <a:ln w="38100">
            <a:solidFill>
              <a:srgbClr val="3890BF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n w="38100">
                <a:solidFill>
                  <a:schemeClr val="tx1"/>
                </a:solidFill>
              </a:ln>
            </a:endParaRPr>
          </a:p>
        </p:txBody>
      </p:sp>
      <p:pic>
        <p:nvPicPr>
          <p:cNvPr id="9" name="Picture 2" descr="O:\materia\_corporate-identities\_kirowski\logok\monitorra-RGB\kirowskilogo-M.jpg"/>
          <p:cNvPicPr>
            <a:picLocks noChangeAspect="1" noChangeArrowheads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388" y="6489474"/>
            <a:ext cx="1370012" cy="2256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5" name="Picture 3"/>
          <p:cNvPicPr>
            <a:picLocks noChangeAspect="1" noChangeArrowheads="1"/>
          </p:cNvPicPr>
          <p:nvPr/>
        </p:nvPicPr>
        <p:blipFill>
          <a:blip r:embed="rId3" cstate="screen">
            <a:grayscl/>
          </a:blip>
          <a:srcRect/>
          <a:stretch>
            <a:fillRect/>
          </a:stretch>
        </p:blipFill>
        <p:spPr bwMode="auto">
          <a:xfrm>
            <a:off x="3055938" y="0"/>
            <a:ext cx="3040062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9394" name="Picture 2" descr="C:\Users\zhavasi\Pictures\2011-09-14\002.PNG"/>
          <p:cNvPicPr>
            <a:picLocks noChangeAspect="1" noChangeArrowheads="1"/>
          </p:cNvPicPr>
          <p:nvPr/>
        </p:nvPicPr>
        <p:blipFill>
          <a:blip r:embed="rId4" cstate="screen">
            <a:grayscl/>
          </a:blip>
          <a:srcRect/>
          <a:stretch>
            <a:fillRect/>
          </a:stretch>
        </p:blipFill>
        <p:spPr bwMode="auto">
          <a:xfrm>
            <a:off x="0" y="0"/>
            <a:ext cx="3055938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9396" name="Picture 4"/>
          <p:cNvPicPr>
            <a:picLocks noChangeAspect="1" noChangeArrowheads="1"/>
          </p:cNvPicPr>
          <p:nvPr/>
        </p:nvPicPr>
        <p:blipFill>
          <a:blip r:embed="rId5" cstate="screen">
            <a:grayscl/>
          </a:blip>
          <a:srcRect/>
          <a:stretch>
            <a:fillRect/>
          </a:stretch>
        </p:blipFill>
        <p:spPr bwMode="auto">
          <a:xfrm>
            <a:off x="6096000" y="0"/>
            <a:ext cx="3048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églalap 4"/>
          <p:cNvSpPr/>
          <p:nvPr/>
        </p:nvSpPr>
        <p:spPr bwMode="auto">
          <a:xfrm>
            <a:off x="8972550" y="4429125"/>
            <a:ext cx="171450" cy="2428875"/>
          </a:xfrm>
          <a:prstGeom prst="rect">
            <a:avLst/>
          </a:prstGeom>
          <a:solidFill>
            <a:schemeClr val="bg1"/>
          </a:solidFill>
          <a:ln w="38100" cap="rnd">
            <a:noFill/>
            <a:prstDash val="sysDot"/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tatic.howstuffworks.com/gif/happiness-project-3.jpg"/>
          <p:cNvPicPr>
            <a:picLocks noChangeAspect="1" noChangeArrowheads="1"/>
          </p:cNvPicPr>
          <p:nvPr/>
        </p:nvPicPr>
        <p:blipFill>
          <a:blip r:embed="rId3" cstate="screen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Cím 4"/>
          <p:cNvSpPr>
            <a:spLocks noGrp="1"/>
          </p:cNvSpPr>
          <p:nvPr>
            <p:ph type="title"/>
          </p:nvPr>
        </p:nvSpPr>
        <p:spPr/>
        <p:txBody>
          <a:bodyPr wrap="none" anchor="t"/>
          <a:lstStyle/>
          <a:p>
            <a:pPr algn="r"/>
            <a:r>
              <a:rPr lang="hu-HU" dirty="0" smtClean="0"/>
              <a:t>Nehéz</a:t>
            </a:r>
            <a:br>
              <a:rPr lang="hu-HU" dirty="0" smtClean="0"/>
            </a:br>
            <a:r>
              <a:rPr lang="hu-HU" dirty="0" smtClean="0"/>
              <a:t>szórakoztatónak</a:t>
            </a:r>
            <a:br>
              <a:rPr lang="hu-HU" dirty="0" smtClean="0"/>
            </a:br>
            <a:r>
              <a:rPr lang="hu-HU" dirty="0" smtClean="0"/>
              <a:t>lenni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églalap 4"/>
          <p:cNvSpPr/>
          <p:nvPr/>
        </p:nvSpPr>
        <p:spPr bwMode="auto">
          <a:xfrm>
            <a:off x="0" y="6035040"/>
            <a:ext cx="9144000" cy="822960"/>
          </a:xfrm>
          <a:prstGeom prst="rect">
            <a:avLst/>
          </a:prstGeom>
          <a:solidFill>
            <a:schemeClr val="tx1"/>
          </a:solidFill>
          <a:ln w="38100" cap="rnd">
            <a:noFill/>
            <a:prstDash val="sysDot"/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/>
            <a:endParaRPr lang="en-US" dirty="0"/>
          </a:p>
        </p:txBody>
      </p:sp>
      <p:sp>
        <p:nvSpPr>
          <p:cNvPr id="6" name="Téglalap 5"/>
          <p:cNvSpPr/>
          <p:nvPr/>
        </p:nvSpPr>
        <p:spPr>
          <a:xfrm>
            <a:off x="0" y="6047155"/>
            <a:ext cx="9144000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hu-HU" dirty="0" smtClean="0">
                <a:hlinkClick r:id="rId3"/>
              </a:rPr>
              <a:t>http://www.youtube.com/watch?v=qkqe5prrNeM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Royalty-free Stock Photo: Smile"/>
          <p:cNvPicPr>
            <a:picLocks noChangeAspect="1" noChangeArrowheads="1"/>
          </p:cNvPicPr>
          <p:nvPr/>
        </p:nvPicPr>
        <p:blipFill>
          <a:blip r:embed="rId3" cstate="screen">
            <a:grayscl/>
          </a:blip>
          <a:srcRect/>
          <a:stretch>
            <a:fillRect/>
          </a:stretch>
        </p:blipFill>
        <p:spPr bwMode="auto">
          <a:xfrm>
            <a:off x="2" y="0"/>
            <a:ext cx="4457698" cy="6858000"/>
          </a:xfrm>
          <a:prstGeom prst="rect">
            <a:avLst/>
          </a:prstGeom>
          <a:noFill/>
        </p:spPr>
      </p:pic>
      <p:pic>
        <p:nvPicPr>
          <p:cNvPr id="28676" name="Picture 4" descr="Royalty-free Stock Photo: Side View of a Man Sitting Cross…"/>
          <p:cNvPicPr>
            <a:picLocks noChangeAspect="1" noChangeArrowheads="1"/>
          </p:cNvPicPr>
          <p:nvPr/>
        </p:nvPicPr>
        <p:blipFill>
          <a:blip r:embed="rId4" cstate="screen">
            <a:grayscl/>
          </a:blip>
          <a:srcRect/>
          <a:stretch>
            <a:fillRect/>
          </a:stretch>
        </p:blipFill>
        <p:spPr bwMode="auto">
          <a:xfrm flipH="1">
            <a:off x="4457700" y="0"/>
            <a:ext cx="4686300" cy="6858000"/>
          </a:xfrm>
          <a:prstGeom prst="rect">
            <a:avLst/>
          </a:prstGeom>
          <a:noFill/>
        </p:spPr>
      </p:pic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701040" y="274638"/>
            <a:ext cx="8229600" cy="633412"/>
          </a:xfrm>
        </p:spPr>
        <p:txBody>
          <a:bodyPr/>
          <a:lstStyle/>
          <a:p>
            <a:r>
              <a:rPr lang="hu-HU" dirty="0" smtClean="0">
                <a:solidFill>
                  <a:schemeClr val="bg1"/>
                </a:solidFill>
              </a:rPr>
              <a:t>Ha nem szórakoztató, </a:t>
            </a:r>
            <a:r>
              <a:rPr lang="hu-HU" dirty="0" smtClean="0"/>
              <a:t>akkor …?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3"/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pPr lvl="0"/>
            <a:r>
              <a:rPr lang="hu-HU" dirty="0" smtClean="0"/>
              <a:t>Ami nem szórakoztató, </a:t>
            </a:r>
            <a:br>
              <a:rPr lang="hu-HU" dirty="0" smtClean="0"/>
            </a:br>
            <a:r>
              <a:rPr lang="hu-HU" dirty="0" smtClean="0"/>
              <a:t>az unalmas?</a:t>
            </a:r>
            <a:br>
              <a:rPr lang="hu-HU" dirty="0" smtClean="0"/>
            </a:br>
            <a:r>
              <a:rPr lang="hu-HU" sz="2000" b="0" dirty="0" smtClean="0">
                <a:cs typeface="+mn-cs"/>
              </a:rPr>
              <a:t>Avagy a márkázott tartalom hasznos is lehet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52" name="Picture 8" descr="http://www5.pcmag.com/media/images/133154-nikeplus-com-screen-1.jpg"/>
          <p:cNvPicPr>
            <a:picLocks noChangeAspect="1" noChangeArrowheads="1"/>
          </p:cNvPicPr>
          <p:nvPr/>
        </p:nvPicPr>
        <p:blipFill>
          <a:blip r:embed="rId3" cstate="screen">
            <a:grayscl/>
            <a:lum bright="10000"/>
          </a:blip>
          <a:srcRect/>
          <a:stretch>
            <a:fillRect/>
          </a:stretch>
        </p:blipFill>
        <p:spPr bwMode="auto">
          <a:xfrm>
            <a:off x="3817937" y="466887"/>
            <a:ext cx="4556125" cy="36382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4" cstate="screen">
            <a:grayscl/>
          </a:blip>
          <a:srcRect/>
          <a:stretch>
            <a:fillRect/>
          </a:stretch>
        </p:blipFill>
        <p:spPr bwMode="auto">
          <a:xfrm>
            <a:off x="777875" y="2803752"/>
            <a:ext cx="4556125" cy="35364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7348" name="Picture 4" descr="http://images.derstandard.at/2009/08/12/1250005994213.jpg"/>
          <p:cNvPicPr>
            <a:picLocks noChangeAspect="1" noChangeArrowheads="1"/>
          </p:cNvPicPr>
          <p:nvPr/>
        </p:nvPicPr>
        <p:blipFill>
          <a:blip r:embed="rId5" cstate="screen">
            <a:grayscl/>
          </a:blip>
          <a:srcRect/>
          <a:stretch>
            <a:fillRect/>
          </a:stretch>
        </p:blipFill>
        <p:spPr bwMode="auto">
          <a:xfrm>
            <a:off x="0" y="4572000"/>
            <a:ext cx="3055938" cy="228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7350" name="Picture 6" descr="http://faizsulaiman.com/wp-content/uploads/2008/10/nike-plus-ipod-sensor.jpg"/>
          <p:cNvPicPr>
            <a:picLocks noChangeAspect="1" noChangeArrowheads="1"/>
          </p:cNvPicPr>
          <p:nvPr/>
        </p:nvPicPr>
        <p:blipFill>
          <a:blip r:embed="rId6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</a:blip>
          <a:srcRect/>
          <a:stretch>
            <a:fillRect/>
          </a:stretch>
        </p:blipFill>
        <p:spPr bwMode="auto">
          <a:xfrm>
            <a:off x="6678168" y="4773168"/>
            <a:ext cx="1883664" cy="1883664"/>
          </a:xfrm>
          <a:prstGeom prst="rect">
            <a:avLst/>
          </a:prstGeom>
          <a:noFill/>
        </p:spPr>
      </p:pic>
      <p:sp>
        <p:nvSpPr>
          <p:cNvPr id="6" name="Cím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Hasznos hirdetés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http://www.unipack.ru/user_files/file28427.jpg"/>
          <p:cNvPicPr>
            <a:picLocks noChangeAspect="1" noChangeArrowheads="1"/>
          </p:cNvPicPr>
          <p:nvPr/>
        </p:nvPicPr>
        <p:blipFill>
          <a:blip r:embed="rId3" cstate="screen">
            <a:grayscl/>
          </a:blip>
          <a:srcRect/>
          <a:stretch>
            <a:fillRect/>
          </a:stretch>
        </p:blipFill>
        <p:spPr bwMode="auto">
          <a:xfrm>
            <a:off x="1331641" y="1603249"/>
            <a:ext cx="6480720" cy="3651504"/>
          </a:xfrm>
          <a:prstGeom prst="rect">
            <a:avLst/>
          </a:prstGeom>
          <a:noFill/>
        </p:spPr>
      </p:pic>
      <p:pic>
        <p:nvPicPr>
          <p:cNvPr id="4" name="Picture 2" descr="http://farm5.static.flickr.com/4008/5099578732_35b13f835c_b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101947" y="5202936"/>
            <a:ext cx="1036106" cy="10241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www.ananseproductions.com/wp-content/uploads/2011/03/raised-hands.jpg"/>
          <p:cNvPicPr>
            <a:picLocks noChangeAspect="1" noChangeArrowheads="1"/>
          </p:cNvPicPr>
          <p:nvPr/>
        </p:nvPicPr>
        <p:blipFill>
          <a:blip r:embed="rId3" cstate="screen">
            <a:grayscl/>
          </a:blip>
          <a:srcRect/>
          <a:stretch>
            <a:fillRect/>
          </a:stretch>
        </p:blipFill>
        <p:spPr bwMode="auto">
          <a:xfrm>
            <a:off x="0" y="0"/>
            <a:ext cx="9313817" cy="6858000"/>
          </a:xfrm>
          <a:prstGeom prst="rect">
            <a:avLst/>
          </a:prstGeom>
          <a:noFill/>
        </p:spPr>
      </p:pic>
      <p:sp>
        <p:nvSpPr>
          <p:cNvPr id="3" name="Cím 1"/>
          <p:cNvSpPr txBox="1">
            <a:spLocks/>
          </p:cNvSpPr>
          <p:nvPr/>
        </p:nvSpPr>
        <p:spPr>
          <a:xfrm>
            <a:off x="457200" y="274638"/>
            <a:ext cx="8229600" cy="633412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Ki vett már fel lakáshitelt?</a:t>
            </a: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http://www.podnikani-bydleni.cz/uploaded_files/101.jpg"/>
          <p:cNvPicPr>
            <a:picLocks noChangeAspect="1" noChangeArrowheads="1"/>
          </p:cNvPicPr>
          <p:nvPr/>
        </p:nvPicPr>
        <p:blipFill>
          <a:blip r:embed="rId3" cstate="screen">
            <a:grayscl/>
            <a:lum bright="2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Cím 1"/>
          <p:cNvSpPr txBox="1">
            <a:spLocks/>
          </p:cNvSpPr>
          <p:nvPr/>
        </p:nvSpPr>
        <p:spPr>
          <a:xfrm>
            <a:off x="457200" y="274638"/>
            <a:ext cx="8686800" cy="633412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Ki vett már fel lakáshitelt </a:t>
            </a:r>
            <a:br>
              <a:rPr kumimoji="0" lang="hu-HU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u-HU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csak azért, hogy eladósodjon?</a:t>
            </a: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633412"/>
          </a:xfrm>
        </p:spPr>
        <p:txBody>
          <a:bodyPr/>
          <a:lstStyle/>
          <a:p>
            <a:r>
              <a:rPr lang="hu-HU" dirty="0" smtClean="0"/>
              <a:t>Nos, nagyjából mindenki hasonlóan gondolkodik</a:t>
            </a:r>
            <a:endParaRPr lang="en-US" dirty="0"/>
          </a:p>
        </p:txBody>
      </p:sp>
      <p:sp>
        <p:nvSpPr>
          <p:cNvPr id="4" name="Tartalom helye 3"/>
          <p:cNvSpPr>
            <a:spLocks noGrp="1"/>
          </p:cNvSpPr>
          <p:nvPr>
            <p:ph idx="1"/>
          </p:nvPr>
        </p:nvSpPr>
        <p:spPr>
          <a:xfrm>
            <a:off x="395287" y="1125538"/>
            <a:ext cx="8497887" cy="4894262"/>
          </a:xfrm>
        </p:spPr>
        <p:txBody>
          <a:bodyPr anchor="ctr"/>
          <a:lstStyle/>
          <a:p>
            <a:pPr marL="457200" indent="-457200">
              <a:buFont typeface="+mj-lt"/>
              <a:buAutoNum type="arabicPeriod"/>
            </a:pPr>
            <a:r>
              <a:rPr lang="hu-HU" dirty="0" smtClean="0"/>
              <a:t>Lakást szeretnék venni, a hitel az ehhez szükséges eszköz</a:t>
            </a:r>
          </a:p>
          <a:p>
            <a:pPr marL="457200" indent="-457200">
              <a:buFont typeface="+mj-lt"/>
              <a:buAutoNum type="arabicPeriod"/>
            </a:pPr>
            <a:endParaRPr lang="hu-HU" dirty="0" smtClean="0"/>
          </a:p>
          <a:p>
            <a:pPr marL="457200" indent="-457200">
              <a:buFont typeface="+mj-lt"/>
              <a:buAutoNum type="arabicPeriod"/>
            </a:pPr>
            <a:r>
              <a:rPr lang="hu-HU" dirty="0" smtClean="0"/>
              <a:t>Hosszú időre elkötelezem magamat, szeretnék a lehető</a:t>
            </a:r>
            <a:br>
              <a:rPr lang="hu-HU" dirty="0" smtClean="0"/>
            </a:br>
            <a:r>
              <a:rPr lang="hu-HU" dirty="0" smtClean="0"/>
              <a:t>legjobban dönteni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" y="1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 anchor="t">
            <a:noAutofit/>
          </a:bodyPr>
          <a:lstStyle/>
          <a:p>
            <a:r>
              <a:rPr lang="hu-HU" dirty="0" smtClean="0"/>
              <a:t>A legjobb hitel is lehet drága, </a:t>
            </a:r>
            <a:br>
              <a:rPr lang="hu-HU" dirty="0" smtClean="0"/>
            </a:br>
            <a:r>
              <a:rPr lang="hu-HU" dirty="0" smtClean="0"/>
              <a:t>ha nem a megfelelő lakásra költjük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N:\running\MKB\mkbb-1-105-20_lakashitel_mindigkampany\_general\Media_Hungary\Kép1.png"/>
          <p:cNvPicPr>
            <a:picLocks noChangeAspect="1" noChangeArrowheads="1"/>
          </p:cNvPicPr>
          <p:nvPr/>
        </p:nvPicPr>
        <p:blipFill>
          <a:blip r:embed="rId3" cstate="screen">
            <a:grayscl/>
          </a:blip>
          <a:srcRect/>
          <a:stretch>
            <a:fillRect/>
          </a:stretch>
        </p:blipFill>
        <p:spPr bwMode="auto">
          <a:xfrm>
            <a:off x="-81978" y="0"/>
            <a:ext cx="9282240" cy="6858000"/>
          </a:xfrm>
          <a:prstGeom prst="rect">
            <a:avLst/>
          </a:prstGeom>
          <a:noFill/>
        </p:spPr>
      </p:pic>
      <p:pic>
        <p:nvPicPr>
          <p:cNvPr id="9" name="Picture 9"/>
          <p:cNvPicPr>
            <a:picLocks noChangeAspect="1" noChangeArrowheads="1"/>
          </p:cNvPicPr>
          <p:nvPr/>
        </p:nvPicPr>
        <p:blipFill>
          <a:blip r:embed="rId4" cstate="screen">
            <a:grayscl/>
          </a:blip>
          <a:stretch>
            <a:fillRect/>
          </a:stretch>
        </p:blipFill>
        <p:spPr bwMode="auto">
          <a:xfrm>
            <a:off x="3067477" y="1052738"/>
            <a:ext cx="2767893" cy="4889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M:\MKB\lakashitel-kampany-2011\design\product\2011-04-27\01-mkb-mobil-lakaskereso-nyito_v03b.jpg"/>
          <p:cNvPicPr>
            <a:picLocks noChangeAspect="1" noChangeArrowheads="1"/>
          </p:cNvPicPr>
          <p:nvPr/>
        </p:nvPicPr>
        <p:blipFill>
          <a:blip r:embed="rId3" cstate="screen">
            <a:grayscl/>
          </a:blip>
          <a:srcRect/>
          <a:stretch>
            <a:fillRect/>
          </a:stretch>
        </p:blipFill>
        <p:spPr bwMode="auto">
          <a:xfrm>
            <a:off x="3355975" y="161926"/>
            <a:ext cx="2437606" cy="65984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Royalty-free Stock Photo: Smile"/>
          <p:cNvPicPr>
            <a:picLocks noChangeAspect="1" noChangeArrowheads="1"/>
          </p:cNvPicPr>
          <p:nvPr/>
        </p:nvPicPr>
        <p:blipFill>
          <a:blip r:embed="rId3" cstate="screen">
            <a:grayscl/>
          </a:blip>
          <a:srcRect/>
          <a:stretch>
            <a:fillRect/>
          </a:stretch>
        </p:blipFill>
        <p:spPr bwMode="auto">
          <a:xfrm>
            <a:off x="2" y="0"/>
            <a:ext cx="4457698" cy="6858000"/>
          </a:xfrm>
          <a:prstGeom prst="rect">
            <a:avLst/>
          </a:prstGeom>
          <a:noFill/>
        </p:spPr>
      </p:pic>
      <p:pic>
        <p:nvPicPr>
          <p:cNvPr id="28676" name="Picture 4" descr="Royalty-free Stock Photo: Side View of a Man Sitting Cross…"/>
          <p:cNvPicPr>
            <a:picLocks noChangeAspect="1" noChangeArrowheads="1"/>
          </p:cNvPicPr>
          <p:nvPr/>
        </p:nvPicPr>
        <p:blipFill>
          <a:blip r:embed="rId4" cstate="screen">
            <a:grayscl/>
          </a:blip>
          <a:srcRect/>
          <a:stretch>
            <a:fillRect/>
          </a:stretch>
        </p:blipFill>
        <p:spPr bwMode="auto">
          <a:xfrm flipH="1">
            <a:off x="4457700" y="0"/>
            <a:ext cx="4686300" cy="6858000"/>
          </a:xfrm>
          <a:prstGeom prst="rect">
            <a:avLst/>
          </a:prstGeom>
          <a:noFill/>
        </p:spPr>
      </p:pic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701040" y="274638"/>
            <a:ext cx="8229600" cy="633412"/>
          </a:xfrm>
        </p:spPr>
        <p:txBody>
          <a:bodyPr/>
          <a:lstStyle/>
          <a:p>
            <a:r>
              <a:rPr lang="hu-HU" dirty="0" smtClean="0">
                <a:solidFill>
                  <a:schemeClr val="bg1"/>
                </a:solidFill>
              </a:rPr>
              <a:t>Kit választanál?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Egyenes összekötő nyíllal 4"/>
          <p:cNvCxnSpPr/>
          <p:nvPr/>
        </p:nvCxnSpPr>
        <p:spPr>
          <a:xfrm rot="16200000" flipH="1">
            <a:off x="2028893" y="3428345"/>
            <a:ext cx="5086214" cy="1310"/>
          </a:xfrm>
          <a:prstGeom prst="straightConnector1">
            <a:avLst/>
          </a:prstGeom>
          <a:ln w="38100">
            <a:solidFill>
              <a:srgbClr val="5F5F5F"/>
            </a:solidFill>
            <a:prstDash val="sysDot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Egyenes összekötő nyíllal 7"/>
          <p:cNvCxnSpPr/>
          <p:nvPr/>
        </p:nvCxnSpPr>
        <p:spPr>
          <a:xfrm flipV="1">
            <a:off x="1523376" y="3429000"/>
            <a:ext cx="5934687" cy="1"/>
          </a:xfrm>
          <a:prstGeom prst="straightConnector1">
            <a:avLst/>
          </a:prstGeom>
          <a:ln w="38100">
            <a:solidFill>
              <a:srgbClr val="5F5F5F"/>
            </a:solidFill>
            <a:prstDash val="sysDot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zövegdoboz 11"/>
          <p:cNvSpPr txBox="1"/>
          <p:nvPr/>
        </p:nvSpPr>
        <p:spPr>
          <a:xfrm>
            <a:off x="3086914" y="258280"/>
            <a:ext cx="2970172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hu-HU" b="1" dirty="0" smtClean="0">
                <a:solidFill>
                  <a:srgbClr val="3890BF"/>
                </a:solidFill>
              </a:rPr>
              <a:t>Nagy, jelentőségteljes döntés</a:t>
            </a:r>
          </a:p>
        </p:txBody>
      </p:sp>
      <p:sp>
        <p:nvSpPr>
          <p:cNvPr id="14" name="Szövegdoboz 13"/>
          <p:cNvSpPr txBox="1"/>
          <p:nvPr/>
        </p:nvSpPr>
        <p:spPr>
          <a:xfrm>
            <a:off x="3135201" y="6230388"/>
            <a:ext cx="2873608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hu-HU" b="1" dirty="0" smtClean="0">
                <a:solidFill>
                  <a:srgbClr val="3890BF"/>
                </a:solidFill>
              </a:rPr>
              <a:t>Mindennapos, jelentéktelen</a:t>
            </a:r>
          </a:p>
        </p:txBody>
      </p:sp>
      <p:sp>
        <p:nvSpPr>
          <p:cNvPr id="16" name="Téglalap 15"/>
          <p:cNvSpPr/>
          <p:nvPr/>
        </p:nvSpPr>
        <p:spPr>
          <a:xfrm>
            <a:off x="449883" y="3244334"/>
            <a:ext cx="845681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hu-HU" b="1" dirty="0" smtClean="0">
                <a:solidFill>
                  <a:srgbClr val="3890BF"/>
                </a:solidFill>
              </a:rPr>
              <a:t>Tények</a:t>
            </a:r>
            <a:endParaRPr lang="en-US" b="1" dirty="0">
              <a:solidFill>
                <a:srgbClr val="3890BF"/>
              </a:solidFill>
            </a:endParaRPr>
          </a:p>
        </p:txBody>
      </p:sp>
      <p:sp>
        <p:nvSpPr>
          <p:cNvPr id="17" name="Téglalap 16"/>
          <p:cNvSpPr/>
          <p:nvPr/>
        </p:nvSpPr>
        <p:spPr>
          <a:xfrm>
            <a:off x="7685875" y="3105835"/>
            <a:ext cx="1452384" cy="64633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hu-HU" b="1" dirty="0" smtClean="0">
                <a:solidFill>
                  <a:srgbClr val="3890BF"/>
                </a:solidFill>
              </a:rPr>
              <a:t>Érzések, </a:t>
            </a:r>
          </a:p>
          <a:p>
            <a:pPr algn="ctr"/>
            <a:r>
              <a:rPr lang="hu-HU" b="1" dirty="0" smtClean="0">
                <a:solidFill>
                  <a:srgbClr val="3890BF"/>
                </a:solidFill>
              </a:rPr>
              <a:t>benyomások </a:t>
            </a:r>
            <a:endParaRPr lang="en-US" b="1" dirty="0">
              <a:solidFill>
                <a:srgbClr val="3890BF"/>
              </a:solidFill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0" y="6396335"/>
            <a:ext cx="2073003" cy="461665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r>
              <a:rPr lang="en-US" sz="1200" b="1" dirty="0" smtClean="0"/>
              <a:t>Consumer Connection Study</a:t>
            </a:r>
            <a:r>
              <a:rPr lang="hu-HU" sz="1200" dirty="0" smtClean="0"/>
              <a:t>, </a:t>
            </a:r>
          </a:p>
          <a:p>
            <a:r>
              <a:rPr lang="hu-HU" sz="1200" dirty="0" smtClean="0"/>
              <a:t>Magyarország, teljes minta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Egyenes összekötő nyíllal 4"/>
          <p:cNvCxnSpPr/>
          <p:nvPr/>
        </p:nvCxnSpPr>
        <p:spPr>
          <a:xfrm rot="16200000" flipH="1">
            <a:off x="2028893" y="3428345"/>
            <a:ext cx="5086214" cy="1310"/>
          </a:xfrm>
          <a:prstGeom prst="straightConnector1">
            <a:avLst/>
          </a:prstGeom>
          <a:ln w="38100">
            <a:solidFill>
              <a:srgbClr val="5F5F5F"/>
            </a:solidFill>
            <a:prstDash val="sysDot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Egyenes összekötő nyíllal 7"/>
          <p:cNvCxnSpPr/>
          <p:nvPr/>
        </p:nvCxnSpPr>
        <p:spPr>
          <a:xfrm flipV="1">
            <a:off x="1523376" y="3429000"/>
            <a:ext cx="5934687" cy="1"/>
          </a:xfrm>
          <a:prstGeom prst="straightConnector1">
            <a:avLst/>
          </a:prstGeom>
          <a:ln w="38100">
            <a:solidFill>
              <a:srgbClr val="5F5F5F"/>
            </a:solidFill>
            <a:prstDash val="sysDot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zövegdoboz 11"/>
          <p:cNvSpPr txBox="1"/>
          <p:nvPr/>
        </p:nvSpPr>
        <p:spPr>
          <a:xfrm>
            <a:off x="3086914" y="258280"/>
            <a:ext cx="2970172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hu-HU" b="1" dirty="0" smtClean="0">
                <a:solidFill>
                  <a:srgbClr val="3890BF"/>
                </a:solidFill>
              </a:rPr>
              <a:t>Nagy, jelentőségteljes döntés</a:t>
            </a:r>
          </a:p>
        </p:txBody>
      </p:sp>
      <p:sp>
        <p:nvSpPr>
          <p:cNvPr id="14" name="Szövegdoboz 13"/>
          <p:cNvSpPr txBox="1"/>
          <p:nvPr/>
        </p:nvSpPr>
        <p:spPr>
          <a:xfrm>
            <a:off x="3135201" y="6230388"/>
            <a:ext cx="2873608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hu-HU" b="1" dirty="0" smtClean="0">
                <a:solidFill>
                  <a:srgbClr val="3890BF"/>
                </a:solidFill>
              </a:rPr>
              <a:t>Mindennapos, jelentéktelen</a:t>
            </a:r>
          </a:p>
        </p:txBody>
      </p:sp>
      <p:sp>
        <p:nvSpPr>
          <p:cNvPr id="16" name="Téglalap 15"/>
          <p:cNvSpPr/>
          <p:nvPr/>
        </p:nvSpPr>
        <p:spPr>
          <a:xfrm>
            <a:off x="449883" y="3244334"/>
            <a:ext cx="845681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hu-HU" b="1" dirty="0" smtClean="0">
                <a:solidFill>
                  <a:srgbClr val="3890BF"/>
                </a:solidFill>
              </a:rPr>
              <a:t>Tények</a:t>
            </a:r>
            <a:endParaRPr lang="en-US" b="1" dirty="0">
              <a:solidFill>
                <a:srgbClr val="3890BF"/>
              </a:solidFill>
            </a:endParaRPr>
          </a:p>
        </p:txBody>
      </p:sp>
      <p:sp>
        <p:nvSpPr>
          <p:cNvPr id="17" name="Téglalap 16"/>
          <p:cNvSpPr/>
          <p:nvPr/>
        </p:nvSpPr>
        <p:spPr>
          <a:xfrm>
            <a:off x="7685875" y="3105835"/>
            <a:ext cx="1452384" cy="64633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hu-HU" b="1" dirty="0" smtClean="0">
                <a:solidFill>
                  <a:srgbClr val="3890BF"/>
                </a:solidFill>
              </a:rPr>
              <a:t>Érzések, </a:t>
            </a:r>
          </a:p>
          <a:p>
            <a:pPr algn="ctr"/>
            <a:r>
              <a:rPr lang="hu-HU" b="1" dirty="0" smtClean="0">
                <a:solidFill>
                  <a:srgbClr val="3890BF"/>
                </a:solidFill>
              </a:rPr>
              <a:t>benyomások </a:t>
            </a:r>
            <a:endParaRPr lang="en-US" b="1" dirty="0">
              <a:solidFill>
                <a:srgbClr val="3890BF"/>
              </a:solidFill>
            </a:endParaRPr>
          </a:p>
        </p:txBody>
      </p:sp>
      <p:graphicFrame>
        <p:nvGraphicFramePr>
          <p:cNvPr id="9" name="Diagram 8"/>
          <p:cNvGraphicFramePr/>
          <p:nvPr/>
        </p:nvGraphicFramePr>
        <p:xfrm>
          <a:off x="1433512" y="743712"/>
          <a:ext cx="6174296" cy="53888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Szövegdoboz 9"/>
          <p:cNvSpPr txBox="1"/>
          <p:nvPr/>
        </p:nvSpPr>
        <p:spPr>
          <a:xfrm>
            <a:off x="0" y="6396335"/>
            <a:ext cx="2073003" cy="461665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r>
              <a:rPr lang="en-US" sz="1200" b="1" dirty="0" smtClean="0"/>
              <a:t>Consumer Connection Study</a:t>
            </a:r>
            <a:r>
              <a:rPr lang="hu-HU" sz="1200" dirty="0" smtClean="0"/>
              <a:t>, </a:t>
            </a:r>
          </a:p>
          <a:p>
            <a:r>
              <a:rPr lang="hu-HU" sz="1200" dirty="0" smtClean="0"/>
              <a:t>Magyarország, teljes minta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1.bp.blogspot.com/-Fp3r6r_MRgE/TlZOBymKIJI/AAAAAAAAAOI/V8jRT-Qufac/s1600/Lady+Gaga+e+Madonna.png"/>
          <p:cNvPicPr>
            <a:picLocks noChangeAspect="1" noChangeArrowheads="1"/>
          </p:cNvPicPr>
          <p:nvPr/>
        </p:nvPicPr>
        <p:blipFill>
          <a:blip r:embed="rId3" cstate="screen">
            <a:grayscl/>
          </a:blip>
          <a:srcRect/>
          <a:stretch>
            <a:fillRect/>
          </a:stretch>
        </p:blipFill>
        <p:spPr bwMode="auto">
          <a:xfrm>
            <a:off x="-1" y="0"/>
            <a:ext cx="9143997" cy="4572000"/>
          </a:xfrm>
          <a:prstGeom prst="rect">
            <a:avLst/>
          </a:prstGeom>
          <a:noFill/>
        </p:spPr>
      </p:pic>
      <p:grpSp>
        <p:nvGrpSpPr>
          <p:cNvPr id="5" name="Csoportba foglalás 4"/>
          <p:cNvGrpSpPr/>
          <p:nvPr/>
        </p:nvGrpSpPr>
        <p:grpSpPr>
          <a:xfrm>
            <a:off x="300446" y="4833257"/>
            <a:ext cx="8543108" cy="1824257"/>
            <a:chOff x="300446" y="4833257"/>
            <a:chExt cx="8543108" cy="1824257"/>
          </a:xfrm>
        </p:grpSpPr>
        <p:pic>
          <p:nvPicPr>
            <p:cNvPr id="44035" name="Picture 3"/>
            <p:cNvPicPr>
              <a:picLocks noChangeAspect="1" noChangeArrowheads="1"/>
            </p:cNvPicPr>
            <p:nvPr/>
          </p:nvPicPr>
          <p:blipFill>
            <a:blip r:embed="rId4" cstate="screen"/>
            <a:srcRect/>
            <a:stretch>
              <a:fillRect/>
            </a:stretch>
          </p:blipFill>
          <p:spPr bwMode="auto">
            <a:xfrm>
              <a:off x="300446" y="4833938"/>
              <a:ext cx="8543108" cy="1823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036" name="Picture 4"/>
            <p:cNvPicPr>
              <a:picLocks noChangeAspect="1" noChangeArrowheads="1"/>
            </p:cNvPicPr>
            <p:nvPr/>
          </p:nvPicPr>
          <p:blipFill>
            <a:blip r:embed="rId5" cstate="screen"/>
            <a:srcRect/>
            <a:stretch>
              <a:fillRect/>
            </a:stretch>
          </p:blipFill>
          <p:spPr bwMode="auto">
            <a:xfrm>
              <a:off x="300446" y="4833257"/>
              <a:ext cx="1845854" cy="564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" name="Cím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>
                <a:solidFill>
                  <a:schemeClr val="bg1"/>
                </a:solidFill>
              </a:rPr>
              <a:t>Hóbort, vagy trend?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www.kojeneckavyziva.cz/Content/images/pictures/AR-029.jpg"/>
          <p:cNvPicPr>
            <a:picLocks noChangeAspect="1" noChangeArrowheads="1"/>
          </p:cNvPicPr>
          <p:nvPr/>
        </p:nvPicPr>
        <p:blipFill>
          <a:blip r:embed="rId3" cstate="screen">
            <a:grayscl/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Royalty-free Stock Photo: Baby girl eating a banana"/>
          <p:cNvPicPr>
            <a:picLocks noChangeAspect="1" noChangeArrowheads="1"/>
          </p:cNvPicPr>
          <p:nvPr/>
        </p:nvPicPr>
        <p:blipFill>
          <a:blip r:embed="rId3" cstate="screen">
            <a:grayscl/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ortals.files.wordpress.com/2009/11/fence1.gif"/>
          <p:cNvPicPr>
            <a:picLocks noChangeArrowheads="1"/>
          </p:cNvPicPr>
          <p:nvPr/>
        </p:nvPicPr>
        <p:blipFill>
          <a:blip r:embed="rId3" cstate="screen">
            <a:lum contrast="30000"/>
          </a:blip>
          <a:srcRect/>
          <a:stretch>
            <a:fillRect/>
          </a:stretch>
        </p:blipFill>
        <p:spPr bwMode="auto">
          <a:xfrm>
            <a:off x="3143250" y="1433513"/>
            <a:ext cx="2857500" cy="3990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Téglalap 3"/>
          <p:cNvSpPr>
            <a:spLocks noChangeArrowheads="1"/>
          </p:cNvSpPr>
          <p:nvPr/>
        </p:nvSpPr>
        <p:spPr bwMode="auto">
          <a:xfrm>
            <a:off x="3535366" y="5925298"/>
            <a:ext cx="2073275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hu-HU" sz="1000" dirty="0">
                <a:latin typeface="Calibri" pitchFamily="34" charset="0"/>
              </a:rPr>
              <a:t>Mark Twain, Tom Sawyer </a:t>
            </a:r>
            <a:r>
              <a:rPr lang="hu-HU" sz="1000" dirty="0" smtClean="0">
                <a:latin typeface="Calibri" pitchFamily="34" charset="0"/>
              </a:rPr>
              <a:t>kalandjai</a:t>
            </a:r>
            <a:endParaRPr lang="hu-HU" sz="1000" dirty="0"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adland.tv/files/gossageproops.png"/>
          <p:cNvPicPr>
            <a:picLocks noGrp="1" noChangeArrowheads="1"/>
          </p:cNvPicPr>
          <p:nvPr>
            <p:ph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5471594" cy="6858000"/>
          </a:xfrm>
          <a:prstGeom prst="rect">
            <a:avLst/>
          </a:prstGeom>
          <a:solidFill>
            <a:srgbClr val="333333"/>
          </a:solidFill>
        </p:spPr>
      </p:pic>
      <p:sp>
        <p:nvSpPr>
          <p:cNvPr id="6" name="Téglalap 5"/>
          <p:cNvSpPr/>
          <p:nvPr/>
        </p:nvSpPr>
        <p:spPr>
          <a:xfrm>
            <a:off x="2295725" y="6211669"/>
            <a:ext cx="3175869" cy="646331"/>
          </a:xfrm>
          <a:prstGeom prst="rect">
            <a:avLst/>
          </a:prstGeom>
          <a:solidFill>
            <a:srgbClr val="333333"/>
          </a:solidFill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Howard Luck Gossage</a:t>
            </a:r>
            <a:endParaRPr lang="hu-HU" b="1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"The Socrates of San Francisco" 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5471598" y="2151732"/>
            <a:ext cx="3672407" cy="2554545"/>
          </a:xfrm>
          <a:prstGeom prst="rect">
            <a:avLst/>
          </a:prstGeom>
        </p:spPr>
        <p:txBody>
          <a:bodyPr wrap="square" lIns="180000" rIns="180000" anchor="ctr">
            <a:spAutoFit/>
          </a:bodyPr>
          <a:lstStyle/>
          <a:p>
            <a:r>
              <a:rPr lang="en-US" sz="3200" b="1" dirty="0" smtClean="0">
                <a:solidFill>
                  <a:srgbClr val="3890BF"/>
                </a:solidFill>
              </a:rPr>
              <a:t>Nobody reads ads. People read what interests them, </a:t>
            </a:r>
            <a:r>
              <a:rPr lang="hu-HU" sz="3200" b="1" dirty="0" smtClean="0">
                <a:solidFill>
                  <a:srgbClr val="3890BF"/>
                </a:solidFill>
              </a:rPr>
              <a:t/>
            </a:r>
            <a:br>
              <a:rPr lang="hu-HU" sz="3200" b="1" dirty="0" smtClean="0">
                <a:solidFill>
                  <a:srgbClr val="3890BF"/>
                </a:solidFill>
              </a:rPr>
            </a:br>
            <a:r>
              <a:rPr lang="en-US" sz="3200" b="1" dirty="0" smtClean="0">
                <a:solidFill>
                  <a:srgbClr val="3890BF"/>
                </a:solidFill>
              </a:rPr>
              <a:t>and sometimes</a:t>
            </a:r>
            <a:r>
              <a:rPr lang="hu-HU" sz="3200" b="1" dirty="0" smtClean="0">
                <a:solidFill>
                  <a:srgbClr val="3890BF"/>
                </a:solidFill>
              </a:rPr>
              <a:t/>
            </a:r>
            <a:br>
              <a:rPr lang="hu-HU" sz="3200" b="1" dirty="0" smtClean="0">
                <a:solidFill>
                  <a:srgbClr val="3890BF"/>
                </a:solidFill>
              </a:rPr>
            </a:br>
            <a:r>
              <a:rPr lang="en-US" sz="3200" b="1" dirty="0" smtClean="0">
                <a:solidFill>
                  <a:srgbClr val="3890BF"/>
                </a:solidFill>
              </a:rPr>
              <a:t>it's an ad</a:t>
            </a:r>
            <a:r>
              <a:rPr lang="hu-HU" sz="3200" b="1" dirty="0" smtClean="0">
                <a:solidFill>
                  <a:srgbClr val="3890BF"/>
                </a:solidFill>
              </a:rPr>
              <a:t>.</a:t>
            </a:r>
            <a:endParaRPr lang="en-US" sz="3200" b="1" dirty="0">
              <a:solidFill>
                <a:srgbClr val="3890BF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www.adcglobal.org/images/judges/2007/enlarge/adjudge_main_slade.jpg"/>
          <p:cNvPicPr>
            <a:picLocks noChangeAspect="1" noChangeArrowheads="1"/>
          </p:cNvPicPr>
          <p:nvPr/>
        </p:nvPicPr>
        <p:blipFill>
          <a:blip r:embed="rId3" cstate="screen">
            <a:lum contrast="10000"/>
          </a:blip>
          <a:srcRect/>
          <a:stretch>
            <a:fillRect/>
          </a:stretch>
        </p:blipFill>
        <p:spPr bwMode="auto">
          <a:xfrm flipH="1">
            <a:off x="0" y="0"/>
            <a:ext cx="4971411" cy="6858000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3474720" y="6211669"/>
            <a:ext cx="1479636" cy="646331"/>
          </a:xfrm>
          <a:prstGeom prst="rect">
            <a:avLst/>
          </a:prstGeom>
          <a:solidFill>
            <a:srgbClr val="333333"/>
          </a:solidFill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Kristina Slade</a:t>
            </a:r>
            <a:endParaRPr lang="hu-HU" b="1" dirty="0" smtClean="0">
              <a:solidFill>
                <a:schemeClr val="bg1"/>
              </a:solidFill>
            </a:endParaRPr>
          </a:p>
          <a:p>
            <a:r>
              <a:rPr lang="hu-HU" dirty="0" smtClean="0">
                <a:solidFill>
                  <a:schemeClr val="bg1"/>
                </a:solidFill>
              </a:rPr>
              <a:t>AQKA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4971411" y="1634903"/>
            <a:ext cx="4172589" cy="3539430"/>
          </a:xfrm>
          <a:prstGeom prst="rect">
            <a:avLst/>
          </a:prstGeom>
        </p:spPr>
        <p:txBody>
          <a:bodyPr wrap="square" lIns="180000" rIns="180000" anchor="ctr">
            <a:spAutoFit/>
          </a:bodyPr>
          <a:lstStyle/>
          <a:p>
            <a:r>
              <a:rPr lang="en-US" sz="3200" b="1" dirty="0" smtClean="0">
                <a:solidFill>
                  <a:srgbClr val="3890BF"/>
                </a:solidFill>
              </a:rPr>
              <a:t>Digital is a self-curated experience, </a:t>
            </a:r>
            <a:r>
              <a:rPr lang="hu-HU" sz="3200" b="1" dirty="0" smtClean="0">
                <a:solidFill>
                  <a:srgbClr val="3890BF"/>
                </a:solidFill>
              </a:rPr>
              <a:t/>
            </a:r>
            <a:br>
              <a:rPr lang="hu-HU" sz="3200" b="1" dirty="0" smtClean="0">
                <a:solidFill>
                  <a:srgbClr val="3890BF"/>
                </a:solidFill>
              </a:rPr>
            </a:br>
            <a:r>
              <a:rPr lang="en-US" sz="3200" b="1" dirty="0" smtClean="0">
                <a:solidFill>
                  <a:srgbClr val="3890BF"/>
                </a:solidFill>
              </a:rPr>
              <a:t>so if someone didn't engage with you, it just didn't happen. </a:t>
            </a:r>
            <a:r>
              <a:rPr lang="hu-HU" sz="3200" b="1" dirty="0" smtClean="0">
                <a:solidFill>
                  <a:srgbClr val="3890BF"/>
                </a:solidFill>
              </a:rPr>
              <a:t/>
            </a:r>
            <a:br>
              <a:rPr lang="hu-HU" sz="3200" b="1" dirty="0" smtClean="0">
                <a:solidFill>
                  <a:srgbClr val="3890BF"/>
                </a:solidFill>
              </a:rPr>
            </a:br>
            <a:r>
              <a:rPr lang="en-US" sz="3200" b="1" dirty="0" smtClean="0">
                <a:solidFill>
                  <a:srgbClr val="3890BF"/>
                </a:solidFill>
              </a:rPr>
              <a:t>It's about what can a brand give someone.</a:t>
            </a:r>
            <a:endParaRPr lang="en-US" sz="3200" b="1" dirty="0">
              <a:solidFill>
                <a:srgbClr val="3890B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6" name="Picture 6" descr="http://image53.webshots.com/53/1/30/83/468413083osSUdD_fs.jpg"/>
          <p:cNvPicPr>
            <a:picLocks noGrp="1" noChangeArrowheads="1"/>
          </p:cNvPicPr>
          <p:nvPr>
            <p:ph idx="1"/>
          </p:nvPr>
        </p:nvPicPr>
        <p:blipFill>
          <a:blip r:embed="rId2" cstate="screen">
            <a:grayscl/>
          </a:blip>
          <a:srcRect/>
          <a:stretch>
            <a:fillRect/>
          </a:stretch>
        </p:blipFill>
        <p:spPr bwMode="auto">
          <a:xfrm>
            <a:off x="0" y="0"/>
            <a:ext cx="5648695" cy="6858000"/>
          </a:xfrm>
          <a:prstGeom prst="rect">
            <a:avLst/>
          </a:prstGeom>
          <a:noFill/>
        </p:spPr>
      </p:pic>
      <p:sp>
        <p:nvSpPr>
          <p:cNvPr id="5" name="Téglalap 4"/>
          <p:cNvSpPr/>
          <p:nvPr/>
        </p:nvSpPr>
        <p:spPr>
          <a:xfrm>
            <a:off x="1641444" y="6211669"/>
            <a:ext cx="4007251" cy="646331"/>
          </a:xfrm>
          <a:prstGeom prst="rect">
            <a:avLst/>
          </a:prstGeom>
          <a:solidFill>
            <a:srgbClr val="333333"/>
          </a:solidFill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PJ Pereira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Chief Creative Officer</a:t>
            </a:r>
            <a:r>
              <a:rPr lang="en-US" dirty="0">
                <a:solidFill>
                  <a:schemeClr val="bg1"/>
                </a:solidFill>
              </a:rPr>
              <a:t> </a:t>
            </a:r>
            <a:r>
              <a:rPr lang="en-US" dirty="0" smtClean="0">
                <a:solidFill>
                  <a:schemeClr val="bg1"/>
                </a:solidFill>
              </a:rPr>
              <a:t>of </a:t>
            </a:r>
            <a:r>
              <a:rPr lang="en-US" b="1" dirty="0" smtClean="0">
                <a:solidFill>
                  <a:schemeClr val="bg1"/>
                </a:solidFill>
              </a:rPr>
              <a:t>Pereira &amp; O'Dell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5648698" y="1671614"/>
            <a:ext cx="3495307" cy="3539430"/>
          </a:xfrm>
          <a:prstGeom prst="rect">
            <a:avLst/>
          </a:prstGeom>
        </p:spPr>
        <p:txBody>
          <a:bodyPr wrap="square" lIns="180000" rIns="180000" anchor="ctr">
            <a:spAutoFit/>
          </a:bodyPr>
          <a:lstStyle/>
          <a:p>
            <a:r>
              <a:rPr lang="en-US" sz="3200" b="1" dirty="0" smtClean="0">
                <a:solidFill>
                  <a:srgbClr val="3890BF"/>
                </a:solidFill>
              </a:rPr>
              <a:t>Today, I'd rather </a:t>
            </a:r>
            <a:br>
              <a:rPr lang="en-US" sz="3200" b="1" dirty="0" smtClean="0">
                <a:solidFill>
                  <a:srgbClr val="3890BF"/>
                </a:solidFill>
              </a:rPr>
            </a:br>
            <a:r>
              <a:rPr lang="en-US" sz="3200" b="1" dirty="0" smtClean="0">
                <a:solidFill>
                  <a:srgbClr val="3890BF"/>
                </a:solidFill>
              </a:rPr>
              <a:t>ask if an idea is interesting enough to be worth experiencing </a:t>
            </a:r>
            <a:br>
              <a:rPr lang="en-US" sz="3200" b="1" dirty="0" smtClean="0">
                <a:solidFill>
                  <a:srgbClr val="3890BF"/>
                </a:solidFill>
              </a:rPr>
            </a:br>
            <a:r>
              <a:rPr lang="en-US" sz="3200" b="1" dirty="0" smtClean="0">
                <a:solidFill>
                  <a:srgbClr val="3890BF"/>
                </a:solidFill>
              </a:rPr>
              <a:t>on-demand. </a:t>
            </a:r>
            <a:endParaRPr lang="en-US" sz="3200" b="1" dirty="0">
              <a:solidFill>
                <a:srgbClr val="3890B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ateschitz en Alemania"/>
          <p:cNvPicPr>
            <a:picLocks noChangeAspect="1" noChangeArrowheads="1"/>
          </p:cNvPicPr>
          <p:nvPr/>
        </p:nvPicPr>
        <p:blipFill>
          <a:blip r:embed="rId2" cstate="screen">
            <a:grayscl/>
          </a:blip>
          <a:srcRect/>
          <a:stretch>
            <a:fillRect/>
          </a:stretch>
        </p:blipFill>
        <p:spPr bwMode="auto">
          <a:xfrm>
            <a:off x="1" y="0"/>
            <a:ext cx="4451764" cy="6858000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2415764" y="6211672"/>
            <a:ext cx="2036007" cy="646331"/>
          </a:xfrm>
          <a:prstGeom prst="rect">
            <a:avLst/>
          </a:prstGeom>
          <a:solidFill>
            <a:srgbClr val="333333"/>
          </a:solidFill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Dietrich Mateschitz</a:t>
            </a:r>
            <a:endParaRPr lang="hu-HU" b="1" dirty="0" smtClean="0">
              <a:solidFill>
                <a:schemeClr val="bg1"/>
              </a:solidFill>
            </a:endParaRPr>
          </a:p>
          <a:p>
            <a:r>
              <a:rPr lang="hu-HU" dirty="0" smtClean="0">
                <a:solidFill>
                  <a:schemeClr val="bg1"/>
                </a:solidFill>
              </a:rPr>
              <a:t>Red Bull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4451770" y="1905508"/>
            <a:ext cx="4692233" cy="3046988"/>
          </a:xfrm>
          <a:prstGeom prst="rect">
            <a:avLst/>
          </a:prstGeom>
        </p:spPr>
        <p:txBody>
          <a:bodyPr wrap="square" lIns="180000" rIns="180000" anchor="ctr">
            <a:spAutoFit/>
          </a:bodyPr>
          <a:lstStyle/>
          <a:p>
            <a:r>
              <a:rPr lang="en-US" sz="3200" b="1" dirty="0" smtClean="0">
                <a:solidFill>
                  <a:srgbClr val="3890BF"/>
                </a:solidFill>
              </a:rPr>
              <a:t>Red Bull makes content </a:t>
            </a:r>
            <a:r>
              <a:rPr lang="hu-HU" sz="3200" b="1" dirty="0" smtClean="0">
                <a:solidFill>
                  <a:srgbClr val="3890BF"/>
                </a:solidFill>
              </a:rPr>
              <a:t/>
            </a:r>
            <a:br>
              <a:rPr lang="hu-HU" sz="3200" b="1" dirty="0" smtClean="0">
                <a:solidFill>
                  <a:srgbClr val="3890BF"/>
                </a:solidFill>
              </a:rPr>
            </a:br>
            <a:r>
              <a:rPr lang="en-US" sz="3200" b="1" dirty="0" smtClean="0">
                <a:solidFill>
                  <a:srgbClr val="3890BF"/>
                </a:solidFill>
              </a:rPr>
              <a:t>that its audience will want to see and figures out how to remove as much branding as possible.</a:t>
            </a:r>
            <a:endParaRPr lang="en-US" sz="3200" b="1" dirty="0">
              <a:solidFill>
                <a:srgbClr val="3890B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Útravalónak</a:t>
            </a:r>
            <a:endParaRPr lang="en-US" dirty="0"/>
          </a:p>
        </p:txBody>
      </p:sp>
      <p:sp>
        <p:nvSpPr>
          <p:cNvPr id="4" name="Tartalom helye 3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hu-HU" dirty="0" smtClean="0"/>
              <a:t>Milyen értéket képvisel a márka a fogyasztó számára?</a:t>
            </a:r>
          </a:p>
          <a:p>
            <a:endParaRPr lang="hu-HU" dirty="0" smtClean="0"/>
          </a:p>
          <a:p>
            <a:r>
              <a:rPr lang="hu-HU" dirty="0" smtClean="0"/>
              <a:t>Mi a márka szerepe a tartalomban?</a:t>
            </a:r>
          </a:p>
          <a:p>
            <a:endParaRPr lang="hu-HU" dirty="0" smtClean="0"/>
          </a:p>
          <a:p>
            <a:r>
              <a:rPr lang="hu-HU" dirty="0" smtClean="0"/>
              <a:t>Összhangban van a márka élmény / sztori és a márkázott tartalom? </a:t>
            </a:r>
          </a:p>
          <a:p>
            <a:endParaRPr lang="hu-HU" dirty="0" smtClean="0"/>
          </a:p>
          <a:p>
            <a:r>
              <a:rPr lang="hu-HU" dirty="0" smtClean="0"/>
              <a:t>Mennyire gondoljuk komolyan?</a:t>
            </a:r>
            <a:endParaRPr 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Csoportba foglalás 6"/>
          <p:cNvGrpSpPr/>
          <p:nvPr/>
        </p:nvGrpSpPr>
        <p:grpSpPr>
          <a:xfrm>
            <a:off x="6853178" y="2547621"/>
            <a:ext cx="1577481" cy="1838960"/>
            <a:chOff x="6751574" y="2560320"/>
            <a:chExt cx="1577481" cy="1838960"/>
          </a:xfrm>
        </p:grpSpPr>
        <p:pic>
          <p:nvPicPr>
            <p:cNvPr id="4" name="Picture 2" descr="http://3.bp.blogspot.com/-9ncK345B8jk/TXFS_Ve286I/AAAAAAAAACE/GWV1iJ4kFBA/s1600/android_vector.jpg"/>
            <p:cNvPicPr>
              <a:picLocks noChangeAspect="1" noChangeArrowheads="1"/>
            </p:cNvPicPr>
            <p:nvPr/>
          </p:nvPicPr>
          <p:blipFill>
            <a:blip r:embed="rId2" cstate="screen"/>
            <a:srcRect/>
            <a:stretch>
              <a:fillRect/>
            </a:stretch>
          </p:blipFill>
          <p:spPr bwMode="auto">
            <a:xfrm rot="668270">
              <a:off x="6796024" y="2560320"/>
              <a:ext cx="1508760" cy="595630"/>
            </a:xfrm>
            <a:prstGeom prst="rect">
              <a:avLst/>
            </a:prstGeom>
            <a:noFill/>
          </p:spPr>
        </p:pic>
        <p:pic>
          <p:nvPicPr>
            <p:cNvPr id="5" name="Picture 2" descr="http://3.bp.blogspot.com/-9ncK345B8jk/TXFS_Ve286I/AAAAAAAAACE/GWV1iJ4kFBA/s1600/android_vector.jpg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6751574" y="3219450"/>
              <a:ext cx="258826" cy="692150"/>
            </a:xfrm>
            <a:prstGeom prst="rect">
              <a:avLst/>
            </a:prstGeom>
            <a:noFill/>
          </p:spPr>
        </p:pic>
        <p:pic>
          <p:nvPicPr>
            <p:cNvPr id="6" name="Picture 2" descr="http://3.bp.blogspot.com/-9ncK345B8jk/TXFS_Ve286I/AAAAAAAAACE/GWV1iJ4kFBA/s1600/android_vector.jpg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 rot="12506581">
              <a:off x="8070229" y="2730915"/>
              <a:ext cx="258826" cy="692150"/>
            </a:xfrm>
            <a:prstGeom prst="rect">
              <a:avLst/>
            </a:prstGeom>
            <a:noFill/>
          </p:spPr>
        </p:pic>
        <p:pic>
          <p:nvPicPr>
            <p:cNvPr id="41986" name="Picture 2" descr="http://3.bp.blogspot.com/-9ncK345B8jk/TXFS_Ve286I/AAAAAAAAACE/GWV1iJ4kFBA/s1600/android_vector.jpg"/>
            <p:cNvPicPr>
              <a:picLocks noChangeAspect="1" noChangeArrowheads="1"/>
            </p:cNvPicPr>
            <p:nvPr/>
          </p:nvPicPr>
          <p:blipFill>
            <a:blip r:embed="rId4" cstate="screen"/>
            <a:srcRect/>
            <a:stretch>
              <a:fillRect/>
            </a:stretch>
          </p:blipFill>
          <p:spPr bwMode="auto">
            <a:xfrm>
              <a:off x="7010400" y="3219450"/>
              <a:ext cx="971550" cy="1179830"/>
            </a:xfrm>
            <a:prstGeom prst="rect">
              <a:avLst/>
            </a:prstGeom>
            <a:noFill/>
          </p:spPr>
        </p:pic>
      </p:grp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4429120" y="1085088"/>
            <a:ext cx="1620144" cy="1620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Lekerekített téglalap feliratnak 8"/>
          <p:cNvSpPr/>
          <p:nvPr/>
        </p:nvSpPr>
        <p:spPr>
          <a:xfrm>
            <a:off x="4268084" y="907608"/>
            <a:ext cx="1942216" cy="1975104"/>
          </a:xfrm>
          <a:prstGeom prst="wedgeRoundRectCallout">
            <a:avLst>
              <a:gd name="adj1" fmla="val 79549"/>
              <a:gd name="adj2" fmla="val 52006"/>
              <a:gd name="adj3" fmla="val 16667"/>
            </a:avLst>
          </a:prstGeom>
          <a:noFill/>
          <a:ln w="38100" cap="sq">
            <a:solidFill>
              <a:srgbClr val="A5C63B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1990" name="Picture 6" descr="http://mobilarena.hu/dl/cnt/2010-07/62394/apple-logo-2.jpg"/>
          <p:cNvPicPr>
            <a:picLocks noChangeAspect="1" noChangeArrowheads="1"/>
          </p:cNvPicPr>
          <p:nvPr/>
        </p:nvPicPr>
        <p:blipFill>
          <a:blip r:embed="rId6" cstate="screen">
            <a:lum contrast="40000"/>
          </a:blip>
          <a:srcRect/>
          <a:stretch>
            <a:fillRect/>
          </a:stretch>
        </p:blipFill>
        <p:spPr bwMode="auto">
          <a:xfrm>
            <a:off x="722728" y="2407505"/>
            <a:ext cx="1544984" cy="1891060"/>
          </a:xfrm>
          <a:prstGeom prst="rect">
            <a:avLst/>
          </a:prstGeom>
          <a:noFill/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3104262" y="4225715"/>
            <a:ext cx="1620000" cy="1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Lekerekített téglalap feliratnak 11"/>
          <p:cNvSpPr>
            <a:spLocks noChangeAspect="1"/>
          </p:cNvSpPr>
          <p:nvPr/>
        </p:nvSpPr>
        <p:spPr>
          <a:xfrm>
            <a:off x="2908182" y="4000132"/>
            <a:ext cx="1983132" cy="2016712"/>
          </a:xfrm>
          <a:prstGeom prst="wedgeRoundRectCallout">
            <a:avLst>
              <a:gd name="adj1" fmla="val -67639"/>
              <a:gd name="adj2" fmla="val -73495"/>
              <a:gd name="adj3" fmla="val 16667"/>
            </a:avLst>
          </a:prstGeom>
          <a:noFill/>
          <a:ln w="38100" cap="sq">
            <a:solidFill>
              <a:schemeClr val="tx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lnSpc>
                <a:spcPts val="2800"/>
              </a:lnSpc>
            </a:pPr>
            <a:r>
              <a:rPr lang="hu-HU" sz="2400" dirty="0" smtClean="0"/>
              <a:t>zoltan.havasi@kirowski.com</a:t>
            </a:r>
            <a:br>
              <a:rPr lang="hu-HU" sz="2400" dirty="0" smtClean="0"/>
            </a:br>
            <a:r>
              <a:rPr lang="en-US" sz="2400" dirty="0" smtClean="0"/>
              <a:t>twitter.com/kirowski</a:t>
            </a:r>
            <a:br>
              <a:rPr lang="en-US" sz="2400" dirty="0" smtClean="0"/>
            </a:br>
            <a:r>
              <a:rPr lang="en-US" sz="2400" dirty="0" smtClean="0"/>
              <a:t>facebook.com/kirowski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38100" cap="rnd">
          <a:solidFill>
            <a:schemeClr val="tx1"/>
          </a:solidFill>
          <a:prstDash val="sysDot"/>
          <a:round/>
          <a:headEnd/>
          <a:tailEnd/>
        </a:ln>
        <a:effectLst/>
      </a:spPr>
      <a:bodyPr wrap="none" anchor="ctr"/>
      <a:lstStyle>
        <a:defPPr>
          <a:defRPr/>
        </a:defPPr>
      </a:lstStyle>
    </a:sp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1499</TotalTime>
  <Words>973</Words>
  <Application>Microsoft Office PowerPoint</Application>
  <PresentationFormat>Diavetítés a képernyőre (4:3 oldalarány)</PresentationFormat>
  <Paragraphs>139</Paragraphs>
  <Slides>30</Slides>
  <Notes>23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30</vt:i4>
      </vt:variant>
    </vt:vector>
  </HeadingPairs>
  <TitlesOfParts>
    <vt:vector size="31" baseType="lpstr">
      <vt:lpstr>默认设计模板</vt:lpstr>
      <vt:lpstr>1. dia</vt:lpstr>
      <vt:lpstr>2. dia</vt:lpstr>
      <vt:lpstr>3. dia</vt:lpstr>
      <vt:lpstr>4. dia</vt:lpstr>
      <vt:lpstr>Nehéz szórakoztatónak lenni</vt:lpstr>
      <vt:lpstr>6. dia</vt:lpstr>
      <vt:lpstr>Ha nem szórakoztató, akkor …?</vt:lpstr>
      <vt:lpstr>Ami nem szórakoztató,  az unalmas? Avagy a márkázott tartalom hasznos is lehet</vt:lpstr>
      <vt:lpstr>Hasznos hirdetés</vt:lpstr>
      <vt:lpstr>10. dia</vt:lpstr>
      <vt:lpstr>11. dia</vt:lpstr>
      <vt:lpstr>12. dia</vt:lpstr>
      <vt:lpstr>Nos, nagyjából mindenki hasonlóan gondolkodik</vt:lpstr>
      <vt:lpstr>A legjobb hitel is lehet drága,  ha nem a megfelelő lakásra költjük</vt:lpstr>
      <vt:lpstr>15. dia</vt:lpstr>
      <vt:lpstr>16. dia</vt:lpstr>
      <vt:lpstr>Kit választanál?</vt:lpstr>
      <vt:lpstr>18. dia</vt:lpstr>
      <vt:lpstr>19. dia</vt:lpstr>
      <vt:lpstr>Hóbort, vagy trend?</vt:lpstr>
      <vt:lpstr>21. dia</vt:lpstr>
      <vt:lpstr>22. dia</vt:lpstr>
      <vt:lpstr>23. dia</vt:lpstr>
      <vt:lpstr>24. dia</vt:lpstr>
      <vt:lpstr>25. dia</vt:lpstr>
      <vt:lpstr>26. dia</vt:lpstr>
      <vt:lpstr>27. dia</vt:lpstr>
      <vt:lpstr>Útravalónak</vt:lpstr>
      <vt:lpstr>29. dia</vt:lpstr>
      <vt:lpstr>zoltan.havasi@kirowski.com twitter.com/kirowski facebook.com/kirowski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Havasi Zoltán</dc:creator>
  <cp:lastModifiedBy>Havasi Zoltán</cp:lastModifiedBy>
  <cp:revision>152</cp:revision>
  <dcterms:created xsi:type="dcterms:W3CDTF">2011-09-12T07:58:58Z</dcterms:created>
  <dcterms:modified xsi:type="dcterms:W3CDTF">2011-09-21T14:19:30Z</dcterms:modified>
</cp:coreProperties>
</file>