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89" r:id="rId3"/>
    <p:sldId id="285" r:id="rId4"/>
    <p:sldId id="300" r:id="rId5"/>
    <p:sldId id="290" r:id="rId6"/>
    <p:sldId id="307" r:id="rId7"/>
    <p:sldId id="306" r:id="rId8"/>
    <p:sldId id="308" r:id="rId9"/>
    <p:sldId id="309" r:id="rId10"/>
    <p:sldId id="302" r:id="rId11"/>
    <p:sldId id="312" r:id="rId12"/>
    <p:sldId id="311" r:id="rId13"/>
    <p:sldId id="294" r:id="rId14"/>
    <p:sldId id="303" r:id="rId15"/>
    <p:sldId id="305" r:id="rId16"/>
    <p:sldId id="304" r:id="rId17"/>
    <p:sldId id="295" r:id="rId18"/>
    <p:sldId id="297" r:id="rId19"/>
    <p:sldId id="298" r:id="rId20"/>
    <p:sldId id="293" r:id="rId21"/>
    <p:sldId id="296" r:id="rId22"/>
    <p:sldId id="313" r:id="rId23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D7D9"/>
    <a:srgbClr val="008080"/>
    <a:srgbClr val="006666"/>
    <a:srgbClr val="009999"/>
    <a:srgbClr val="00CC99"/>
    <a:srgbClr val="33CCCC"/>
    <a:srgbClr val="66FFCC"/>
    <a:srgbClr val="D60093"/>
    <a:srgbClr val="990099"/>
    <a:srgbClr val="ECE0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Közepesen sötét stílus 2 – 2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Közepesen sötét stílus 2 – 4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B1032C-EA38-4F05-BA0D-38AFFFC7BED3}" styleName="Világos stílus 3 – 6. jelölőszín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75DCB02-9BB8-47FD-8907-85C794F793BA}" styleName="Téma alapján készült stílus 1 – 4. jelölőszín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D27102A9-8310-4765-A935-A1911B00CA55}" styleName="Világos stílus 1 – 4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Világos stílus 2 – 4. jelölőszín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D083AE6-46FA-4A59-8FB0-9F97EB10719F}" styleName="Világos stílus 3 – 4. jelölőszín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E171933-4619-4E11-9A3F-F7608DF75F80}" styleName="Közepesen sötét stílus 1 – 4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0A1B5D5-9B99-4C35-A422-299274C87663}" styleName="Közepesen sötét stílus 1 – 6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Közepesen sötét stílus 2 – 6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Közepesen sötét stílus 4 – 6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D5ABB26-0587-4C30-8999-92F81FD0307C}" styleName="Stílus és rács nélkül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EC20E35-A176-4012-BC5E-935CFFF8708E}" styleName="Közepesen sötét stílus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Közepesen sötét stílu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Közepesen sötét stílu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16DA210-FB5B-4158-B5E0-FEB733F419BA}" styleName="Világos stílus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Világos stílus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C4B1156A-380E-4F78-BDF5-A606A8083BF9}" styleName="Közepesen sötét stílus 4 – 4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9D7B26C5-4107-4FEC-AEDC-1716B250A1EF}" styleName="Világos stílus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Közepesen sötét stílus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Közepesen sötét stílus 4 – 1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DF18680-E054-41AD-8BC1-D1AEF772440D}" styleName="Közepesen sötét stílus 2 – 5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Közepesen sötét stílus 2 – 3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Világos stílus 1 – 3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Világos stílus 1 – 2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308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0"/>
    <c:plotArea>
      <c:layout/>
      <c:pieChart>
        <c:varyColors val="1"/>
        <c:ser>
          <c:idx val="0"/>
          <c:order val="0"/>
          <c:spPr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c:spPr>
          <c:dPt>
            <c:idx val="1"/>
            <c:bubble3D val="0"/>
            <c:explosion val="12"/>
            <c:spPr>
              <a:solidFill>
                <a:schemeClr val="bg1"/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c:spPr>
          </c:dPt>
          <c:dLbls>
            <c:txPr>
              <a:bodyPr/>
              <a:lstStyle/>
              <a:p>
                <a:pPr>
                  <a:defRPr sz="1600" baseline="0">
                    <a:latin typeface="+mn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Munka1!$A$2:$A$3</c:f>
              <c:numCache>
                <c:formatCode>0%</c:formatCode>
                <c:ptCount val="2"/>
                <c:pt idx="0">
                  <c:v>0.57999999999999996</c:v>
                </c:pt>
                <c:pt idx="1">
                  <c:v>0.42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1"/>
    <c:plotArea>
      <c:layout/>
      <c:pieChart>
        <c:varyColors val="1"/>
        <c:ser>
          <c:idx val="0"/>
          <c:order val="0"/>
          <c:explosion val="14"/>
          <c:dPt>
            <c:idx val="0"/>
            <c:bubble3D val="0"/>
            <c:explosion val="6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c:spPr>
          </c:dPt>
          <c:dPt>
            <c:idx val="1"/>
            <c:bubble3D val="0"/>
            <c:explosion val="6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Pt>
            <c:idx val="2"/>
            <c:bubble3D val="0"/>
            <c:explosion val="7"/>
            <c:spPr>
              <a:noFill/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c:spPr>
          </c:dPt>
          <c:dLbls>
            <c:dLbl>
              <c:idx val="0"/>
              <c:spPr>
                <a:solidFill>
                  <a:schemeClr val="accent2">
                    <a:lumMod val="75000"/>
                  </a:schemeClr>
                </a:solidFill>
              </c:spPr>
              <c:txPr>
                <a:bodyPr/>
                <a:lstStyle/>
                <a:p>
                  <a:pPr>
                    <a:defRPr sz="1600" baseline="0">
                      <a:solidFill>
                        <a:schemeClr val="bg1"/>
                      </a:solidFill>
                      <a:latin typeface="+mn-lt"/>
                    </a:defRPr>
                  </a:pPr>
                  <a:endParaRPr lang="hu-HU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>
                    <a:latin typeface="+mn-lt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Munka1!$A$13:$A$15</c:f>
              <c:strCache>
                <c:ptCount val="3"/>
                <c:pt idx="0">
                  <c:v>Hölgynaptár</c:v>
                </c:pt>
                <c:pt idx="1">
                  <c:v>Mobil</c:v>
                </c:pt>
                <c:pt idx="2">
                  <c:v>N/A</c:v>
                </c:pt>
              </c:strCache>
            </c:strRef>
          </c:cat>
          <c:val>
            <c:numRef>
              <c:f>Munka1!$B$13:$B$15</c:f>
              <c:numCache>
                <c:formatCode>0%</c:formatCode>
                <c:ptCount val="3"/>
                <c:pt idx="0">
                  <c:v>0.08</c:v>
                </c:pt>
                <c:pt idx="1">
                  <c:v>0.28000000000000003</c:v>
                </c:pt>
                <c:pt idx="2">
                  <c:v>0.64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>
            <a:defRPr sz="1600">
              <a:latin typeface="+mn-lt"/>
            </a:defRPr>
          </a:pPr>
          <a:endParaRPr lang="hu-HU"/>
        </a:p>
      </c:txPr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47DE28-9FF4-47D3-9ECB-3C70E997B66C}" type="datetimeFigureOut">
              <a:rPr lang="hu-HU" smtClean="0"/>
              <a:pPr/>
              <a:t>2013.09.24.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37E5FE-FD27-4B95-B922-3EB1B7D64794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98732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042DB-F019-46C9-A9F2-53D0CF23FFA3}" type="slidenum">
              <a:rPr lang="hu-HU" smtClean="0"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004608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E5FE-FD27-4B95-B922-3EB1B7D64794}" type="slidenum">
              <a:rPr lang="hu-HU" smtClean="0"/>
              <a:pPr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76118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E5FE-FD27-4B95-B922-3EB1B7D64794}" type="slidenum">
              <a:rPr lang="hu-HU" smtClean="0">
                <a:solidFill>
                  <a:prstClr val="black"/>
                </a:solidFill>
              </a:rPr>
              <a:pPr/>
              <a:t>12</a:t>
            </a:fld>
            <a:endParaRPr lang="hu-H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E5FE-FD27-4B95-B922-3EB1B7D64794}" type="slidenum">
              <a:rPr lang="hu-HU" smtClean="0">
                <a:solidFill>
                  <a:prstClr val="black"/>
                </a:solidFill>
              </a:rPr>
              <a:pPr/>
              <a:t>16</a:t>
            </a:fld>
            <a:endParaRPr lang="hu-H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35805-C946-4198-94E3-94D7FF08959F}" type="datetime1">
              <a:rPr lang="hu-HU" smtClean="0"/>
              <a:pPr/>
              <a:t>2013.09.24.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A6645-DFAD-4810-82DD-BDDBD9D7F8C9}" type="datetime1">
              <a:rPr lang="hu-HU" smtClean="0"/>
              <a:pPr/>
              <a:t>2013.09.24.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F9BFF-39E1-4D31-89BE-78F8BEAF0545}" type="datetime1">
              <a:rPr lang="hu-HU" smtClean="0"/>
              <a:pPr/>
              <a:t>2013.09.24.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4D72B-1A6E-42B9-BB5A-8E129DB2CF8B}" type="datetime1">
              <a:rPr lang="hu-HU" smtClean="0"/>
              <a:pPr/>
              <a:t>2013.09.24.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068FF-FC91-44CD-B463-70D7D354C557}" type="datetime1">
              <a:rPr lang="hu-HU" smtClean="0"/>
              <a:pPr/>
              <a:t>2013.09.24.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9045-BDB0-4651-A10E-CCF4F3C9F05C}" type="datetime1">
              <a:rPr lang="hu-HU" smtClean="0"/>
              <a:pPr/>
              <a:t>2013.09.24.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344DA-7E26-4A22-8A93-3A2A4D7C73D1}" type="datetime1">
              <a:rPr lang="hu-HU" smtClean="0"/>
              <a:pPr/>
              <a:t>2013.09.24.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45933-35B6-4B54-A665-51844A6A86EC}" type="datetime1">
              <a:rPr lang="hu-HU" smtClean="0"/>
              <a:pPr/>
              <a:t>2013.09.24.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2E6F7-CCEA-45CE-9DEC-CFE5AC6A889A}" type="datetime1">
              <a:rPr lang="hu-HU" smtClean="0"/>
              <a:pPr/>
              <a:t>2013.09.24.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BBFFC-6C3C-4F9F-8712-B3A19B1DAE6B}" type="datetime1">
              <a:rPr lang="hu-HU" smtClean="0"/>
              <a:pPr/>
              <a:t>2013.09.24.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7DA10-B9F2-44FA-A5D1-0BFEEEFC5AE6}" type="datetime1">
              <a:rPr lang="hu-HU" smtClean="0"/>
              <a:pPr/>
              <a:t>2013.09.24.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35805-C946-4198-94E3-94D7FF08959F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2013.09.24.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5614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A6645-DFAD-4810-82DD-BDDBD9D7F8C9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2013.09.24.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4564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F9BFF-39E1-4D31-89BE-78F8BEAF0545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2013.09.24.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6754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4D72B-1A6E-42B9-BB5A-8E129DB2CF8B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2013.09.24.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3982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068FF-FC91-44CD-B463-70D7D354C557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2013.09.24.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7004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9045-BDB0-4651-A10E-CCF4F3C9F05C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2013.09.24.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6672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344DA-7E26-4A22-8A93-3A2A4D7C73D1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2013.09.24.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3623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45933-35B6-4B54-A665-51844A6A86EC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2013.09.24.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4992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2E6F7-CCEA-45CE-9DEC-CFE5AC6A889A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2013.09.24.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7118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BBFFC-6C3C-4F9F-8712-B3A19B1DAE6B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2013.09.24.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8942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7DA10-B9F2-44FA-A5D1-0BFEEEFC5AE6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2013.09.24.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7F5AF-7623-4065-B932-76475E0C779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663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088A2-0F06-4CC2-AB40-CD95A8A58C1A}" type="datetime1">
              <a:rPr lang="hu-HU" smtClean="0"/>
              <a:pPr/>
              <a:t>2013.09.24.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7F5AF-7623-4065-B932-76475E0C779E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088A2-0F06-4CC2-AB40-CD95A8A58C1A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2013.09.24.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7F5AF-7623-4065-B932-76475E0C779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408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mobithinking.com/mobile-marketing-tools/latest-mobile-stats" TargetMode="External"/><Relationship Id="rId4" Type="http://schemas.openxmlformats.org/officeDocument/2006/relationships/hyperlink" Target="http://www.portioresearch.com/en/blog/2013/fast-growth-of-apps-user-base-in-booming-asia-pacific-market.aspx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11" Type="http://schemas.openxmlformats.org/officeDocument/2006/relationships/image" Target="../media/image21.jpg"/><Relationship Id="rId5" Type="http://schemas.openxmlformats.org/officeDocument/2006/relationships/image" Target="../media/image15.jpg"/><Relationship Id="rId10" Type="http://schemas.openxmlformats.org/officeDocument/2006/relationships/image" Target="../media/image20.jpg"/><Relationship Id="rId4" Type="http://schemas.openxmlformats.org/officeDocument/2006/relationships/image" Target="../media/image14.jpg"/><Relationship Id="rId9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13" Type="http://schemas.openxmlformats.org/officeDocument/2006/relationships/image" Target="../media/image42.jpg"/><Relationship Id="rId18" Type="http://schemas.openxmlformats.org/officeDocument/2006/relationships/image" Target="../media/image47.jpg"/><Relationship Id="rId3" Type="http://schemas.openxmlformats.org/officeDocument/2006/relationships/image" Target="../media/image32.jpg"/><Relationship Id="rId7" Type="http://schemas.openxmlformats.org/officeDocument/2006/relationships/image" Target="../media/image36.jpg"/><Relationship Id="rId12" Type="http://schemas.openxmlformats.org/officeDocument/2006/relationships/image" Target="../media/image41.jpg"/><Relationship Id="rId17" Type="http://schemas.openxmlformats.org/officeDocument/2006/relationships/image" Target="../media/image46.jpg"/><Relationship Id="rId2" Type="http://schemas.openxmlformats.org/officeDocument/2006/relationships/image" Target="../media/image31.jpg"/><Relationship Id="rId16" Type="http://schemas.openxmlformats.org/officeDocument/2006/relationships/image" Target="../media/image45.jpg"/><Relationship Id="rId20" Type="http://schemas.openxmlformats.org/officeDocument/2006/relationships/image" Target="../media/image4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g"/><Relationship Id="rId11" Type="http://schemas.openxmlformats.org/officeDocument/2006/relationships/image" Target="../media/image40.jpg"/><Relationship Id="rId5" Type="http://schemas.openxmlformats.org/officeDocument/2006/relationships/image" Target="../media/image34.jpg"/><Relationship Id="rId15" Type="http://schemas.openxmlformats.org/officeDocument/2006/relationships/image" Target="../media/image44.jpg"/><Relationship Id="rId10" Type="http://schemas.openxmlformats.org/officeDocument/2006/relationships/image" Target="../media/image39.jpg"/><Relationship Id="rId19" Type="http://schemas.openxmlformats.org/officeDocument/2006/relationships/image" Target="../media/image48.jpg"/><Relationship Id="rId4" Type="http://schemas.openxmlformats.org/officeDocument/2006/relationships/image" Target="../media/image33.jpg"/><Relationship Id="rId9" Type="http://schemas.openxmlformats.org/officeDocument/2006/relationships/image" Target="../media/image38.jpg"/><Relationship Id="rId14" Type="http://schemas.openxmlformats.org/officeDocument/2006/relationships/image" Target="../media/image43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g"/><Relationship Id="rId13" Type="http://schemas.openxmlformats.org/officeDocument/2006/relationships/image" Target="../media/image56.jpg"/><Relationship Id="rId3" Type="http://schemas.openxmlformats.org/officeDocument/2006/relationships/image" Target="../media/image1.png"/><Relationship Id="rId7" Type="http://schemas.openxmlformats.org/officeDocument/2006/relationships/hyperlink" Target="tabletta-prezi-video.avi" TargetMode="External"/><Relationship Id="rId12" Type="http://schemas.openxmlformats.org/officeDocument/2006/relationships/image" Target="../media/image5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jpeg"/><Relationship Id="rId11" Type="http://schemas.openxmlformats.org/officeDocument/2006/relationships/hyperlink" Target="Tabletta.avi" TargetMode="External"/><Relationship Id="rId5" Type="http://schemas.openxmlformats.org/officeDocument/2006/relationships/hyperlink" Target="Napt&#225;r.avi" TargetMode="External"/><Relationship Id="rId10" Type="http://schemas.openxmlformats.org/officeDocument/2006/relationships/image" Target="../media/image54.png"/><Relationship Id="rId4" Type="http://schemas.openxmlformats.org/officeDocument/2006/relationships/image" Target="../media/image51.jpg"/><Relationship Id="rId9" Type="http://schemas.openxmlformats.org/officeDocument/2006/relationships/image" Target="../media/image3.png"/><Relationship Id="rId14" Type="http://schemas.openxmlformats.org/officeDocument/2006/relationships/image" Target="../media/image5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.png"/><Relationship Id="rId5" Type="http://schemas.openxmlformats.org/officeDocument/2006/relationships/image" Target="../media/image60.jpeg"/><Relationship Id="rId4" Type="http://schemas.openxmlformats.org/officeDocument/2006/relationships/image" Target="../media/image5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3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8.jpg"/><Relationship Id="rId5" Type="http://schemas.openxmlformats.org/officeDocument/2006/relationships/image" Target="../media/image67.jpg"/><Relationship Id="rId4" Type="http://schemas.openxmlformats.org/officeDocument/2006/relationships/image" Target="../media/image66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ctrTitle"/>
          </p:nvPr>
        </p:nvSpPr>
        <p:spPr>
          <a:xfrm>
            <a:off x="0" y="2564904"/>
            <a:ext cx="9144000" cy="1470025"/>
          </a:xfrm>
          <a:solidFill>
            <a:schemeClr val="accent3">
              <a:lumMod val="60000"/>
              <a:lumOff val="40000"/>
              <a:alpha val="63000"/>
            </a:schemeClr>
          </a:solidFill>
        </p:spPr>
        <p:txBody>
          <a:bodyPr>
            <a:normAutofit/>
          </a:bodyPr>
          <a:lstStyle/>
          <a:p>
            <a:r>
              <a:rPr lang="hu-HU" sz="4000" dirty="0" smtClean="0">
                <a:latin typeface="+mn-lt"/>
              </a:rPr>
              <a:t>Mobileszközök szerepe a gyógyszeripari kommunikációban</a:t>
            </a:r>
            <a:endParaRPr lang="hu-HU" sz="4000" dirty="0">
              <a:latin typeface="+mn-lt"/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0" y="63320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400" dirty="0" err="1" smtClean="0"/>
              <a:t>Gyógykomm</a:t>
            </a:r>
            <a:r>
              <a:rPr lang="hu-HU" sz="1400" dirty="0" smtClean="0"/>
              <a:t> 2013 Konferencia – Budapest, 2013. szeptember 25.</a:t>
            </a:r>
          </a:p>
          <a:p>
            <a:pPr algn="ctr"/>
            <a:r>
              <a:rPr lang="hu-HU" sz="1400" dirty="0" smtClean="0"/>
              <a:t>Balogh Judit, </a:t>
            </a:r>
            <a:r>
              <a:rPr lang="hu-HU" sz="1400" dirty="0" err="1" smtClean="0"/>
              <a:t>PharmaPromo</a:t>
            </a:r>
            <a:r>
              <a:rPr lang="hu-HU" sz="1400" dirty="0" smtClean="0"/>
              <a:t> Kft. </a:t>
            </a:r>
          </a:p>
        </p:txBody>
      </p:sp>
      <p:pic>
        <p:nvPicPr>
          <p:cNvPr id="2050" name="Picture 2" descr="Z:\Projektek\PharmaPromo\Szinapszis céglogók\PharmaPromo alfalogo_mi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0087"/>
            <a:ext cx="1512168" cy="46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Z:\Projektek\PharmaPromo\Szinapszis céglogók\h2o logo_tr_mi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0516"/>
            <a:ext cx="1399970" cy="769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418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Z:\Projektek\PharmaPromo\Szinapszis céglogók\PharmaPromo alfalogo_mi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063" y="6459609"/>
            <a:ext cx="1080120" cy="332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Z:\Projektek\PharmaPromo\Szinapszis céglogók\h2o logo_tr_m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40545"/>
            <a:ext cx="735449" cy="40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zövegdoboz 3"/>
          <p:cNvSpPr txBox="1"/>
          <p:nvPr/>
        </p:nvSpPr>
        <p:spPr>
          <a:xfrm>
            <a:off x="0" y="6383377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aseline="30000" dirty="0" smtClean="0"/>
              <a:t>1</a:t>
            </a:r>
            <a:r>
              <a:rPr lang="hu-HU" sz="1200" dirty="0" smtClean="0"/>
              <a:t> </a:t>
            </a:r>
            <a:r>
              <a:rPr lang="hu-HU" sz="1200" dirty="0" err="1" smtClean="0"/>
              <a:t>MarketsandMarkets</a:t>
            </a:r>
            <a:endParaRPr lang="hu-HU" sz="1200" dirty="0" smtClean="0"/>
          </a:p>
          <a:p>
            <a:r>
              <a:rPr lang="hu-HU" sz="1200" baseline="30000" dirty="0" smtClean="0"/>
              <a:t>2</a:t>
            </a:r>
            <a:r>
              <a:rPr lang="hu-HU" sz="1200" baseline="30000" dirty="0"/>
              <a:t> </a:t>
            </a:r>
            <a:r>
              <a:rPr lang="en-US" sz="1200" b="1" dirty="0" err="1" smtClean="0">
                <a:hlinkClick r:id="rId4"/>
              </a:rPr>
              <a:t>Portio</a:t>
            </a:r>
            <a:r>
              <a:rPr lang="en-US" sz="1200" b="1" dirty="0" smtClean="0">
                <a:hlinkClick r:id="rId4"/>
              </a:rPr>
              <a:t> </a:t>
            </a:r>
            <a:r>
              <a:rPr lang="en-US" sz="1200" b="1" dirty="0">
                <a:hlinkClick r:id="rId4"/>
              </a:rPr>
              <a:t>Research (March 2013</a:t>
            </a:r>
            <a:r>
              <a:rPr lang="en-US" sz="1200" b="1" dirty="0" smtClean="0">
                <a:hlinkClick r:id="rId4"/>
              </a:rPr>
              <a:t>)</a:t>
            </a:r>
            <a:r>
              <a:rPr lang="hu-HU" sz="1200" b="1" dirty="0" smtClean="0"/>
              <a:t>, </a:t>
            </a:r>
            <a:r>
              <a:rPr lang="hu-HU" sz="1200" b="1" dirty="0" err="1" smtClean="0">
                <a:hlinkClick r:id="rId5"/>
              </a:rPr>
              <a:t>mobiThinking</a:t>
            </a:r>
            <a:endParaRPr lang="hu-HU" sz="1200" dirty="0"/>
          </a:p>
        </p:txBody>
      </p:sp>
      <p:sp>
        <p:nvSpPr>
          <p:cNvPr id="6" name="Folyamatábra: Bekötés 5"/>
          <p:cNvSpPr/>
          <p:nvPr/>
        </p:nvSpPr>
        <p:spPr>
          <a:xfrm>
            <a:off x="1097864" y="116632"/>
            <a:ext cx="1620000" cy="1620000"/>
          </a:xfrm>
          <a:prstGeom prst="flowChartConnector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500" dirty="0" smtClean="0">
                <a:solidFill>
                  <a:schemeClr val="tx1"/>
                </a:solidFill>
              </a:rPr>
              <a:t>A </a:t>
            </a:r>
            <a:r>
              <a:rPr lang="hu-HU" sz="1500" dirty="0" err="1" smtClean="0">
                <a:solidFill>
                  <a:schemeClr val="tx1"/>
                </a:solidFill>
              </a:rPr>
              <a:t>wireless</a:t>
            </a:r>
            <a:r>
              <a:rPr lang="hu-HU" sz="1500" dirty="0" smtClean="0">
                <a:solidFill>
                  <a:schemeClr val="tx1"/>
                </a:solidFill>
              </a:rPr>
              <a:t> </a:t>
            </a:r>
            <a:r>
              <a:rPr lang="hu-HU" sz="1500" dirty="0" err="1" smtClean="0">
                <a:solidFill>
                  <a:schemeClr val="tx1"/>
                </a:solidFill>
              </a:rPr>
              <a:t>health</a:t>
            </a:r>
            <a:r>
              <a:rPr lang="hu-HU" sz="1500" dirty="0" smtClean="0">
                <a:solidFill>
                  <a:schemeClr val="tx1"/>
                </a:solidFill>
              </a:rPr>
              <a:t> piac értéke, 2013: </a:t>
            </a:r>
            <a:r>
              <a:rPr lang="hu-HU" sz="1500" b="1" dirty="0" smtClean="0">
                <a:solidFill>
                  <a:schemeClr val="tx1"/>
                </a:solidFill>
              </a:rPr>
              <a:t>23,8 milliárd USD</a:t>
            </a:r>
            <a:r>
              <a:rPr lang="hu-HU" sz="1500" baseline="30000" dirty="0" smtClean="0">
                <a:solidFill>
                  <a:schemeClr val="tx1"/>
                </a:solidFill>
              </a:rPr>
              <a:t>1</a:t>
            </a:r>
            <a:endParaRPr lang="hu-HU" sz="1500" baseline="30000" dirty="0">
              <a:solidFill>
                <a:schemeClr val="tx1"/>
              </a:solidFill>
            </a:endParaRPr>
          </a:p>
        </p:txBody>
      </p:sp>
      <p:sp>
        <p:nvSpPr>
          <p:cNvPr id="7" name="Folyamatábra: Bekötés 6"/>
          <p:cNvSpPr/>
          <p:nvPr/>
        </p:nvSpPr>
        <p:spPr>
          <a:xfrm>
            <a:off x="467864" y="3266952"/>
            <a:ext cx="2880000" cy="2880000"/>
          </a:xfrm>
          <a:prstGeom prst="flowChartConnector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000" dirty="0">
                <a:solidFill>
                  <a:schemeClr val="tx1"/>
                </a:solidFill>
              </a:rPr>
              <a:t>A </a:t>
            </a:r>
            <a:r>
              <a:rPr lang="hu-HU" sz="2000" dirty="0" err="1">
                <a:solidFill>
                  <a:schemeClr val="tx1"/>
                </a:solidFill>
              </a:rPr>
              <a:t>wireless</a:t>
            </a:r>
            <a:r>
              <a:rPr lang="hu-HU" sz="2000" dirty="0">
                <a:solidFill>
                  <a:schemeClr val="tx1"/>
                </a:solidFill>
              </a:rPr>
              <a:t> </a:t>
            </a:r>
            <a:r>
              <a:rPr lang="hu-HU" sz="2000" dirty="0" err="1">
                <a:solidFill>
                  <a:schemeClr val="tx1"/>
                </a:solidFill>
              </a:rPr>
              <a:t>health</a:t>
            </a:r>
            <a:r>
              <a:rPr lang="hu-HU" sz="2000" dirty="0">
                <a:solidFill>
                  <a:schemeClr val="tx1"/>
                </a:solidFill>
              </a:rPr>
              <a:t> piac értéke, </a:t>
            </a:r>
            <a:r>
              <a:rPr lang="hu-HU" sz="2000" dirty="0" smtClean="0">
                <a:solidFill>
                  <a:schemeClr val="tx1"/>
                </a:solidFill>
              </a:rPr>
              <a:t>2018: </a:t>
            </a:r>
          </a:p>
          <a:p>
            <a:pPr algn="ctr"/>
            <a:r>
              <a:rPr lang="hu-HU" sz="2000" b="1" dirty="0" smtClean="0">
                <a:solidFill>
                  <a:schemeClr val="tx1"/>
                </a:solidFill>
              </a:rPr>
              <a:t>59,7 milliárd USD</a:t>
            </a:r>
            <a:r>
              <a:rPr lang="hu-HU" sz="2000" baseline="30000" dirty="0" smtClean="0">
                <a:solidFill>
                  <a:schemeClr val="tx1"/>
                </a:solidFill>
              </a:rPr>
              <a:t>1</a:t>
            </a:r>
            <a:endParaRPr lang="hu-HU" sz="2000" baseline="30000" dirty="0">
              <a:solidFill>
                <a:schemeClr val="tx1"/>
              </a:solidFill>
            </a:endParaRPr>
          </a:p>
        </p:txBody>
      </p:sp>
      <p:sp>
        <p:nvSpPr>
          <p:cNvPr id="8" name="Jobbra nyíl 7"/>
          <p:cNvSpPr/>
          <p:nvPr/>
        </p:nvSpPr>
        <p:spPr>
          <a:xfrm rot="5400000">
            <a:off x="1410280" y="2192685"/>
            <a:ext cx="978408" cy="48463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Folyamatábra: Bekötés 9"/>
          <p:cNvSpPr/>
          <p:nvPr/>
        </p:nvSpPr>
        <p:spPr>
          <a:xfrm>
            <a:off x="6324063" y="116632"/>
            <a:ext cx="1620000" cy="1620000"/>
          </a:xfrm>
          <a:prstGeom prst="flowChartConnector">
            <a:avLst/>
          </a:prstGeom>
          <a:solidFill>
            <a:schemeClr val="accent1">
              <a:lumMod val="60000"/>
              <a:lumOff val="4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500" dirty="0" err="1" smtClean="0">
                <a:solidFill>
                  <a:schemeClr val="tx1"/>
                </a:solidFill>
              </a:rPr>
              <a:t>App</a:t>
            </a:r>
            <a:r>
              <a:rPr lang="hu-HU" sz="1500" dirty="0" smtClean="0">
                <a:solidFill>
                  <a:schemeClr val="tx1"/>
                </a:solidFill>
              </a:rPr>
              <a:t> felhasználók összesen, 2012: </a:t>
            </a:r>
          </a:p>
          <a:p>
            <a:pPr algn="ctr"/>
            <a:r>
              <a:rPr lang="hu-HU" sz="1500" b="1" dirty="0" smtClean="0">
                <a:solidFill>
                  <a:schemeClr val="tx1"/>
                </a:solidFill>
              </a:rPr>
              <a:t>1,2 milliárd</a:t>
            </a:r>
            <a:r>
              <a:rPr lang="hu-HU" sz="1500" baseline="300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Folyamatábra: Bekötés 10"/>
          <p:cNvSpPr/>
          <p:nvPr/>
        </p:nvSpPr>
        <p:spPr>
          <a:xfrm>
            <a:off x="5458963" y="3020545"/>
            <a:ext cx="3420000" cy="3420000"/>
          </a:xfrm>
          <a:prstGeom prst="flowChartConnector">
            <a:avLst/>
          </a:prstGeom>
          <a:solidFill>
            <a:schemeClr val="accent1">
              <a:lumMod val="60000"/>
              <a:lumOff val="4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200" dirty="0" err="1" smtClean="0">
                <a:solidFill>
                  <a:schemeClr val="tx1"/>
                </a:solidFill>
              </a:rPr>
              <a:t>App</a:t>
            </a:r>
            <a:r>
              <a:rPr lang="hu-HU" sz="2200" dirty="0" smtClean="0">
                <a:solidFill>
                  <a:schemeClr val="tx1"/>
                </a:solidFill>
              </a:rPr>
              <a:t> felhasználók összesen, 2017: </a:t>
            </a:r>
          </a:p>
          <a:p>
            <a:pPr algn="ctr"/>
            <a:r>
              <a:rPr lang="hu-HU" sz="2200" b="1" dirty="0" smtClean="0">
                <a:solidFill>
                  <a:schemeClr val="tx1"/>
                </a:solidFill>
              </a:rPr>
              <a:t>4,</a:t>
            </a:r>
            <a:r>
              <a:rPr lang="hu-HU" sz="2200" b="1" dirty="0" err="1" smtClean="0">
                <a:solidFill>
                  <a:schemeClr val="tx1"/>
                </a:solidFill>
              </a:rPr>
              <a:t>4</a:t>
            </a:r>
            <a:r>
              <a:rPr lang="hu-HU" sz="2200" b="1" dirty="0" smtClean="0">
                <a:solidFill>
                  <a:schemeClr val="tx1"/>
                </a:solidFill>
              </a:rPr>
              <a:t> milliárd</a:t>
            </a:r>
            <a:r>
              <a:rPr lang="hu-HU" sz="2200" baseline="300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2" name="Jobbra nyíl 11"/>
          <p:cNvSpPr/>
          <p:nvPr/>
        </p:nvSpPr>
        <p:spPr>
          <a:xfrm rot="5400000">
            <a:off x="6644859" y="2192685"/>
            <a:ext cx="978408" cy="484632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62011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b-a.akamaihd.net/hphotos-ak-ash3/p480x480/1184967_436721716443806_119284162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2895253" cy="38792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Z:\Projektek\PharmaPromo\Szinapszis céglogók\h2o logo_tr_m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40545"/>
            <a:ext cx="735449" cy="40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Z:\Projektek\PharmaPromo\Szinapszis céglogók\PharmaPromo alfalogo_m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063" y="6459609"/>
            <a:ext cx="1080120" cy="332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376" y="0"/>
            <a:ext cx="5616624" cy="4479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 descr="http://s2.cdn.memeburn.com/wp-content/uploads/2012/06/people-with-mobile-phone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159470"/>
            <a:ext cx="5220369" cy="26985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490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6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zövegdoboz 5"/>
          <p:cNvSpPr txBox="1"/>
          <p:nvPr/>
        </p:nvSpPr>
        <p:spPr>
          <a:xfrm>
            <a:off x="35496" y="5007158"/>
            <a:ext cx="5256584" cy="357545"/>
          </a:xfrm>
          <a:prstGeom prst="roundRect">
            <a:avLst/>
          </a:prstGeom>
          <a:solidFill>
            <a:schemeClr val="accent3">
              <a:lumMod val="60000"/>
              <a:lumOff val="40000"/>
              <a:alpha val="73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r>
              <a:rPr lang="hu-HU" sz="1500" dirty="0" smtClean="0"/>
              <a:t>2012: </a:t>
            </a:r>
            <a:r>
              <a:rPr lang="hu-HU" sz="1500" dirty="0" smtClean="0">
                <a:solidFill>
                  <a:srgbClr val="FF0000"/>
                </a:solidFill>
              </a:rPr>
              <a:t>247 millió </a:t>
            </a:r>
            <a:r>
              <a:rPr lang="hu-HU" sz="1500" dirty="0" smtClean="0"/>
              <a:t>egészségügyi applikáció letöltés</a:t>
            </a:r>
            <a:r>
              <a:rPr lang="hu-HU" sz="1500" baseline="30000" dirty="0" smtClean="0"/>
              <a:t>2</a:t>
            </a:r>
          </a:p>
        </p:txBody>
      </p:sp>
      <p:sp>
        <p:nvSpPr>
          <p:cNvPr id="12" name="Szövegdoboz 11"/>
          <p:cNvSpPr txBox="1"/>
          <p:nvPr/>
        </p:nvSpPr>
        <p:spPr>
          <a:xfrm>
            <a:off x="35496" y="5511214"/>
            <a:ext cx="5256584" cy="357545"/>
          </a:xfrm>
          <a:prstGeom prst="roundRect">
            <a:avLst/>
          </a:prstGeom>
          <a:solidFill>
            <a:schemeClr val="accent3">
              <a:lumMod val="60000"/>
              <a:lumOff val="40000"/>
              <a:alpha val="73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r>
              <a:rPr lang="hu-HU" sz="1500" dirty="0" smtClean="0"/>
              <a:t>2017: </a:t>
            </a:r>
            <a:r>
              <a:rPr lang="hu-HU" sz="1500" dirty="0" smtClean="0">
                <a:solidFill>
                  <a:srgbClr val="FF0000"/>
                </a:solidFill>
              </a:rPr>
              <a:t>1,7 milliárd </a:t>
            </a:r>
            <a:r>
              <a:rPr lang="hu-HU" sz="1500" dirty="0" smtClean="0"/>
              <a:t>egészségügyi applikáció letöltést jósolnak!</a:t>
            </a:r>
            <a:r>
              <a:rPr lang="hu-HU" sz="1500" baseline="30000" dirty="0" smtClean="0"/>
              <a:t>2</a:t>
            </a:r>
          </a:p>
        </p:txBody>
      </p:sp>
      <p:sp>
        <p:nvSpPr>
          <p:cNvPr id="4" name="Szövegdoboz 3"/>
          <p:cNvSpPr txBox="1"/>
          <p:nvPr/>
        </p:nvSpPr>
        <p:spPr>
          <a:xfrm>
            <a:off x="35496" y="4503102"/>
            <a:ext cx="5256584" cy="357545"/>
          </a:xfrm>
          <a:prstGeom prst="roundRect">
            <a:avLst/>
          </a:prstGeom>
          <a:solidFill>
            <a:schemeClr val="accent3">
              <a:lumMod val="60000"/>
              <a:lumOff val="40000"/>
              <a:alpha val="73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r>
              <a:rPr lang="hu-HU" sz="1500" dirty="0" err="1" smtClean="0"/>
              <a:t>App</a:t>
            </a:r>
            <a:r>
              <a:rPr lang="hu-HU" sz="1500" dirty="0" smtClean="0"/>
              <a:t> </a:t>
            </a:r>
            <a:r>
              <a:rPr lang="hu-HU" sz="1500" dirty="0" err="1" smtClean="0"/>
              <a:t>Store</a:t>
            </a:r>
            <a:r>
              <a:rPr lang="hu-HU" sz="1500" dirty="0" smtClean="0"/>
              <a:t> </a:t>
            </a:r>
            <a:r>
              <a:rPr lang="hu-HU" sz="1500" dirty="0" err="1" smtClean="0"/>
              <a:t>Medical</a:t>
            </a:r>
            <a:r>
              <a:rPr lang="hu-HU" sz="1500" dirty="0" smtClean="0"/>
              <a:t>, Health &amp; </a:t>
            </a:r>
            <a:r>
              <a:rPr lang="hu-HU" sz="1500" dirty="0" err="1" smtClean="0"/>
              <a:t>fitness</a:t>
            </a:r>
            <a:r>
              <a:rPr lang="hu-HU" sz="1500" dirty="0" smtClean="0"/>
              <a:t> alkalmazások: </a:t>
            </a:r>
            <a:r>
              <a:rPr lang="hu-HU" sz="1500" dirty="0" smtClean="0">
                <a:solidFill>
                  <a:srgbClr val="FF0000"/>
                </a:solidFill>
              </a:rPr>
              <a:t>43.214 db</a:t>
            </a:r>
            <a:r>
              <a:rPr lang="hu-HU" sz="1500" baseline="30000" dirty="0" smtClean="0"/>
              <a:t>1</a:t>
            </a:r>
          </a:p>
        </p:txBody>
      </p:sp>
      <p:sp>
        <p:nvSpPr>
          <p:cNvPr id="2" name="Szövegdoboz 1"/>
          <p:cNvSpPr txBox="1"/>
          <p:nvPr/>
        </p:nvSpPr>
        <p:spPr>
          <a:xfrm>
            <a:off x="-5233" y="6396335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aseline="30000" dirty="0" smtClean="0"/>
              <a:t>1 </a:t>
            </a:r>
            <a:r>
              <a:rPr lang="hu-HU" sz="1200" dirty="0" smtClean="0"/>
              <a:t>148apps.biz</a:t>
            </a:r>
          </a:p>
          <a:p>
            <a:r>
              <a:rPr lang="hu-HU" sz="1200" baseline="30000" dirty="0" smtClean="0"/>
              <a:t>2 </a:t>
            </a:r>
            <a:r>
              <a:rPr lang="hu-HU" sz="1200" dirty="0" err="1" smtClean="0"/>
              <a:t>mobihealthnews</a:t>
            </a:r>
            <a:endParaRPr lang="hu-HU" sz="1200" dirty="0"/>
          </a:p>
        </p:txBody>
      </p:sp>
      <p:pic>
        <p:nvPicPr>
          <p:cNvPr id="7" name="Picture 4" descr="Z:\Projektek\PharmaPromo\Szinapszis céglogók\h2o logo_tr_m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40545"/>
            <a:ext cx="735449" cy="40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Z:\Projektek\PharmaPromo\Szinapszis céglogók\PharmaPromo alfalogo_mi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063" y="6459609"/>
            <a:ext cx="1080120" cy="332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239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chemeClr val="accent1">
              <a:alpha val="56000"/>
            </a:schemeClr>
          </a:solidFill>
        </p:spPr>
        <p:txBody>
          <a:bodyPr>
            <a:noAutofit/>
          </a:bodyPr>
          <a:lstStyle/>
          <a:p>
            <a:r>
              <a:rPr lang="hu-HU" sz="3000" dirty="0" smtClean="0">
                <a:latin typeface="+mn-lt"/>
              </a:rPr>
              <a:t>GSK – </a:t>
            </a:r>
            <a:r>
              <a:rPr lang="hu-HU" sz="3000" dirty="0" err="1" smtClean="0">
                <a:latin typeface="+mn-lt"/>
              </a:rPr>
              <a:t>MyAsthma</a:t>
            </a:r>
            <a:r>
              <a:rPr lang="hu-HU" sz="3000" dirty="0" smtClean="0">
                <a:latin typeface="+mn-lt"/>
              </a:rPr>
              <a:t/>
            </a:r>
            <a:br>
              <a:rPr lang="hu-HU" sz="3000" dirty="0" smtClean="0">
                <a:latin typeface="+mn-lt"/>
              </a:rPr>
            </a:br>
            <a:r>
              <a:rPr lang="hu-HU" sz="2400" dirty="0" smtClean="0">
                <a:latin typeface="+mn-lt"/>
              </a:rPr>
              <a:t>A </a:t>
            </a:r>
            <a:r>
              <a:rPr lang="hu-HU" sz="2400" dirty="0" err="1" smtClean="0">
                <a:latin typeface="+mn-lt"/>
              </a:rPr>
              <a:t>facebook</a:t>
            </a:r>
            <a:r>
              <a:rPr lang="hu-HU" sz="2400" dirty="0" smtClean="0">
                <a:latin typeface="+mn-lt"/>
              </a:rPr>
              <a:t> játéktól az alkalmazásig</a:t>
            </a:r>
            <a:endParaRPr lang="hu-HU" sz="2400" dirty="0">
              <a:latin typeface="+mn-lt"/>
            </a:endParaRPr>
          </a:p>
        </p:txBody>
      </p:sp>
      <p:sp>
        <p:nvSpPr>
          <p:cNvPr id="3" name="Szövegdoboz 2"/>
          <p:cNvSpPr txBox="1"/>
          <p:nvPr/>
        </p:nvSpPr>
        <p:spPr>
          <a:xfrm>
            <a:off x="0" y="6574829"/>
            <a:ext cx="47734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dirty="0" smtClean="0"/>
              <a:t>Francisco </a:t>
            </a:r>
            <a:r>
              <a:rPr lang="hu-HU" sz="1200" dirty="0" err="1" smtClean="0"/>
              <a:t>Abad</a:t>
            </a:r>
            <a:r>
              <a:rPr lang="hu-HU" sz="1200" dirty="0" smtClean="0"/>
              <a:t> – </a:t>
            </a:r>
            <a:r>
              <a:rPr lang="hu-HU" sz="1200" dirty="0" err="1" smtClean="0"/>
              <a:t>GlaxoSmithKline</a:t>
            </a:r>
            <a:r>
              <a:rPr lang="hu-HU" sz="1200" dirty="0" smtClean="0"/>
              <a:t>, 2012.03.07.</a:t>
            </a:r>
            <a:endParaRPr lang="hu-HU" sz="1200" dirty="0"/>
          </a:p>
        </p:txBody>
      </p:sp>
      <p:pic>
        <p:nvPicPr>
          <p:cNvPr id="5" name="Kép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398" y="1846253"/>
            <a:ext cx="9039774" cy="36695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50" name="Picture 2" descr="C:\Users\baloghj\Desktop\Gyógykomm\Képek\unnam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67900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845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ím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8000"/>
          </a:xfrm>
          <a:solidFill>
            <a:schemeClr val="accent1">
              <a:alpha val="56000"/>
            </a:schemeClr>
          </a:solidFill>
        </p:spPr>
        <p:txBody>
          <a:bodyPr>
            <a:noAutofit/>
          </a:bodyPr>
          <a:lstStyle/>
          <a:p>
            <a:pPr algn="r"/>
            <a:r>
              <a:rPr lang="hu-HU" sz="3000" dirty="0" smtClean="0">
                <a:latin typeface="+mn-lt"/>
              </a:rPr>
              <a:t>Regisztráció</a:t>
            </a:r>
            <a:endParaRPr lang="hu-HU" sz="3000" dirty="0">
              <a:latin typeface="+mn-lt"/>
            </a:endParaRPr>
          </a:p>
        </p:txBody>
      </p:sp>
      <p:sp>
        <p:nvSpPr>
          <p:cNvPr id="3" name="Szövegdoboz 2"/>
          <p:cNvSpPr txBox="1"/>
          <p:nvPr/>
        </p:nvSpPr>
        <p:spPr>
          <a:xfrm>
            <a:off x="0" y="6569511"/>
            <a:ext cx="47734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dirty="0" smtClean="0"/>
              <a:t>Francisco </a:t>
            </a:r>
            <a:r>
              <a:rPr lang="hu-HU" sz="1200" dirty="0" err="1" smtClean="0"/>
              <a:t>Abad</a:t>
            </a:r>
            <a:r>
              <a:rPr lang="hu-HU" sz="1200" dirty="0" smtClean="0"/>
              <a:t> – </a:t>
            </a:r>
            <a:r>
              <a:rPr lang="hu-HU" sz="1200" dirty="0" err="1" smtClean="0"/>
              <a:t>GlaxoSmithKline</a:t>
            </a:r>
            <a:r>
              <a:rPr lang="hu-HU" sz="1200" dirty="0" smtClean="0"/>
              <a:t>, 2012.03.07.</a:t>
            </a:r>
            <a:endParaRPr lang="hu-HU" sz="1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731" y="909000"/>
            <a:ext cx="1673913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86769" y="909000"/>
            <a:ext cx="1387826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65471" y="909000"/>
            <a:ext cx="1680000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82510" y="909000"/>
            <a:ext cx="1673913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31941" y="1269280"/>
            <a:ext cx="2181562" cy="46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041" y="3789320"/>
            <a:ext cx="1677966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10596" y="3789320"/>
            <a:ext cx="1677966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99467" y="3792363"/>
            <a:ext cx="1680000" cy="251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20000" y="3792363"/>
            <a:ext cx="1680000" cy="251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4613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8000"/>
          </a:xfrm>
          <a:solidFill>
            <a:schemeClr val="accent1">
              <a:alpha val="56000"/>
            </a:schemeClr>
          </a:solidFill>
        </p:spPr>
        <p:txBody>
          <a:bodyPr>
            <a:noAutofit/>
          </a:bodyPr>
          <a:lstStyle/>
          <a:p>
            <a:pPr algn="r"/>
            <a:r>
              <a:rPr lang="hu-HU" sz="3000" dirty="0" smtClean="0">
                <a:latin typeface="+mn-lt"/>
              </a:rPr>
              <a:t>Személyre szabott tartalom</a:t>
            </a:r>
            <a:endParaRPr lang="hu-HU" sz="3000" dirty="0">
              <a:latin typeface="+mn-lt"/>
            </a:endParaRPr>
          </a:p>
        </p:txBody>
      </p:sp>
      <p:sp>
        <p:nvSpPr>
          <p:cNvPr id="3" name="Szövegdoboz 2"/>
          <p:cNvSpPr txBox="1"/>
          <p:nvPr/>
        </p:nvSpPr>
        <p:spPr>
          <a:xfrm>
            <a:off x="0" y="6579036"/>
            <a:ext cx="47734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dirty="0" smtClean="0"/>
              <a:t>Francisco </a:t>
            </a:r>
            <a:r>
              <a:rPr lang="hu-HU" sz="1200" dirty="0" err="1" smtClean="0"/>
              <a:t>Abad</a:t>
            </a:r>
            <a:r>
              <a:rPr lang="hu-HU" sz="1200" dirty="0" smtClean="0"/>
              <a:t> – </a:t>
            </a:r>
            <a:r>
              <a:rPr lang="hu-HU" sz="1200" dirty="0" err="1" smtClean="0"/>
              <a:t>GlaxoSmithKline</a:t>
            </a:r>
            <a:r>
              <a:rPr lang="hu-HU" sz="1200" dirty="0" smtClean="0"/>
              <a:t>, 2012.03.07.</a:t>
            </a:r>
            <a:endParaRPr lang="hu-HU" sz="1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484" y="1556792"/>
            <a:ext cx="2393908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96136" y="1556792"/>
            <a:ext cx="240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17997" y="1556792"/>
            <a:ext cx="240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Jobbra nyíl 3"/>
          <p:cNvSpPr/>
          <p:nvPr/>
        </p:nvSpPr>
        <p:spPr>
          <a:xfrm>
            <a:off x="2051720" y="2522878"/>
            <a:ext cx="1656000" cy="1782000"/>
          </a:xfrm>
          <a:prstGeom prst="right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u-HU" dirty="0" err="1" smtClean="0"/>
              <a:t>Patient</a:t>
            </a:r>
            <a:r>
              <a:rPr lang="hu-HU" dirty="0"/>
              <a:t> </a:t>
            </a:r>
            <a:r>
              <a:rPr lang="hu-HU" dirty="0" smtClean="0"/>
              <a:t>profiling</a:t>
            </a:r>
            <a:endParaRPr lang="hu-HU" dirty="0"/>
          </a:p>
        </p:txBody>
      </p:sp>
      <p:sp>
        <p:nvSpPr>
          <p:cNvPr id="10" name="Jobbra nyíl 9"/>
          <p:cNvSpPr/>
          <p:nvPr/>
        </p:nvSpPr>
        <p:spPr>
          <a:xfrm>
            <a:off x="5508104" y="2521512"/>
            <a:ext cx="1656184" cy="1783366"/>
          </a:xfrm>
          <a:prstGeom prst="right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u-HU" sz="1300" dirty="0" err="1" smtClean="0"/>
              <a:t>Tailored</a:t>
            </a:r>
            <a:r>
              <a:rPr lang="hu-HU" sz="1300" dirty="0"/>
              <a:t> </a:t>
            </a:r>
            <a:r>
              <a:rPr lang="hu-HU" sz="1300" dirty="0" err="1" smtClean="0"/>
              <a:t>messages</a:t>
            </a:r>
            <a:r>
              <a:rPr lang="hu-HU" sz="1300" dirty="0"/>
              <a:t> </a:t>
            </a:r>
            <a:r>
              <a:rPr lang="hu-HU" sz="1300" dirty="0" smtClean="0"/>
              <a:t>linking</a:t>
            </a:r>
            <a:r>
              <a:rPr lang="hu-HU" sz="1300" dirty="0"/>
              <a:t> </a:t>
            </a:r>
            <a:r>
              <a:rPr lang="hu-HU" sz="1300" dirty="0" err="1" smtClean="0"/>
              <a:t>to</a:t>
            </a:r>
            <a:r>
              <a:rPr lang="hu-HU" sz="1300" dirty="0"/>
              <a:t> </a:t>
            </a:r>
            <a:r>
              <a:rPr lang="hu-HU" sz="1300" dirty="0" err="1" smtClean="0"/>
              <a:t>specific</a:t>
            </a:r>
            <a:r>
              <a:rPr lang="hu-HU" sz="1300" dirty="0"/>
              <a:t> </a:t>
            </a:r>
            <a:r>
              <a:rPr lang="hu-HU" sz="1300" dirty="0" err="1" smtClean="0"/>
              <a:t>content</a:t>
            </a:r>
            <a:endParaRPr lang="hu-HU" sz="1300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9" y="5560220"/>
            <a:ext cx="1975816" cy="1297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0514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/>
          <p:cNvSpPr txBox="1"/>
          <p:nvPr/>
        </p:nvSpPr>
        <p:spPr>
          <a:xfrm>
            <a:off x="0" y="6569511"/>
            <a:ext cx="47734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dirty="0" smtClean="0"/>
              <a:t>Francisco </a:t>
            </a:r>
            <a:r>
              <a:rPr lang="hu-HU" sz="1200" dirty="0" err="1" smtClean="0"/>
              <a:t>Abad</a:t>
            </a:r>
            <a:r>
              <a:rPr lang="hu-HU" sz="1200" dirty="0" smtClean="0"/>
              <a:t> – </a:t>
            </a:r>
            <a:r>
              <a:rPr lang="hu-HU" sz="1200" dirty="0" err="1" smtClean="0"/>
              <a:t>GlaxoSmithKline</a:t>
            </a:r>
            <a:r>
              <a:rPr lang="hu-HU" sz="1200" dirty="0" smtClean="0"/>
              <a:t>, 2012.03.07.</a:t>
            </a:r>
            <a:endParaRPr lang="hu-HU" sz="1200" dirty="0"/>
          </a:p>
        </p:txBody>
      </p:sp>
      <p:pic>
        <p:nvPicPr>
          <p:cNvPr id="9" name="Kép 8"/>
          <p:cNvPicPr/>
          <p:nvPr/>
        </p:nvPicPr>
        <p:blipFill rotWithShape="1">
          <a:blip r:embed="rId2"/>
          <a:srcRect l="20917" t="24518" r="16107" b="8587"/>
          <a:stretch/>
        </p:blipFill>
        <p:spPr bwMode="auto">
          <a:xfrm>
            <a:off x="683568" y="971265"/>
            <a:ext cx="7607013" cy="50500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459" y="5347518"/>
            <a:ext cx="2299646" cy="1510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8000"/>
          </a:xfrm>
          <a:solidFill>
            <a:schemeClr val="accent1">
              <a:alpha val="56000"/>
            </a:schemeClr>
          </a:solidFill>
        </p:spPr>
        <p:txBody>
          <a:bodyPr>
            <a:noAutofit/>
          </a:bodyPr>
          <a:lstStyle/>
          <a:p>
            <a:pPr algn="r"/>
            <a:r>
              <a:rPr lang="hu-HU" sz="3000" dirty="0" smtClean="0">
                <a:latin typeface="+mn-lt"/>
              </a:rPr>
              <a:t>A </a:t>
            </a:r>
            <a:r>
              <a:rPr lang="hu-HU" sz="3000" dirty="0" err="1" smtClean="0">
                <a:latin typeface="+mn-lt"/>
              </a:rPr>
              <a:t>MyAsthma</a:t>
            </a:r>
            <a:r>
              <a:rPr lang="hu-HU" sz="3000" dirty="0" smtClean="0">
                <a:latin typeface="+mn-lt"/>
              </a:rPr>
              <a:t> számokban</a:t>
            </a:r>
            <a:endParaRPr lang="hu-HU" sz="3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63883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56000"/>
          </a:xfrm>
          <a:solidFill>
            <a:srgbClr val="008080">
              <a:alpha val="24706"/>
            </a:srgbClr>
          </a:solidFill>
        </p:spPr>
        <p:txBody>
          <a:bodyPr>
            <a:noAutofit/>
          </a:bodyPr>
          <a:lstStyle/>
          <a:p>
            <a:r>
              <a:rPr lang="hu-HU" sz="3000" dirty="0" err="1" smtClean="0">
                <a:latin typeface="+mn-lt"/>
              </a:rPr>
              <a:t>Janssen</a:t>
            </a:r>
            <a:r>
              <a:rPr lang="hu-HU" sz="3000" dirty="0" smtClean="0">
                <a:latin typeface="+mn-lt"/>
              </a:rPr>
              <a:t> – </a:t>
            </a:r>
            <a:r>
              <a:rPr lang="hu-HU" sz="3000" dirty="0" err="1" smtClean="0">
                <a:latin typeface="+mn-lt"/>
              </a:rPr>
              <a:t>Psoriasis</a:t>
            </a:r>
            <a:endParaRPr lang="hu-HU" sz="3000" dirty="0">
              <a:latin typeface="+mn-lt"/>
            </a:endParaRPr>
          </a:p>
        </p:txBody>
      </p:sp>
      <p:sp>
        <p:nvSpPr>
          <p:cNvPr id="3" name="Szövegdoboz 2"/>
          <p:cNvSpPr txBox="1"/>
          <p:nvPr/>
        </p:nvSpPr>
        <p:spPr>
          <a:xfrm>
            <a:off x="0" y="6390679"/>
            <a:ext cx="4773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dirty="0" smtClean="0"/>
              <a:t>PASI: </a:t>
            </a:r>
            <a:r>
              <a:rPr lang="hu-HU" sz="1200" dirty="0" err="1" smtClean="0"/>
              <a:t>Psoriasis</a:t>
            </a:r>
            <a:r>
              <a:rPr lang="hu-HU" sz="1200" dirty="0" smtClean="0"/>
              <a:t> </a:t>
            </a:r>
            <a:r>
              <a:rPr lang="hu-HU" sz="1200" dirty="0" err="1"/>
              <a:t>Area</a:t>
            </a:r>
            <a:r>
              <a:rPr lang="hu-HU" sz="1200" dirty="0"/>
              <a:t> </a:t>
            </a:r>
            <a:r>
              <a:rPr lang="hu-HU" sz="1200" dirty="0" err="1"/>
              <a:t>Severity</a:t>
            </a:r>
            <a:r>
              <a:rPr lang="hu-HU" sz="1200" dirty="0"/>
              <a:t> </a:t>
            </a:r>
            <a:r>
              <a:rPr lang="hu-HU" sz="1200" dirty="0" smtClean="0"/>
              <a:t>Index</a:t>
            </a:r>
          </a:p>
          <a:p>
            <a:r>
              <a:rPr lang="hu-HU" sz="1200" dirty="0" smtClean="0"/>
              <a:t>Dr. </a:t>
            </a:r>
            <a:r>
              <a:rPr lang="hu-HU" sz="1200" dirty="0" err="1" smtClean="0"/>
              <a:t>Sameer</a:t>
            </a:r>
            <a:r>
              <a:rPr lang="hu-HU" sz="1200" dirty="0" smtClean="0"/>
              <a:t> </a:t>
            </a:r>
            <a:r>
              <a:rPr lang="hu-HU" sz="1200" dirty="0" err="1" smtClean="0"/>
              <a:t>Mistry</a:t>
            </a:r>
            <a:r>
              <a:rPr lang="hu-HU" sz="1200" dirty="0" smtClean="0"/>
              <a:t> – </a:t>
            </a:r>
            <a:r>
              <a:rPr lang="hu-HU" sz="1200" dirty="0" err="1" smtClean="0"/>
              <a:t>Janssen</a:t>
            </a:r>
            <a:r>
              <a:rPr lang="hu-HU" sz="1200" dirty="0" smtClean="0"/>
              <a:t> UK, 2012.03.07.</a:t>
            </a:r>
            <a:endParaRPr lang="hu-HU" sz="1200" dirty="0"/>
          </a:p>
        </p:txBody>
      </p:sp>
      <p:pic>
        <p:nvPicPr>
          <p:cNvPr id="5" name="Kép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20676" y="1127874"/>
            <a:ext cx="6991532" cy="51506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41760" y="3415534"/>
            <a:ext cx="3868642" cy="2863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baloghj\Desktop\Gyógykomm\Képek\mzl.fjmtwcy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860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8147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-3150" y="0"/>
            <a:ext cx="9144000" cy="648000"/>
          </a:xfrm>
          <a:solidFill>
            <a:srgbClr val="008080">
              <a:alpha val="25000"/>
            </a:srgbClr>
          </a:solidFill>
        </p:spPr>
        <p:txBody>
          <a:bodyPr>
            <a:noAutofit/>
          </a:bodyPr>
          <a:lstStyle/>
          <a:p>
            <a:pPr algn="r"/>
            <a:r>
              <a:rPr lang="hu-HU" sz="3000" dirty="0" smtClean="0">
                <a:latin typeface="+mn-lt"/>
              </a:rPr>
              <a:t>Kalkulátor az orvos és beteg részére egyaránt</a:t>
            </a:r>
            <a:endParaRPr lang="hu-HU" sz="3000" dirty="0">
              <a:latin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4743" y="1988840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07788" y="3891083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60072" y="3891083"/>
            <a:ext cx="1911881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86044" y="3891083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17028" y="3891083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27788" y="3891083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1592" y="3891083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12775" y="764704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0847" y="764704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21868" y="764704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27788" y="764704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51368" y="764704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41868" y="764704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47788" y="764704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29479" y="764704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Cím 1"/>
          <p:cNvSpPr txBox="1">
            <a:spLocks/>
          </p:cNvSpPr>
          <p:nvPr/>
        </p:nvSpPr>
        <p:spPr>
          <a:xfrm>
            <a:off x="379257" y="5692077"/>
            <a:ext cx="1594938" cy="324000"/>
          </a:xfrm>
          <a:prstGeom prst="rect">
            <a:avLst/>
          </a:prstGeom>
          <a:solidFill>
            <a:srgbClr val="008080">
              <a:alpha val="25000"/>
            </a:srgb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u-HU" sz="1600" dirty="0" smtClean="0">
                <a:latin typeface="+mn-lt"/>
              </a:rPr>
              <a:t>Beteg</a:t>
            </a:r>
            <a:endParaRPr lang="hu-HU" sz="1600" dirty="0">
              <a:latin typeface="+mn-lt"/>
            </a:endParaRPr>
          </a:p>
        </p:txBody>
      </p:sp>
      <p:sp>
        <p:nvSpPr>
          <p:cNvPr id="26" name="Cím 1"/>
          <p:cNvSpPr txBox="1">
            <a:spLocks/>
          </p:cNvSpPr>
          <p:nvPr/>
        </p:nvSpPr>
        <p:spPr>
          <a:xfrm>
            <a:off x="379257" y="1196752"/>
            <a:ext cx="1594938" cy="324000"/>
          </a:xfrm>
          <a:prstGeom prst="rect">
            <a:avLst/>
          </a:prstGeom>
          <a:solidFill>
            <a:srgbClr val="008080">
              <a:alpha val="25000"/>
            </a:srgb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u-HU" sz="1600" dirty="0" smtClean="0">
                <a:latin typeface="+mn-lt"/>
              </a:rPr>
              <a:t>Orvos</a:t>
            </a:r>
            <a:endParaRPr lang="hu-HU" sz="1600" dirty="0">
              <a:latin typeface="+mn-lt"/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87788" y="3884052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41592" y="3891083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61815" y="3884052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1582" y="3891083"/>
            <a:ext cx="19179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3001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8000"/>
          </a:xfrm>
          <a:solidFill>
            <a:srgbClr val="008080">
              <a:alpha val="25000"/>
            </a:srgbClr>
          </a:solidFill>
        </p:spPr>
        <p:txBody>
          <a:bodyPr>
            <a:noAutofit/>
          </a:bodyPr>
          <a:lstStyle/>
          <a:p>
            <a:pPr algn="r"/>
            <a:r>
              <a:rPr lang="hu-HU" sz="3000" dirty="0" smtClean="0">
                <a:latin typeface="+mn-lt"/>
              </a:rPr>
              <a:t>A </a:t>
            </a:r>
            <a:r>
              <a:rPr lang="hu-HU" sz="3000" dirty="0" err="1" smtClean="0">
                <a:latin typeface="+mn-lt"/>
              </a:rPr>
              <a:t>Psoriasis</a:t>
            </a:r>
            <a:r>
              <a:rPr lang="hu-HU" sz="3000" dirty="0" smtClean="0">
                <a:latin typeface="+mn-lt"/>
              </a:rPr>
              <a:t> számokban</a:t>
            </a:r>
            <a:endParaRPr lang="hu-HU" sz="3000" dirty="0">
              <a:latin typeface="+mn-lt"/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0" y="6568003"/>
            <a:ext cx="47734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dirty="0" smtClean="0"/>
              <a:t>Dr. </a:t>
            </a:r>
            <a:r>
              <a:rPr lang="hu-HU" sz="1200" dirty="0" err="1" smtClean="0"/>
              <a:t>Sameer</a:t>
            </a:r>
            <a:r>
              <a:rPr lang="hu-HU" sz="1200" dirty="0" smtClean="0"/>
              <a:t> </a:t>
            </a:r>
            <a:r>
              <a:rPr lang="hu-HU" sz="1200" dirty="0" err="1" smtClean="0"/>
              <a:t>Mistry</a:t>
            </a:r>
            <a:r>
              <a:rPr lang="hu-HU" sz="1200" dirty="0" smtClean="0"/>
              <a:t> – </a:t>
            </a:r>
            <a:r>
              <a:rPr lang="hu-HU" sz="1200" dirty="0" err="1" smtClean="0"/>
              <a:t>Janssen</a:t>
            </a:r>
            <a:r>
              <a:rPr lang="hu-HU" sz="1200" dirty="0" smtClean="0"/>
              <a:t> UK, 2012.03.07.</a:t>
            </a:r>
            <a:endParaRPr lang="hu-HU" sz="12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3607" y="1056060"/>
            <a:ext cx="6922509" cy="5155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65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1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1"/>
          <p:cNvSpPr txBox="1">
            <a:spLocks/>
          </p:cNvSpPr>
          <p:nvPr/>
        </p:nvSpPr>
        <p:spPr>
          <a:xfrm>
            <a:off x="0" y="0"/>
            <a:ext cx="9144000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hu-HU" sz="3000" dirty="0">
              <a:latin typeface="Franklin Gothic Book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47864" y="2060848"/>
            <a:ext cx="240000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25024"/>
            <a:ext cx="1677375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61249" y="3980599"/>
            <a:ext cx="1677966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Z:\Projektek\PharmaPromo\Szinapszis céglogók\PharmaPromo alfalogo_min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60742"/>
            <a:ext cx="1512168" cy="46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Csoportba foglalás 12"/>
          <p:cNvGrpSpPr/>
          <p:nvPr/>
        </p:nvGrpSpPr>
        <p:grpSpPr>
          <a:xfrm>
            <a:off x="4087882" y="60742"/>
            <a:ext cx="776988" cy="720000"/>
            <a:chOff x="2639567" y="349"/>
            <a:chExt cx="776988" cy="816864"/>
          </a:xfrm>
        </p:grpSpPr>
        <p:sp>
          <p:nvSpPr>
            <p:cNvPr id="14" name="Lekerekített téglalap 13"/>
            <p:cNvSpPr/>
            <p:nvPr/>
          </p:nvSpPr>
          <p:spPr>
            <a:xfrm>
              <a:off x="2639567" y="349"/>
              <a:ext cx="720000" cy="816864"/>
            </a:xfrm>
            <a:prstGeom prst="roundRect">
              <a:avLst/>
            </a:prstGeom>
            <a:blipFill rotWithShape="0">
              <a:blip r:embed="rId10"/>
              <a:stretch>
                <a:fillRect/>
              </a:stretch>
            </a:blip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Lekerekített téglalap 4"/>
            <p:cNvSpPr/>
            <p:nvPr/>
          </p:nvSpPr>
          <p:spPr>
            <a:xfrm>
              <a:off x="2679443" y="40225"/>
              <a:ext cx="737112" cy="7371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3600" kern="1200" dirty="0" smtClean="0"/>
                <a:t> </a:t>
              </a:r>
              <a:endParaRPr lang="hu-HU" sz="3600" kern="1200" dirty="0"/>
            </a:p>
          </p:txBody>
        </p:sp>
      </p:grpSp>
      <p:pic>
        <p:nvPicPr>
          <p:cNvPr id="2050" name="Picture 2">
            <a:hlinkClick r:id="rId11" action="ppaction://hlinkfile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61249" y="1127703"/>
            <a:ext cx="1677966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Kép 11"/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576" y="3975632"/>
            <a:ext cx="1680845" cy="251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5" descr="Z:\Projektek\PharmaPromo\Szinapszis céglogók\richterlogo2_tr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29417"/>
            <a:ext cx="1999447" cy="328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8213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-22572" y="0"/>
            <a:ext cx="9144000" cy="972000"/>
          </a:xfrm>
          <a:solidFill>
            <a:schemeClr val="accent2">
              <a:lumMod val="20000"/>
              <a:lumOff val="80000"/>
              <a:alpha val="65000"/>
            </a:schemeClr>
          </a:solidFill>
        </p:spPr>
        <p:txBody>
          <a:bodyPr>
            <a:noAutofit/>
          </a:bodyPr>
          <a:lstStyle/>
          <a:p>
            <a:pPr algn="r"/>
            <a:r>
              <a:rPr lang="hu-HU" sz="3000" dirty="0" smtClean="0">
                <a:latin typeface="+mn-lt"/>
              </a:rPr>
              <a:t> Hölgynaptár program nőgyógyász szakorvosok körében 2012-2013.</a:t>
            </a:r>
            <a:endParaRPr lang="hu-HU" sz="3000" dirty="0">
              <a:latin typeface="+mn-lt"/>
            </a:endParaRPr>
          </a:p>
        </p:txBody>
      </p:sp>
      <p:sp>
        <p:nvSpPr>
          <p:cNvPr id="13" name="Lekerekített téglalap 12"/>
          <p:cNvSpPr/>
          <p:nvPr/>
        </p:nvSpPr>
        <p:spPr>
          <a:xfrm>
            <a:off x="467544" y="3812265"/>
            <a:ext cx="1941465" cy="8303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hu-HU" sz="1200" dirty="0" smtClean="0">
                <a:solidFill>
                  <a:prstClr val="black"/>
                </a:solidFill>
              </a:rPr>
              <a:t>Kéthavonta </a:t>
            </a:r>
            <a:r>
              <a:rPr lang="hu-HU" sz="1200" b="1" dirty="0" smtClean="0">
                <a:solidFill>
                  <a:prstClr val="black"/>
                </a:solidFill>
              </a:rPr>
              <a:t>Hölgynaptár hírlevél</a:t>
            </a:r>
            <a:r>
              <a:rPr lang="hu-HU" sz="1200" dirty="0" smtClean="0">
                <a:solidFill>
                  <a:prstClr val="black"/>
                </a:solidFill>
              </a:rPr>
              <a:t> a nőgyógyász szakorvosok részére</a:t>
            </a:r>
            <a:endParaRPr lang="hu-HU" sz="1200" dirty="0">
              <a:solidFill>
                <a:prstClr val="black"/>
              </a:solidFill>
            </a:endParaRPr>
          </a:p>
        </p:txBody>
      </p:sp>
      <p:pic>
        <p:nvPicPr>
          <p:cNvPr id="3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7862" y="1403296"/>
            <a:ext cx="2309922" cy="1797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Lekerekített téglalap 11"/>
          <p:cNvSpPr/>
          <p:nvPr/>
        </p:nvSpPr>
        <p:spPr>
          <a:xfrm>
            <a:off x="6732240" y="3848269"/>
            <a:ext cx="1941465" cy="7583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hu-HU" sz="1200" b="1" dirty="0">
                <a:solidFill>
                  <a:prstClr val="black"/>
                </a:solidFill>
              </a:rPr>
              <a:t>T</a:t>
            </a:r>
            <a:r>
              <a:rPr lang="hu-HU" sz="1200" b="1" dirty="0" smtClean="0">
                <a:solidFill>
                  <a:prstClr val="black"/>
                </a:solidFill>
              </a:rPr>
              <a:t>elefonos kutatás </a:t>
            </a:r>
            <a:r>
              <a:rPr lang="hu-HU" sz="1200" dirty="0" smtClean="0">
                <a:solidFill>
                  <a:prstClr val="black"/>
                </a:solidFill>
              </a:rPr>
              <a:t>a</a:t>
            </a:r>
            <a:r>
              <a:rPr lang="hu-HU" sz="1200" b="1" dirty="0" smtClean="0">
                <a:solidFill>
                  <a:prstClr val="black"/>
                </a:solidFill>
              </a:rPr>
              <a:t> </a:t>
            </a:r>
            <a:r>
              <a:rPr lang="hu-HU" sz="1200" dirty="0" smtClean="0">
                <a:solidFill>
                  <a:prstClr val="black"/>
                </a:solidFill>
              </a:rPr>
              <a:t>nőgyógyászok körében</a:t>
            </a:r>
            <a:endParaRPr lang="hu-HU" sz="1200" dirty="0">
              <a:solidFill>
                <a:prstClr val="black"/>
              </a:solidFill>
            </a:endParaRPr>
          </a:p>
        </p:txBody>
      </p:sp>
      <p:pic>
        <p:nvPicPr>
          <p:cNvPr id="2050" name="Picture 2" descr="C:\Users\baloghj\Desktop\Click-To-Call-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041" y="1268760"/>
            <a:ext cx="2352805" cy="2352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Lekerekített téglalap 15"/>
          <p:cNvSpPr/>
          <p:nvPr/>
        </p:nvSpPr>
        <p:spPr>
          <a:xfrm>
            <a:off x="3275856" y="5146693"/>
            <a:ext cx="2620659" cy="102001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1200" b="1" dirty="0" smtClean="0"/>
              <a:t>Orvosi névjegykártya</a:t>
            </a:r>
          </a:p>
          <a:p>
            <a:pPr marL="342900" indent="-342900">
              <a:buFont typeface="Wingdings 2" pitchFamily="18" charset="2"/>
              <a:buChar char="R"/>
            </a:pPr>
            <a:r>
              <a:rPr lang="hu-HU" sz="1200" dirty="0" smtClean="0"/>
              <a:t>A látogatókon keresztül</a:t>
            </a:r>
          </a:p>
          <a:p>
            <a:pPr marL="342900" indent="-342900">
              <a:buFont typeface="Wingdings 2" pitchFamily="18" charset="2"/>
              <a:buChar char="R"/>
            </a:pPr>
            <a:r>
              <a:rPr lang="hu-HU" sz="1200" dirty="0" smtClean="0"/>
              <a:t>Eddig  </a:t>
            </a:r>
            <a:r>
              <a:rPr lang="hu-HU" sz="1200" dirty="0"/>
              <a:t>összesen </a:t>
            </a:r>
            <a:r>
              <a:rPr lang="hu-HU" sz="1200" dirty="0" smtClean="0"/>
              <a:t>~35 000 </a:t>
            </a:r>
            <a:r>
              <a:rPr lang="hu-HU" sz="1200" dirty="0"/>
              <a:t>db</a:t>
            </a:r>
          </a:p>
          <a:p>
            <a:pPr marL="342900" indent="-342900">
              <a:buFont typeface="Wingdings 2" pitchFamily="18" charset="2"/>
              <a:buChar char="R"/>
            </a:pPr>
            <a:r>
              <a:rPr lang="hu-HU" sz="1200" dirty="0" smtClean="0"/>
              <a:t>Több mint 150 nőgyógyász</a:t>
            </a:r>
            <a:endParaRPr lang="hu-HU" sz="1200" dirty="0"/>
          </a:p>
        </p:txBody>
      </p:sp>
      <p:pic>
        <p:nvPicPr>
          <p:cNvPr id="17" name="Picture 5" descr="Z:\Projektek\PharmaPromo\Szinapszis céglogók\richterlogo2_t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400" y="6422400"/>
            <a:ext cx="1999447" cy="328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Z:\Projektek\PharmaPromo\Futó projektek\Richter Hölgynaptár\Card\névjegy\Orvos névjegy\új hátlap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493" y="3202637"/>
            <a:ext cx="2505013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Z:\Projektek\PharmaPromo\Szinapszis céglogók\PharmaPromo alfalogo_min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347574"/>
            <a:ext cx="1512168" cy="46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92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1"/>
          <p:cNvSpPr>
            <a:spLocks noGrp="1"/>
          </p:cNvSpPr>
          <p:nvPr>
            <p:ph type="title"/>
          </p:nvPr>
        </p:nvSpPr>
        <p:spPr>
          <a:xfrm>
            <a:off x="0" y="6531349"/>
            <a:ext cx="9144000" cy="326651"/>
          </a:xfrm>
        </p:spPr>
        <p:txBody>
          <a:bodyPr>
            <a:noAutofit/>
          </a:bodyPr>
          <a:lstStyle/>
          <a:p>
            <a:pPr algn="l"/>
            <a:r>
              <a:rPr lang="hu-HU" sz="1200" dirty="0" smtClean="0">
                <a:latin typeface="+mn-lt"/>
              </a:rPr>
              <a:t>CATI 2013. Q1, n=106</a:t>
            </a:r>
            <a:endParaRPr lang="hu-HU" sz="1200" dirty="0">
              <a:latin typeface="+mn-lt"/>
            </a:endParaRPr>
          </a:p>
        </p:txBody>
      </p:sp>
      <p:sp>
        <p:nvSpPr>
          <p:cNvPr id="2" name="Szövegdoboz 1"/>
          <p:cNvSpPr txBox="1"/>
          <p:nvPr/>
        </p:nvSpPr>
        <p:spPr>
          <a:xfrm>
            <a:off x="0" y="2843644"/>
            <a:ext cx="9144000" cy="369332"/>
          </a:xfrm>
          <a:prstGeom prst="rect">
            <a:avLst/>
          </a:prstGeom>
          <a:solidFill>
            <a:schemeClr val="accent2">
              <a:lumMod val="60000"/>
              <a:lumOff val="40000"/>
              <a:alpha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A megkérdezett nőgyógyászok 58%-a ajánlotta már pácienseinek a Hölgynaptár alkalmazást.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0" y="6156012"/>
            <a:ext cx="9144000" cy="369332"/>
          </a:xfrm>
          <a:prstGeom prst="rect">
            <a:avLst/>
          </a:prstGeom>
          <a:solidFill>
            <a:schemeClr val="accent2">
              <a:lumMod val="60000"/>
              <a:lumOff val="40000"/>
              <a:alpha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A kontroll alatt a páciensek 8%-a használta a Hölgynaptár alkalmazást.</a:t>
            </a:r>
            <a:endParaRPr lang="hu-HU" dirty="0"/>
          </a:p>
        </p:txBody>
      </p:sp>
      <p:graphicFrame>
        <p:nvGraphicFramePr>
          <p:cNvPr id="7" name="Diagram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4162374"/>
              </p:ext>
            </p:extLst>
          </p:nvPr>
        </p:nvGraphicFramePr>
        <p:xfrm>
          <a:off x="1835696" y="-19690"/>
          <a:ext cx="5040560" cy="30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Diagram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0977491"/>
              </p:ext>
            </p:extLst>
          </p:nvPr>
        </p:nvGraphicFramePr>
        <p:xfrm>
          <a:off x="2123728" y="3006288"/>
          <a:ext cx="5829424" cy="34932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45777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Graphic spid="9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Z:\Projektek\PharmaPromo\Richter Hölgynaptár\Háttéranyagok\Hölgynaptár marketing\Advert\Hölgynaptár hirdetés_kifutóval_195x270_JPE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896" y="75764"/>
            <a:ext cx="2618024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Z:\Projektek\PharmaPromo\Richter Hölgynaptár\Háttéranyagok\Hölgynaptár marketing\Advert\Holgynaptar_fekvo_hirdetes_kifutoval_JPE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45" y="3861048"/>
            <a:ext cx="4196571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baloghj\AppData\Local\Microsoft\Windows\Temporary Internet Files\Content.Outlook\K4R2K3OP\holgynaptar_molino3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823" y="0"/>
            <a:ext cx="26121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2329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1"/>
          <p:cNvSpPr txBox="1">
            <a:spLocks/>
          </p:cNvSpPr>
          <p:nvPr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chemeClr val="accent2">
              <a:lumMod val="20000"/>
              <a:lumOff val="80000"/>
              <a:alpha val="6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u-HU" sz="3000" dirty="0" smtClean="0">
                <a:latin typeface="+mn-lt"/>
              </a:rPr>
              <a:t>A Hölgynaptár számokban</a:t>
            </a:r>
            <a:endParaRPr lang="hu-HU" sz="3000" dirty="0">
              <a:latin typeface="+mn-lt"/>
            </a:endParaRPr>
          </a:p>
        </p:txBody>
      </p:sp>
      <p:sp>
        <p:nvSpPr>
          <p:cNvPr id="6" name="Folyamatábra: Bekötés 5"/>
          <p:cNvSpPr/>
          <p:nvPr/>
        </p:nvSpPr>
        <p:spPr>
          <a:xfrm>
            <a:off x="4355976" y="3900679"/>
            <a:ext cx="2406105" cy="2406105"/>
          </a:xfrm>
          <a:prstGeom prst="flowChartConnector">
            <a:avLst/>
          </a:prstGeom>
          <a:solidFill>
            <a:srgbClr val="ECE0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 smtClean="0">
                <a:solidFill>
                  <a:schemeClr val="tx1"/>
                </a:solidFill>
              </a:rPr>
              <a:t>76 sec</a:t>
            </a:r>
          </a:p>
          <a:p>
            <a:pPr algn="ctr"/>
            <a:r>
              <a:rPr lang="hu-HU" sz="1400" dirty="0" smtClean="0">
                <a:solidFill>
                  <a:schemeClr val="tx1"/>
                </a:solidFill>
              </a:rPr>
              <a:t>A munkamenetek átlagos ideje</a:t>
            </a:r>
            <a:endParaRPr lang="hu-HU" sz="1400" dirty="0">
              <a:solidFill>
                <a:schemeClr val="tx1"/>
              </a:solidFill>
            </a:endParaRPr>
          </a:p>
        </p:txBody>
      </p:sp>
      <p:sp>
        <p:nvSpPr>
          <p:cNvPr id="7" name="Folyamatábra: Bekötés 6"/>
          <p:cNvSpPr/>
          <p:nvPr/>
        </p:nvSpPr>
        <p:spPr>
          <a:xfrm>
            <a:off x="3419872" y="792088"/>
            <a:ext cx="2196064" cy="2196064"/>
          </a:xfrm>
          <a:prstGeom prst="flowChartConnector">
            <a:avLst/>
          </a:prstGeom>
          <a:solidFill>
            <a:schemeClr val="accent2">
              <a:lumMod val="60000"/>
              <a:lumOff val="4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dirty="0" smtClean="0">
                <a:solidFill>
                  <a:schemeClr val="tx1"/>
                </a:solidFill>
              </a:rPr>
              <a:t>Top 5</a:t>
            </a:r>
          </a:p>
          <a:p>
            <a:pPr algn="ctr"/>
            <a:r>
              <a:rPr lang="hu-HU" sz="1400" dirty="0" err="1" smtClean="0">
                <a:solidFill>
                  <a:schemeClr val="tx1"/>
                </a:solidFill>
              </a:rPr>
              <a:t>App</a:t>
            </a:r>
            <a:r>
              <a:rPr lang="hu-HU" sz="1400" dirty="0" smtClean="0">
                <a:solidFill>
                  <a:schemeClr val="tx1"/>
                </a:solidFill>
              </a:rPr>
              <a:t> </a:t>
            </a:r>
            <a:r>
              <a:rPr lang="hu-HU" sz="1400" dirty="0" err="1" smtClean="0">
                <a:solidFill>
                  <a:schemeClr val="tx1"/>
                </a:solidFill>
              </a:rPr>
              <a:t>Store</a:t>
            </a:r>
            <a:r>
              <a:rPr lang="hu-HU" sz="1400" dirty="0" smtClean="0">
                <a:solidFill>
                  <a:schemeClr val="tx1"/>
                </a:solidFill>
              </a:rPr>
              <a:t> </a:t>
            </a:r>
            <a:r>
              <a:rPr lang="hu-HU" sz="1400" dirty="0" err="1" smtClean="0">
                <a:solidFill>
                  <a:schemeClr val="tx1"/>
                </a:solidFill>
              </a:rPr>
              <a:t>Medical</a:t>
            </a:r>
            <a:r>
              <a:rPr lang="hu-HU" sz="1400" dirty="0" smtClean="0">
                <a:solidFill>
                  <a:schemeClr val="tx1"/>
                </a:solidFill>
              </a:rPr>
              <a:t> Free</a:t>
            </a:r>
            <a:endParaRPr lang="hu-HU" sz="1400" dirty="0">
              <a:solidFill>
                <a:schemeClr val="tx1"/>
              </a:solidFill>
            </a:endParaRPr>
          </a:p>
        </p:txBody>
      </p:sp>
      <p:sp>
        <p:nvSpPr>
          <p:cNvPr id="8" name="Folyamatábra: Bekötés 7"/>
          <p:cNvSpPr/>
          <p:nvPr/>
        </p:nvSpPr>
        <p:spPr>
          <a:xfrm>
            <a:off x="1979712" y="4158192"/>
            <a:ext cx="2376264" cy="2376264"/>
          </a:xfrm>
          <a:prstGeom prst="flowChartConnector">
            <a:avLst/>
          </a:prstGeom>
          <a:solidFill>
            <a:schemeClr val="accent2">
              <a:lumMod val="60000"/>
              <a:lumOff val="4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 smtClean="0">
                <a:solidFill>
                  <a:schemeClr val="tx1"/>
                </a:solidFill>
              </a:rPr>
              <a:t>10%</a:t>
            </a:r>
          </a:p>
          <a:p>
            <a:pPr algn="ctr"/>
            <a:r>
              <a:rPr lang="hu-HU" sz="1400" dirty="0" smtClean="0">
                <a:solidFill>
                  <a:schemeClr val="tx1"/>
                </a:solidFill>
              </a:rPr>
              <a:t>A tabletta emlékeztetőt használók aránya</a:t>
            </a:r>
            <a:endParaRPr lang="hu-HU" sz="1400" dirty="0">
              <a:solidFill>
                <a:schemeClr val="tx1"/>
              </a:solidFill>
            </a:endParaRPr>
          </a:p>
        </p:txBody>
      </p:sp>
      <p:sp>
        <p:nvSpPr>
          <p:cNvPr id="9" name="Folyamatábra: Bekötés 8"/>
          <p:cNvSpPr/>
          <p:nvPr/>
        </p:nvSpPr>
        <p:spPr>
          <a:xfrm>
            <a:off x="5004228" y="1494076"/>
            <a:ext cx="2664116" cy="2664116"/>
          </a:xfrm>
          <a:prstGeom prst="flowChartConnector">
            <a:avLst/>
          </a:prstGeom>
          <a:solidFill>
            <a:schemeClr val="accent2">
              <a:lumMod val="60000"/>
              <a:lumOff val="4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 smtClean="0">
                <a:solidFill>
                  <a:schemeClr val="tx1"/>
                </a:solidFill>
              </a:rPr>
              <a:t>21%</a:t>
            </a:r>
          </a:p>
          <a:p>
            <a:pPr algn="ctr"/>
            <a:r>
              <a:rPr lang="hu-HU" sz="1400" dirty="0" smtClean="0">
                <a:solidFill>
                  <a:schemeClr val="tx1"/>
                </a:solidFill>
              </a:rPr>
              <a:t>Az aktív felhasználók aránya hetente</a:t>
            </a:r>
            <a:endParaRPr lang="hu-HU" sz="1400" dirty="0">
              <a:solidFill>
                <a:schemeClr val="tx1"/>
              </a:solidFill>
            </a:endParaRPr>
          </a:p>
        </p:txBody>
      </p:sp>
      <p:sp>
        <p:nvSpPr>
          <p:cNvPr id="10" name="Folyamatábra: Bekötés 9"/>
          <p:cNvSpPr/>
          <p:nvPr/>
        </p:nvSpPr>
        <p:spPr>
          <a:xfrm>
            <a:off x="899592" y="1051758"/>
            <a:ext cx="2484096" cy="2484096"/>
          </a:xfrm>
          <a:prstGeom prst="flowChartConnector">
            <a:avLst/>
          </a:prstGeom>
          <a:solidFill>
            <a:schemeClr val="accent2">
              <a:lumMod val="60000"/>
              <a:lumOff val="4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hu-HU" sz="2800" dirty="0" smtClean="0">
                <a:solidFill>
                  <a:schemeClr val="tx1"/>
                </a:solidFill>
              </a:rPr>
              <a:t>&gt;18 000</a:t>
            </a:r>
            <a:endParaRPr lang="hu-HU" sz="2800" dirty="0">
              <a:solidFill>
                <a:schemeClr val="tx1"/>
              </a:solidFill>
            </a:endParaRPr>
          </a:p>
          <a:p>
            <a:pPr lvl="0" algn="ctr"/>
            <a:r>
              <a:rPr lang="hu-HU" dirty="0" smtClean="0">
                <a:solidFill>
                  <a:schemeClr val="tx1"/>
                </a:solidFill>
              </a:rPr>
              <a:t>Letöltés</a:t>
            </a:r>
            <a:endParaRPr lang="hu-HU" dirty="0">
              <a:solidFill>
                <a:schemeClr val="tx1"/>
              </a:solidFill>
            </a:endParaRPr>
          </a:p>
        </p:txBody>
      </p:sp>
      <p:sp>
        <p:nvSpPr>
          <p:cNvPr id="11" name="Folyamatábra: Bekötés 10"/>
          <p:cNvSpPr/>
          <p:nvPr/>
        </p:nvSpPr>
        <p:spPr>
          <a:xfrm>
            <a:off x="2682060" y="2520280"/>
            <a:ext cx="2466004" cy="2352982"/>
          </a:xfrm>
          <a:prstGeom prst="flowChartConnector">
            <a:avLst/>
          </a:prstGeom>
          <a:solidFill>
            <a:srgbClr val="ECE0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 smtClean="0">
                <a:solidFill>
                  <a:schemeClr val="tx1"/>
                </a:solidFill>
              </a:rPr>
              <a:t>Megjelenés: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400" dirty="0" err="1" smtClean="0">
                <a:solidFill>
                  <a:schemeClr val="tx1"/>
                </a:solidFill>
              </a:rPr>
              <a:t>iOS</a:t>
            </a:r>
            <a:r>
              <a:rPr lang="hu-HU" sz="1400" dirty="0" smtClean="0">
                <a:solidFill>
                  <a:schemeClr val="tx1"/>
                </a:solidFill>
              </a:rPr>
              <a:t>: 2012</a:t>
            </a:r>
            <a:r>
              <a:rPr lang="hu-HU" sz="1400" dirty="0">
                <a:solidFill>
                  <a:schemeClr val="tx1"/>
                </a:solidFill>
              </a:rPr>
              <a:t>. </a:t>
            </a:r>
            <a:r>
              <a:rPr lang="hu-HU" sz="1400" dirty="0" smtClean="0">
                <a:solidFill>
                  <a:schemeClr val="tx1"/>
                </a:solidFill>
              </a:rPr>
              <a:t>július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400" dirty="0" err="1" smtClean="0">
                <a:solidFill>
                  <a:schemeClr val="tx1"/>
                </a:solidFill>
              </a:rPr>
              <a:t>Android</a:t>
            </a:r>
            <a:r>
              <a:rPr lang="hu-HU" sz="1400" dirty="0" smtClean="0">
                <a:solidFill>
                  <a:schemeClr val="tx1"/>
                </a:solidFill>
              </a:rPr>
              <a:t>: 2012. december</a:t>
            </a:r>
            <a:endParaRPr lang="hu-HU" sz="1400" dirty="0">
              <a:solidFill>
                <a:schemeClr val="tx1"/>
              </a:solidFill>
            </a:endParaRPr>
          </a:p>
        </p:txBody>
      </p:sp>
      <p:pic>
        <p:nvPicPr>
          <p:cNvPr id="13" name="Picture 5" descr="Z:\Projektek\PharmaPromo\Szinapszis céglogók\richterlogo2_t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757" y="6423413"/>
            <a:ext cx="1999447" cy="328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Z:\Projektek\PharmaPromo\Szinapszis céglogók\PharmaPromo alfalogo_mi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6381328"/>
            <a:ext cx="1512168" cy="46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Szövegdoboz 11"/>
          <p:cNvSpPr txBox="1"/>
          <p:nvPr/>
        </p:nvSpPr>
        <p:spPr>
          <a:xfrm>
            <a:off x="0" y="6574829"/>
            <a:ext cx="47734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dirty="0" err="1" smtClean="0"/>
              <a:t>Flurry.com</a:t>
            </a:r>
            <a:r>
              <a:rPr lang="hu-HU" sz="1200" dirty="0" smtClean="0"/>
              <a:t>, 2013.09.23.</a:t>
            </a:r>
            <a:endParaRPr lang="hu-HU" sz="1200" dirty="0"/>
          </a:p>
        </p:txBody>
      </p:sp>
    </p:spTree>
    <p:extLst>
      <p:ext uri="{BB962C8B-B14F-4D97-AF65-F5344CB8AC3E}">
        <p14:creationId xmlns:p14="http://schemas.microsoft.com/office/powerpoint/2010/main" val="1731601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4"/>
          <p:cNvSpPr>
            <a:spLocks noGrp="1"/>
          </p:cNvSpPr>
          <p:nvPr>
            <p:ph type="title"/>
          </p:nvPr>
        </p:nvSpPr>
        <p:spPr>
          <a:xfrm>
            <a:off x="0" y="-13063"/>
            <a:ext cx="9144000" cy="763200"/>
          </a:xfrm>
          <a:solidFill>
            <a:schemeClr val="accent2">
              <a:lumMod val="20000"/>
              <a:lumOff val="80000"/>
              <a:alpha val="65000"/>
            </a:schemeClr>
          </a:solidFill>
        </p:spPr>
        <p:txBody>
          <a:bodyPr>
            <a:normAutofit/>
          </a:bodyPr>
          <a:lstStyle/>
          <a:p>
            <a:pPr algn="r"/>
            <a:r>
              <a:rPr lang="hu-HU" sz="3000" dirty="0" smtClean="0">
                <a:latin typeface="+mn-lt"/>
              </a:rPr>
              <a:t>Hölgynaptár </a:t>
            </a:r>
            <a:r>
              <a:rPr lang="hu-HU" sz="3000" dirty="0" err="1" smtClean="0">
                <a:latin typeface="+mn-lt"/>
              </a:rPr>
              <a:t>iOS</a:t>
            </a:r>
            <a:r>
              <a:rPr lang="hu-HU" sz="3000" dirty="0" smtClean="0">
                <a:latin typeface="+mn-lt"/>
              </a:rPr>
              <a:t> vs. </a:t>
            </a:r>
            <a:r>
              <a:rPr lang="hu-HU" sz="3000" dirty="0" err="1" smtClean="0">
                <a:latin typeface="+mn-lt"/>
              </a:rPr>
              <a:t>Android</a:t>
            </a:r>
            <a:endParaRPr lang="hu-HU" sz="3000" dirty="0">
              <a:latin typeface="+mn-lt"/>
            </a:endParaRPr>
          </a:p>
        </p:txBody>
      </p:sp>
      <p:graphicFrame>
        <p:nvGraphicFramePr>
          <p:cNvPr id="5" name="Tábláza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1989125"/>
              </p:ext>
            </p:extLst>
          </p:nvPr>
        </p:nvGraphicFramePr>
        <p:xfrm>
          <a:off x="0" y="1515080"/>
          <a:ext cx="9144000" cy="4074160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2160240"/>
                <a:gridCol w="4860540"/>
                <a:gridCol w="2123220"/>
              </a:tblGrid>
              <a:tr h="326216">
                <a:tc>
                  <a:txBody>
                    <a:bodyPr/>
                    <a:lstStyle/>
                    <a:p>
                      <a:pPr algn="ctr"/>
                      <a:r>
                        <a:rPr lang="hu-HU" dirty="0" err="1" smtClean="0">
                          <a:latin typeface="+mn-lt"/>
                        </a:rPr>
                        <a:t>iOS</a:t>
                      </a:r>
                      <a:endParaRPr lang="hu-HU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u-HU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err="1" smtClean="0">
                          <a:latin typeface="+mn-lt"/>
                        </a:rPr>
                        <a:t>Android</a:t>
                      </a:r>
                      <a:endParaRPr lang="hu-HU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2012.07.16.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Megjelenés ideje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2012.12.16.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1-5.</a:t>
                      </a:r>
                      <a:r>
                        <a:rPr lang="hu-HU" baseline="0" dirty="0" smtClean="0">
                          <a:latin typeface="+mn-lt"/>
                        </a:rPr>
                        <a:t> 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Helyezés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N/A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9368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Új felhasználók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8827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2756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dirty="0" smtClean="0">
                          <a:latin typeface="+mn-lt"/>
                        </a:rPr>
                        <a:t>Aktív felhasználók száma hetente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1101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29</a:t>
                      </a:r>
                      <a:endParaRPr lang="hu-HU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dirty="0" smtClean="0">
                          <a:latin typeface="+mn-lt"/>
                        </a:rPr>
                        <a:t>Aktív felhasználók aránya</a:t>
                      </a:r>
                      <a:r>
                        <a:rPr lang="hu-HU" sz="1800" baseline="0" dirty="0" smtClean="0">
                          <a:latin typeface="+mn-lt"/>
                        </a:rPr>
                        <a:t> hetente </a:t>
                      </a:r>
                      <a:r>
                        <a:rPr lang="hu-HU" sz="1800" dirty="0" smtClean="0">
                          <a:latin typeface="+mn-lt"/>
                        </a:rPr>
                        <a:t>(%)</a:t>
                      </a:r>
                      <a:endParaRPr lang="hu-HU" sz="1800" b="0" dirty="0" smtClean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12</a:t>
                      </a:r>
                      <a:endParaRPr lang="hu-HU" b="0" dirty="0">
                        <a:latin typeface="+mn-lt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779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dirty="0" smtClean="0">
                          <a:latin typeface="+mn-lt"/>
                        </a:rPr>
                        <a:t>Munkamenetek száma naponta átlagosan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487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557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dirty="0" smtClean="0">
                          <a:latin typeface="+mn-lt"/>
                        </a:rPr>
                        <a:t>Aktív felhasználók száma naponta átlagosan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326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55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dirty="0" smtClean="0">
                          <a:latin typeface="+mn-lt"/>
                        </a:rPr>
                        <a:t>Munkamenetek átlagos ideje (sec)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132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1077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dirty="0" smtClean="0">
                          <a:latin typeface="+mn-lt"/>
                        </a:rPr>
                        <a:t>Gyógyszer emlékeztető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803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634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dirty="0" err="1" smtClean="0">
                          <a:latin typeface="+mn-lt"/>
                        </a:rPr>
                        <a:t>Orvoskiválasztás</a:t>
                      </a:r>
                      <a:endParaRPr lang="hu-HU" sz="1800" dirty="0" smtClean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+mn-lt"/>
                        </a:rPr>
                        <a:t>345</a:t>
                      </a:r>
                      <a:endParaRPr lang="hu-HU" dirty="0">
                        <a:latin typeface="+mn-lt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Ellipszis 6"/>
          <p:cNvSpPr/>
          <p:nvPr/>
        </p:nvSpPr>
        <p:spPr>
          <a:xfrm>
            <a:off x="683568" y="2204864"/>
            <a:ext cx="793651" cy="158417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Ellipszis 5"/>
          <p:cNvSpPr/>
          <p:nvPr/>
        </p:nvSpPr>
        <p:spPr>
          <a:xfrm>
            <a:off x="827584" y="4437112"/>
            <a:ext cx="504056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Ellipszis 7"/>
          <p:cNvSpPr/>
          <p:nvPr/>
        </p:nvSpPr>
        <p:spPr>
          <a:xfrm>
            <a:off x="7812360" y="4437112"/>
            <a:ext cx="576064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9" name="Picture 2" descr="Z:\Projektek\PharmaPromo\Szinapszis céglogók\PharmaPromo alfalogo_mi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6381657"/>
            <a:ext cx="1512168" cy="46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Z:\Projektek\PharmaPromo\Szinapszis céglogók\richterlogo2_t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400" y="6423416"/>
            <a:ext cx="1999447" cy="328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Szövegdoboz 10"/>
          <p:cNvSpPr txBox="1"/>
          <p:nvPr/>
        </p:nvSpPr>
        <p:spPr>
          <a:xfrm>
            <a:off x="0" y="6574829"/>
            <a:ext cx="47734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dirty="0" err="1" smtClean="0"/>
              <a:t>Flurry.com</a:t>
            </a:r>
            <a:r>
              <a:rPr lang="hu-HU" sz="1200" dirty="0" smtClean="0"/>
              <a:t>, 2013.09.23.</a:t>
            </a:r>
            <a:endParaRPr lang="hu-HU" sz="1200" dirty="0"/>
          </a:p>
        </p:txBody>
      </p:sp>
    </p:spTree>
    <p:extLst>
      <p:ext uri="{BB962C8B-B14F-4D97-AF65-F5344CB8AC3E}">
        <p14:creationId xmlns:p14="http://schemas.microsoft.com/office/powerpoint/2010/main" val="275683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1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3200"/>
          </a:xfrm>
        </p:spPr>
        <p:txBody>
          <a:bodyPr>
            <a:normAutofit/>
          </a:bodyPr>
          <a:lstStyle/>
          <a:p>
            <a:pPr algn="l"/>
            <a:r>
              <a:rPr lang="hu-HU" sz="3000" dirty="0" smtClean="0">
                <a:latin typeface="+mn-lt"/>
              </a:rPr>
              <a:t>             </a:t>
            </a:r>
            <a:r>
              <a:rPr lang="hu-HU" sz="3000" dirty="0" err="1" smtClean="0">
                <a:latin typeface="+mn-lt"/>
              </a:rPr>
              <a:t>GynAssist</a:t>
            </a:r>
            <a:endParaRPr lang="hu-HU" sz="3000" dirty="0">
              <a:latin typeface="+mn-lt"/>
            </a:endParaRPr>
          </a:p>
        </p:txBody>
      </p:sp>
      <p:pic>
        <p:nvPicPr>
          <p:cNvPr id="6" name="Picture 2" descr="C:\Users\baloghj\Desktop\Dropbox\Hölgy Viewer\holgy-viewer-ikon-1024x1024-v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864000" cy="8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6281" y="1916832"/>
            <a:ext cx="2698477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32040" y="189402"/>
            <a:ext cx="3360000" cy="251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62040" y="3036720"/>
            <a:ext cx="2700000" cy="359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Z:\Projektek\PharmaPromo\Szinapszis céglogók\PharmaPromo alfalogo_min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08" y="6354740"/>
            <a:ext cx="1512168" cy="46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210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Jobbra nyíl 19"/>
          <p:cNvSpPr/>
          <p:nvPr/>
        </p:nvSpPr>
        <p:spPr>
          <a:xfrm rot="14292945">
            <a:off x="1492318" y="1320185"/>
            <a:ext cx="620660" cy="215345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9" name="Jobbra nyíl 18"/>
          <p:cNvSpPr/>
          <p:nvPr/>
        </p:nvSpPr>
        <p:spPr>
          <a:xfrm rot="7589599">
            <a:off x="1400267" y="5097790"/>
            <a:ext cx="620660" cy="215345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8" name="Jobbra nyíl 17"/>
          <p:cNvSpPr/>
          <p:nvPr/>
        </p:nvSpPr>
        <p:spPr>
          <a:xfrm rot="18253577">
            <a:off x="6836206" y="1325325"/>
            <a:ext cx="620660" cy="215345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" name="Jobbra nyíl 2"/>
          <p:cNvSpPr/>
          <p:nvPr/>
        </p:nvSpPr>
        <p:spPr>
          <a:xfrm rot="3418711">
            <a:off x="6915315" y="5157674"/>
            <a:ext cx="828000" cy="21600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2050" name="Picture 2" descr="C:\Users\baloghj\Desktop\Gyógykomm\Infografikák\apps and time spent on smartphon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392"/>
          <a:stretch/>
        </p:blipFill>
        <p:spPr bwMode="auto">
          <a:xfrm>
            <a:off x="1547664" y="1528055"/>
            <a:ext cx="5924440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Szövegdoboz 10"/>
          <p:cNvSpPr txBox="1"/>
          <p:nvPr/>
        </p:nvSpPr>
        <p:spPr>
          <a:xfrm>
            <a:off x="5796136" y="332658"/>
            <a:ext cx="2952328" cy="783193"/>
          </a:xfrm>
          <a:prstGeom prst="roundRect">
            <a:avLst/>
          </a:prstGeom>
          <a:solidFill>
            <a:schemeClr val="accent6">
              <a:lumMod val="60000"/>
              <a:lumOff val="40000"/>
              <a:alpha val="73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hu-HU" sz="2000" dirty="0" smtClean="0"/>
              <a:t>Rendszeres használatot feltételezzen</a:t>
            </a:r>
            <a:endParaRPr lang="hu-HU" sz="2000" baseline="30000" dirty="0" smtClean="0"/>
          </a:p>
        </p:txBody>
      </p:sp>
      <p:sp>
        <p:nvSpPr>
          <p:cNvPr id="12" name="Szövegdoboz 11"/>
          <p:cNvSpPr txBox="1"/>
          <p:nvPr/>
        </p:nvSpPr>
        <p:spPr>
          <a:xfrm>
            <a:off x="614252" y="5488494"/>
            <a:ext cx="1784299" cy="783193"/>
          </a:xfrm>
          <a:prstGeom prst="roundRect">
            <a:avLst/>
          </a:prstGeom>
          <a:solidFill>
            <a:schemeClr val="accent6">
              <a:lumMod val="60000"/>
              <a:lumOff val="40000"/>
              <a:alpha val="73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hu-HU" sz="2000" dirty="0" smtClean="0">
                <a:latin typeface="+mj-lt"/>
              </a:rPr>
              <a:t>Megbízható működés</a:t>
            </a:r>
            <a:endParaRPr lang="hu-HU" sz="2000" baseline="30000" dirty="0" smtClean="0">
              <a:latin typeface="+mj-lt"/>
            </a:endParaRPr>
          </a:p>
        </p:txBody>
      </p:sp>
      <p:sp>
        <p:nvSpPr>
          <p:cNvPr id="16" name="Szövegdoboz 15"/>
          <p:cNvSpPr txBox="1"/>
          <p:nvPr/>
        </p:nvSpPr>
        <p:spPr>
          <a:xfrm>
            <a:off x="328474" y="332656"/>
            <a:ext cx="2947382" cy="783193"/>
          </a:xfrm>
          <a:prstGeom prst="roundRect">
            <a:avLst/>
          </a:prstGeom>
          <a:solidFill>
            <a:schemeClr val="accent6">
              <a:lumMod val="60000"/>
              <a:lumOff val="40000"/>
              <a:alpha val="73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hu-HU" sz="2000" dirty="0" smtClean="0"/>
              <a:t>Egyedi, </a:t>
            </a:r>
            <a:r>
              <a:rPr lang="hu-HU" sz="2000" dirty="0" err="1" smtClean="0"/>
              <a:t>orvosszakmailag</a:t>
            </a:r>
            <a:r>
              <a:rPr lang="hu-HU" sz="2000" dirty="0" smtClean="0"/>
              <a:t> korrekt alkalmazás</a:t>
            </a:r>
            <a:endParaRPr lang="hu-HU" sz="2000" baseline="30000" dirty="0" smtClean="0"/>
          </a:p>
        </p:txBody>
      </p:sp>
      <p:sp>
        <p:nvSpPr>
          <p:cNvPr id="17" name="Szövegdoboz 16"/>
          <p:cNvSpPr txBox="1"/>
          <p:nvPr/>
        </p:nvSpPr>
        <p:spPr>
          <a:xfrm>
            <a:off x="6639546" y="5658753"/>
            <a:ext cx="1784299" cy="442674"/>
          </a:xfrm>
          <a:prstGeom prst="roundRect">
            <a:avLst/>
          </a:prstGeom>
          <a:solidFill>
            <a:schemeClr val="accent6">
              <a:lumMod val="60000"/>
              <a:lumOff val="40000"/>
              <a:alpha val="73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hu-HU" sz="2000" dirty="0" smtClean="0"/>
              <a:t>Promóció!</a:t>
            </a:r>
            <a:endParaRPr lang="hu-HU" sz="2000" baseline="30000" dirty="0" smtClean="0"/>
          </a:p>
        </p:txBody>
      </p:sp>
      <p:pic>
        <p:nvPicPr>
          <p:cNvPr id="13" name="Picture 4" descr="Z:\Projektek\PharmaPromo\Szinapszis céglogók\h2o logo_tr_m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40545"/>
            <a:ext cx="735449" cy="40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Z:\Projektek\PharmaPromo\Szinapszis céglogók\PharmaPromo alfalogo_m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063" y="6459609"/>
            <a:ext cx="1080120" cy="332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184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9" grpId="0" animBg="1"/>
      <p:bldP spid="18" grpId="0" animBg="1"/>
      <p:bldP spid="3" grpId="0" animBg="1"/>
      <p:bldP spid="11" grpId="0" animBg="1"/>
      <p:bldP spid="12" grpId="0" animBg="1"/>
      <p:bldP spid="16" grpId="0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664341"/>
            <a:ext cx="9144000" cy="54985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églalap 2"/>
          <p:cNvSpPr/>
          <p:nvPr/>
        </p:nvSpPr>
        <p:spPr>
          <a:xfrm>
            <a:off x="1115616" y="3933056"/>
            <a:ext cx="1418456" cy="12241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6" name="Picture 4" descr="Z:\Projektek\PharmaPromo\Szinapszis céglogók\h2o logo_tr_m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40545"/>
            <a:ext cx="735449" cy="40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Z:\Projektek\PharmaPromo\Szinapszis céglogók\PharmaPromo alfalogo_m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063" y="6459609"/>
            <a:ext cx="1080120" cy="332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676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2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0" y="6217083"/>
            <a:ext cx="3652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dirty="0" smtClean="0"/>
              <a:t>Köszönöm a figyelmet!</a:t>
            </a:r>
            <a:endParaRPr lang="hu-HU" sz="2800" dirty="0"/>
          </a:p>
        </p:txBody>
      </p:sp>
      <p:pic>
        <p:nvPicPr>
          <p:cNvPr id="5" name="Picture 4" descr="Z:\Projektek\PharmaPromo\Szinapszis céglogók\h2o logo_tr_m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828" y="3429000"/>
            <a:ext cx="1598820" cy="879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Z:\Projektek\PharmaPromo\Szinapszis céglogók\PharmaPromo alfalogo_m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828" y="4725144"/>
            <a:ext cx="1566869" cy="48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zövegdoboz 6"/>
          <p:cNvSpPr txBox="1"/>
          <p:nvPr/>
        </p:nvSpPr>
        <p:spPr>
          <a:xfrm>
            <a:off x="5743765" y="5818038"/>
            <a:ext cx="3312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dirty="0" smtClean="0"/>
              <a:t>Balogh Judit</a:t>
            </a:r>
          </a:p>
          <a:p>
            <a:pPr algn="r"/>
            <a:r>
              <a:rPr lang="hu-HU" dirty="0" smtClean="0"/>
              <a:t>30/600-1638</a:t>
            </a:r>
          </a:p>
          <a:p>
            <a:pPr algn="r"/>
            <a:r>
              <a:rPr lang="hu-HU" dirty="0" err="1"/>
              <a:t>b</a:t>
            </a:r>
            <a:r>
              <a:rPr lang="hu-HU" dirty="0" err="1" smtClean="0"/>
              <a:t>alogh.judit</a:t>
            </a:r>
            <a:r>
              <a:rPr lang="hu-HU" dirty="0" smtClean="0"/>
              <a:t>@</a:t>
            </a:r>
            <a:r>
              <a:rPr lang="hu-HU" dirty="0" err="1" smtClean="0"/>
              <a:t>pharmapromo.hu</a:t>
            </a:r>
            <a:endParaRPr lang="hu-HU" dirty="0"/>
          </a:p>
        </p:txBody>
      </p:sp>
      <p:pic>
        <p:nvPicPr>
          <p:cNvPr id="2050" name="Picture 2" descr="Leírás: Szinapszis_Logo-01 cop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9053" y="1916832"/>
            <a:ext cx="1504369" cy="1078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776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6651</TotalTime>
  <Words>399</Words>
  <Application>Microsoft Office PowerPoint</Application>
  <PresentationFormat>Diavetítés a képernyőre (4:3 oldalarány)</PresentationFormat>
  <Paragraphs>109</Paragraphs>
  <Slides>21</Slides>
  <Notes>4</Notes>
  <HiddenSlides>0</HiddenSlides>
  <MMClips>0</MMClips>
  <ScaleCrop>false</ScaleCrop>
  <HeadingPairs>
    <vt:vector size="4" baseType="variant">
      <vt:variant>
        <vt:lpstr>Téma</vt:lpstr>
      </vt:variant>
      <vt:variant>
        <vt:i4>2</vt:i4>
      </vt:variant>
      <vt:variant>
        <vt:lpstr>Diacímek</vt:lpstr>
      </vt:variant>
      <vt:variant>
        <vt:i4>21</vt:i4>
      </vt:variant>
    </vt:vector>
  </HeadingPairs>
  <TitlesOfParts>
    <vt:vector size="23" baseType="lpstr">
      <vt:lpstr>Office-téma</vt:lpstr>
      <vt:lpstr>1_Office-téma</vt:lpstr>
      <vt:lpstr>Mobileszközök szerepe a gyógyszeripari kommunikációban</vt:lpstr>
      <vt:lpstr>PowerPoint bemutató</vt:lpstr>
      <vt:lpstr>PowerPoint bemutató</vt:lpstr>
      <vt:lpstr>PowerPoint bemutató</vt:lpstr>
      <vt:lpstr>GSK – MyAsthma A facebook játéktól az alkalmazásig</vt:lpstr>
      <vt:lpstr>Regisztráció</vt:lpstr>
      <vt:lpstr>Személyre szabott tartalom</vt:lpstr>
      <vt:lpstr>A MyAsthma számokban</vt:lpstr>
      <vt:lpstr>Janssen – Psoriasis</vt:lpstr>
      <vt:lpstr>Kalkulátor az orvos és beteg részére egyaránt</vt:lpstr>
      <vt:lpstr>A Psoriasis számokban</vt:lpstr>
      <vt:lpstr>PowerPoint bemutató</vt:lpstr>
      <vt:lpstr> Hölgynaptár program nőgyógyász szakorvosok körében 2012-2013.</vt:lpstr>
      <vt:lpstr>CATI 2013. Q1, n=106</vt:lpstr>
      <vt:lpstr>PowerPoint bemutató</vt:lpstr>
      <vt:lpstr>PowerPoint bemutató</vt:lpstr>
      <vt:lpstr>Hölgynaptár iOS vs. Android</vt:lpstr>
      <vt:lpstr>             GynAssist</vt:lpstr>
      <vt:lpstr>PowerPoint bemutató</vt:lpstr>
      <vt:lpstr>PowerPoint bemutató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Nőgyógyászati naptár alkalmazás</dc:title>
  <dc:creator>baloghj</dc:creator>
  <cp:lastModifiedBy>Balogh Judit</cp:lastModifiedBy>
  <cp:revision>756</cp:revision>
  <dcterms:created xsi:type="dcterms:W3CDTF">2012-05-08T12:51:40Z</dcterms:created>
  <dcterms:modified xsi:type="dcterms:W3CDTF">2013-09-24T09:15:26Z</dcterms:modified>
</cp:coreProperties>
</file>