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79" r:id="rId3"/>
    <p:sldId id="257" r:id="rId4"/>
    <p:sldId id="282" r:id="rId5"/>
    <p:sldId id="283" r:id="rId6"/>
    <p:sldId id="281" r:id="rId7"/>
    <p:sldId id="258" r:id="rId8"/>
    <p:sldId id="269" r:id="rId9"/>
    <p:sldId id="271" r:id="rId10"/>
    <p:sldId id="272" r:id="rId11"/>
    <p:sldId id="273" r:id="rId12"/>
    <p:sldId id="274" r:id="rId13"/>
    <p:sldId id="284" r:id="rId14"/>
    <p:sldId id="285" r:id="rId15"/>
    <p:sldId id="286" r:id="rId16"/>
    <p:sldId id="287" r:id="rId17"/>
    <p:sldId id="280" r:id="rId18"/>
    <p:sldId id="288" r:id="rId19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4D4D"/>
    <a:srgbClr val="969696"/>
    <a:srgbClr val="00CC00"/>
    <a:srgbClr val="FF9000"/>
    <a:srgbClr val="CC00CC"/>
    <a:srgbClr val="A50021"/>
    <a:srgbClr val="FF3300"/>
    <a:srgbClr val="1C4D03"/>
    <a:srgbClr val="FF3399"/>
    <a:srgbClr val="FBFBF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320" y="-6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munkalap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munkalap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title>
      <c:tx>
        <c:rich>
          <a:bodyPr/>
          <a:lstStyle/>
          <a:p>
            <a:pPr>
              <a:defRPr/>
            </a:pPr>
            <a:r>
              <a:rPr lang="hu-HU" dirty="0" smtClean="0"/>
              <a:t>Kommunikációs</a:t>
            </a:r>
            <a:r>
              <a:rPr lang="hu-HU" baseline="0" dirty="0" smtClean="0"/>
              <a:t> piac összes árbevétele (milliárd HUF)</a:t>
            </a:r>
            <a:endParaRPr lang="en-US" dirty="0"/>
          </a:p>
        </c:rich>
      </c:tx>
      <c:layout/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Munka1!$B$1</c:f>
              <c:strCache>
                <c:ptCount val="1"/>
                <c:pt idx="0">
                  <c:v>Összes Kommunikációs költés</c:v>
                </c:pt>
              </c:strCache>
            </c:strRef>
          </c:tx>
          <c:dLbls>
            <c:dLbl>
              <c:idx val="0"/>
              <c:layout>
                <c:manualLayout>
                  <c:x val="6.7578094736187918E-3"/>
                  <c:y val="-4.9455782830701088E-2"/>
                </c:manualLayout>
              </c:layout>
              <c:showVal val="1"/>
            </c:dLbl>
            <c:dLbl>
              <c:idx val="1"/>
              <c:layout>
                <c:manualLayout>
                  <c:x val="1.3515618947237587E-3"/>
                  <c:y val="-4.0463822316028186E-2"/>
                </c:manualLayout>
              </c:layout>
              <c:showVal val="1"/>
            </c:dLbl>
            <c:dLbl>
              <c:idx val="2"/>
              <c:layout>
                <c:manualLayout>
                  <c:x val="2.7031237894476197E-3"/>
                  <c:y val="-4.0463822316028145E-2"/>
                </c:manualLayout>
              </c:layout>
              <c:showVal val="1"/>
            </c:dLbl>
            <c:txPr>
              <a:bodyPr/>
              <a:lstStyle/>
              <a:p>
                <a:pPr>
                  <a:defRPr sz="2400" b="1" i="1">
                    <a:solidFill>
                      <a:srgbClr val="002060"/>
                    </a:solidFill>
                  </a:defRPr>
                </a:pPr>
                <a:endParaRPr lang="hu-HU"/>
              </a:p>
            </c:txPr>
            <c:showVal val="1"/>
          </c:dLbls>
          <c:cat>
            <c:numRef>
              <c:f>Munka1!$A$2:$A$4</c:f>
              <c:numCache>
                <c:formatCode>General</c:formatCode>
                <c:ptCount val="3"/>
                <c:pt idx="0">
                  <c:v>2008</c:v>
                </c:pt>
                <c:pt idx="1">
                  <c:v>2010</c:v>
                </c:pt>
                <c:pt idx="2">
                  <c:v>2012</c:v>
                </c:pt>
              </c:numCache>
            </c:numRef>
          </c:cat>
          <c:val>
            <c:numRef>
              <c:f>Munka1!$B$2:$B$4</c:f>
              <c:numCache>
                <c:formatCode>General</c:formatCode>
                <c:ptCount val="3"/>
                <c:pt idx="0">
                  <c:v>430</c:v>
                </c:pt>
                <c:pt idx="1">
                  <c:v>310</c:v>
                </c:pt>
                <c:pt idx="2">
                  <c:v>270</c:v>
                </c:pt>
              </c:numCache>
            </c:numRef>
          </c:val>
        </c:ser>
        <c:dLbls>
          <c:showVal val="1"/>
        </c:dLbls>
        <c:shape val="box"/>
        <c:axId val="63570304"/>
        <c:axId val="79927168"/>
        <c:axId val="0"/>
      </c:bar3DChart>
      <c:catAx>
        <c:axId val="63570304"/>
        <c:scaling>
          <c:orientation val="minMax"/>
        </c:scaling>
        <c:axPos val="b"/>
        <c:numFmt formatCode="General" sourceLinked="1"/>
        <c:majorTickMark val="none"/>
        <c:tickLblPos val="nextTo"/>
        <c:crossAx val="79927168"/>
        <c:crosses val="autoZero"/>
        <c:auto val="1"/>
        <c:lblAlgn val="ctr"/>
        <c:lblOffset val="100"/>
      </c:catAx>
      <c:valAx>
        <c:axId val="79927168"/>
        <c:scaling>
          <c:orientation val="minMax"/>
          <c:max val="450"/>
          <c:min val="0"/>
        </c:scaling>
        <c:delete val="1"/>
        <c:axPos val="l"/>
        <c:numFmt formatCode="General" sourceLinked="1"/>
        <c:majorTickMark val="none"/>
        <c:tickLblPos val="none"/>
        <c:crossAx val="63570304"/>
        <c:crosses val="autoZero"/>
        <c:crossBetween val="between"/>
        <c:majorUnit val="100"/>
        <c:minorUnit val="10"/>
      </c:valAx>
    </c:plotArea>
    <c:plotVisOnly val="1"/>
  </c:chart>
  <c:txPr>
    <a:bodyPr/>
    <a:lstStyle/>
    <a:p>
      <a:pPr>
        <a:defRPr sz="1800"/>
      </a:pPr>
      <a:endParaRPr lang="hu-H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style val="4"/>
  <c:chart>
    <c:title>
      <c:tx>
        <c:rich>
          <a:bodyPr/>
          <a:lstStyle/>
          <a:p>
            <a:pPr>
              <a:defRPr/>
            </a:pPr>
            <a:r>
              <a:rPr lang="hu-HU" dirty="0" smtClean="0"/>
              <a:t>Kommunikációs piac összes </a:t>
            </a:r>
            <a:r>
              <a:rPr lang="hu-HU" dirty="0" err="1" smtClean="0"/>
              <a:t>revenue</a:t>
            </a:r>
            <a:endParaRPr lang="en-US" dirty="0"/>
          </a:p>
        </c:rich>
      </c:tx>
      <c:layout/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Munka1!$B$1</c:f>
              <c:strCache>
                <c:ptCount val="1"/>
                <c:pt idx="0">
                  <c:v>Összes Kommunikációs költés</c:v>
                </c:pt>
              </c:strCache>
            </c:strRef>
          </c:tx>
          <c:dLbls>
            <c:delete val="1"/>
          </c:dLbls>
          <c:cat>
            <c:numRef>
              <c:f>Munka1!$A$2:$A$4</c:f>
              <c:numCache>
                <c:formatCode>General</c:formatCode>
                <c:ptCount val="3"/>
                <c:pt idx="0">
                  <c:v>2008</c:v>
                </c:pt>
                <c:pt idx="1">
                  <c:v>2010</c:v>
                </c:pt>
                <c:pt idx="2">
                  <c:v>2012</c:v>
                </c:pt>
              </c:numCache>
            </c:numRef>
          </c:cat>
          <c:val>
            <c:numRef>
              <c:f>Munka1!$B$2:$B$4</c:f>
              <c:numCache>
                <c:formatCode>General</c:formatCode>
                <c:ptCount val="3"/>
                <c:pt idx="0">
                  <c:v>129</c:v>
                </c:pt>
                <c:pt idx="1">
                  <c:v>75</c:v>
                </c:pt>
                <c:pt idx="2">
                  <c:v>54</c:v>
                </c:pt>
              </c:numCache>
            </c:numRef>
          </c:val>
        </c:ser>
        <c:dLbls>
          <c:showVal val="1"/>
        </c:dLbls>
        <c:shape val="box"/>
        <c:axId val="81605376"/>
        <c:axId val="81606912"/>
        <c:axId val="0"/>
      </c:bar3DChart>
      <c:catAx>
        <c:axId val="81605376"/>
        <c:scaling>
          <c:orientation val="minMax"/>
        </c:scaling>
        <c:axPos val="b"/>
        <c:numFmt formatCode="General" sourceLinked="1"/>
        <c:majorTickMark val="none"/>
        <c:tickLblPos val="nextTo"/>
        <c:crossAx val="81606912"/>
        <c:crosses val="autoZero"/>
        <c:auto val="1"/>
        <c:lblAlgn val="ctr"/>
        <c:lblOffset val="100"/>
      </c:catAx>
      <c:valAx>
        <c:axId val="81606912"/>
        <c:scaling>
          <c:orientation val="minMax"/>
          <c:max val="150"/>
          <c:min val="0"/>
        </c:scaling>
        <c:delete val="1"/>
        <c:axPos val="l"/>
        <c:numFmt formatCode="General" sourceLinked="1"/>
        <c:majorTickMark val="none"/>
        <c:tickLblPos val="none"/>
        <c:crossAx val="81605376"/>
        <c:crosses val="autoZero"/>
        <c:crossBetween val="between"/>
        <c:majorUnit val="50"/>
        <c:minorUnit val="10"/>
      </c:valAx>
    </c:plotArea>
    <c:plotVisOnly val="1"/>
  </c:chart>
  <c:txPr>
    <a:bodyPr/>
    <a:lstStyle/>
    <a:p>
      <a:pPr>
        <a:defRPr sz="1800"/>
      </a:pPr>
      <a:endParaRPr lang="hu-H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35147-36CA-4451-9627-9D565F475F5F}" type="datetimeFigureOut">
              <a:rPr lang="hu-HU" smtClean="0"/>
              <a:pPr/>
              <a:t>2011.12.06.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809A9-2ACF-4553-B905-A191993EF03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35147-36CA-4451-9627-9D565F475F5F}" type="datetimeFigureOut">
              <a:rPr lang="hu-HU" smtClean="0"/>
              <a:pPr/>
              <a:t>2011.12.06.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809A9-2ACF-4553-B905-A191993EF03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35147-36CA-4451-9627-9D565F475F5F}" type="datetimeFigureOut">
              <a:rPr lang="hu-HU" smtClean="0"/>
              <a:pPr/>
              <a:t>2011.12.06.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809A9-2ACF-4553-B905-A191993EF03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35147-36CA-4451-9627-9D565F475F5F}" type="datetimeFigureOut">
              <a:rPr lang="hu-HU" smtClean="0"/>
              <a:pPr/>
              <a:t>2011.12.06.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809A9-2ACF-4553-B905-A191993EF03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35147-36CA-4451-9627-9D565F475F5F}" type="datetimeFigureOut">
              <a:rPr lang="hu-HU" smtClean="0"/>
              <a:pPr/>
              <a:t>2011.12.06.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809A9-2ACF-4553-B905-A191993EF03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35147-36CA-4451-9627-9D565F475F5F}" type="datetimeFigureOut">
              <a:rPr lang="hu-HU" smtClean="0"/>
              <a:pPr/>
              <a:t>2011.12.06.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809A9-2ACF-4553-B905-A191993EF03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35147-36CA-4451-9627-9D565F475F5F}" type="datetimeFigureOut">
              <a:rPr lang="hu-HU" smtClean="0"/>
              <a:pPr/>
              <a:t>2011.12.06.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809A9-2ACF-4553-B905-A191993EF03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35147-36CA-4451-9627-9D565F475F5F}" type="datetimeFigureOut">
              <a:rPr lang="hu-HU" smtClean="0"/>
              <a:pPr/>
              <a:t>2011.12.06.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809A9-2ACF-4553-B905-A191993EF03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35147-36CA-4451-9627-9D565F475F5F}" type="datetimeFigureOut">
              <a:rPr lang="hu-HU" smtClean="0"/>
              <a:pPr/>
              <a:t>2011.12.06.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809A9-2ACF-4553-B905-A191993EF03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35147-36CA-4451-9627-9D565F475F5F}" type="datetimeFigureOut">
              <a:rPr lang="hu-HU" smtClean="0"/>
              <a:pPr/>
              <a:t>2011.12.06.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809A9-2ACF-4553-B905-A191993EF03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35147-36CA-4451-9627-9D565F475F5F}" type="datetimeFigureOut">
              <a:rPr lang="hu-HU" smtClean="0"/>
              <a:pPr/>
              <a:t>2011.12.06.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809A9-2ACF-4553-B905-A191993EF03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35147-36CA-4451-9627-9D565F475F5F}" type="datetimeFigureOut">
              <a:rPr lang="hu-HU" smtClean="0"/>
              <a:pPr/>
              <a:t>2011.12.06.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4809A9-2ACF-4553-B905-A191993EF036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0" y="1772816"/>
            <a:ext cx="9756576" cy="1470025"/>
          </a:xfrm>
        </p:spPr>
        <p:txBody>
          <a:bodyPr>
            <a:noAutofit/>
          </a:bodyPr>
          <a:lstStyle/>
          <a:p>
            <a:r>
              <a:rPr lang="hu-HU" sz="8800" b="1" dirty="0" smtClean="0">
                <a:solidFill>
                  <a:srgbClr val="002060"/>
                </a:solidFill>
              </a:rPr>
              <a:t>Csapda kilátással</a:t>
            </a:r>
            <a:endParaRPr lang="hu-HU" sz="8800" b="1" dirty="0">
              <a:solidFill>
                <a:srgbClr val="002060"/>
              </a:solidFill>
            </a:endParaRP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dirty="0" smtClean="0"/>
              <a:t>Gábor Iván</a:t>
            </a:r>
            <a:endParaRPr lang="hu-HU" dirty="0"/>
          </a:p>
        </p:txBody>
      </p:sp>
      <p:pic>
        <p:nvPicPr>
          <p:cNvPr id="4" name="Kép 3" descr="Cafe_Comm_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91880" y="4581128"/>
            <a:ext cx="2232248" cy="14812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95536" y="116632"/>
            <a:ext cx="8424936" cy="5577483"/>
          </a:xfrm>
        </p:spPr>
        <p:txBody>
          <a:bodyPr>
            <a:noAutofit/>
          </a:bodyPr>
          <a:lstStyle/>
          <a:p>
            <a:pPr marL="514350" indent="-514350" algn="ctr">
              <a:lnSpc>
                <a:spcPct val="200000"/>
              </a:lnSpc>
              <a:buNone/>
            </a:pPr>
            <a:r>
              <a:rPr lang="hu-HU" sz="9600" b="1" dirty="0" smtClean="0">
                <a:solidFill>
                  <a:srgbClr val="002060"/>
                </a:solidFill>
              </a:rPr>
              <a:t>Miért csapda</a:t>
            </a:r>
            <a:r>
              <a:rPr lang="hu-HU" sz="9600" b="1" dirty="0" smtClean="0">
                <a:solidFill>
                  <a:srgbClr val="002060"/>
                </a:solidFill>
              </a:rPr>
              <a:t>?</a:t>
            </a:r>
            <a:endParaRPr lang="hu-HU" sz="9600" b="1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rtalom helye 3"/>
          <p:cNvGraphicFramePr>
            <a:graphicFrameLocks noGrp="1"/>
          </p:cNvGraphicFramePr>
          <p:nvPr>
            <p:ph idx="1"/>
          </p:nvPr>
        </p:nvGraphicFramePr>
        <p:xfrm>
          <a:off x="-108520" y="332656"/>
          <a:ext cx="9396536" cy="57935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Szövegdoboz 2"/>
          <p:cNvSpPr txBox="1"/>
          <p:nvPr/>
        </p:nvSpPr>
        <p:spPr>
          <a:xfrm>
            <a:off x="2267744" y="6372036"/>
            <a:ext cx="4219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b="1" dirty="0" smtClean="0"/>
              <a:t>Forrás: Café </a:t>
            </a:r>
            <a:r>
              <a:rPr lang="hu-HU" b="1" dirty="0" err="1" smtClean="0"/>
              <a:t>Communications</a:t>
            </a:r>
            <a:r>
              <a:rPr lang="hu-HU" b="1" dirty="0" smtClean="0"/>
              <a:t> saját becslés</a:t>
            </a:r>
            <a:endParaRPr lang="hu-HU" b="1" dirty="0"/>
          </a:p>
        </p:txBody>
      </p:sp>
      <p:sp>
        <p:nvSpPr>
          <p:cNvPr id="5" name="Szövegdoboz 4"/>
          <p:cNvSpPr txBox="1"/>
          <p:nvPr/>
        </p:nvSpPr>
        <p:spPr>
          <a:xfrm>
            <a:off x="3275856" y="476672"/>
            <a:ext cx="5400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35-40%</a:t>
            </a:r>
            <a:endParaRPr lang="hu-HU" sz="1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rtalom helye 3"/>
          <p:cNvGraphicFramePr>
            <a:graphicFrameLocks noGrp="1"/>
          </p:cNvGraphicFramePr>
          <p:nvPr>
            <p:ph idx="1"/>
          </p:nvPr>
        </p:nvGraphicFramePr>
        <p:xfrm>
          <a:off x="-108520" y="332656"/>
          <a:ext cx="9396536" cy="57935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Szövegdoboz 2"/>
          <p:cNvSpPr txBox="1"/>
          <p:nvPr/>
        </p:nvSpPr>
        <p:spPr>
          <a:xfrm>
            <a:off x="2267744" y="6372036"/>
            <a:ext cx="4219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b="1" dirty="0" smtClean="0"/>
              <a:t>Forrás: Café </a:t>
            </a:r>
            <a:r>
              <a:rPr lang="hu-HU" b="1" dirty="0" err="1" smtClean="0"/>
              <a:t>Communications</a:t>
            </a:r>
            <a:r>
              <a:rPr lang="hu-HU" b="1" dirty="0" smtClean="0"/>
              <a:t> saját becslés</a:t>
            </a:r>
            <a:endParaRPr lang="hu-HU" b="1" dirty="0"/>
          </a:p>
        </p:txBody>
      </p:sp>
      <p:sp>
        <p:nvSpPr>
          <p:cNvPr id="5" name="Szövegdoboz 4"/>
          <p:cNvSpPr txBox="1"/>
          <p:nvPr/>
        </p:nvSpPr>
        <p:spPr>
          <a:xfrm>
            <a:off x="2483768" y="980728"/>
            <a:ext cx="81369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fele se!!</a:t>
            </a:r>
            <a:endParaRPr lang="hu-HU" sz="12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467544" y="1124744"/>
            <a:ext cx="813690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2000" b="1" dirty="0" smtClean="0">
                <a:solidFill>
                  <a:srgbClr val="1C4D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Sokkal több</a:t>
            </a:r>
          </a:p>
          <a:p>
            <a:pPr algn="ctr"/>
            <a:r>
              <a:rPr lang="hu-HU" sz="12000" b="1" dirty="0" smtClean="0">
                <a:solidFill>
                  <a:srgbClr val="1C4D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ügynökség</a:t>
            </a:r>
            <a:endParaRPr lang="hu-HU" sz="12000" b="1" dirty="0">
              <a:solidFill>
                <a:srgbClr val="1C4D0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467544" y="1916832"/>
            <a:ext cx="8210068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50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VÁLTOZÁS</a:t>
            </a:r>
            <a:endParaRPr lang="hu-HU" sz="15000" b="1" dirty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zövegdoboz 6"/>
          <p:cNvSpPr txBox="1"/>
          <p:nvPr/>
        </p:nvSpPr>
        <p:spPr>
          <a:xfrm>
            <a:off x="0" y="980728"/>
            <a:ext cx="9815636" cy="4464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0" b="1" dirty="0" smtClean="0"/>
              <a:t>K</a:t>
            </a:r>
            <a:r>
              <a:rPr lang="hu-HU" sz="14000" b="1" dirty="0" smtClean="0">
                <a:solidFill>
                  <a:srgbClr val="111111"/>
                </a:solidFill>
              </a:rPr>
              <a:t>Ö</a:t>
            </a:r>
            <a:r>
              <a:rPr lang="hu-HU" sz="14000" b="1" dirty="0" smtClean="0">
                <a:solidFill>
                  <a:srgbClr val="1C1C1C"/>
                </a:solidFill>
              </a:rPr>
              <a:t>L</a:t>
            </a:r>
            <a:r>
              <a:rPr lang="hu-HU" sz="14000" b="1" dirty="0" smtClean="0">
                <a:solidFill>
                  <a:srgbClr val="292929"/>
                </a:solidFill>
              </a:rPr>
              <a:t>T</a:t>
            </a:r>
            <a:r>
              <a:rPr lang="hu-HU" sz="14000" b="1" dirty="0" smtClean="0">
                <a:solidFill>
                  <a:srgbClr val="333333"/>
                </a:solidFill>
              </a:rPr>
              <a:t>S</a:t>
            </a:r>
            <a:r>
              <a:rPr lang="hu-HU" sz="14000" b="1" dirty="0" smtClean="0">
                <a:solidFill>
                  <a:srgbClr val="4D4D4D"/>
                </a:solidFill>
              </a:rPr>
              <a:t>É</a:t>
            </a:r>
            <a:r>
              <a:rPr lang="hu-HU" sz="14000" b="1" dirty="0" smtClean="0">
                <a:solidFill>
                  <a:srgbClr val="5F5F5F"/>
                </a:solidFill>
              </a:rPr>
              <a:t>G</a:t>
            </a:r>
          </a:p>
          <a:p>
            <a:r>
              <a:rPr lang="hu-HU" sz="14000" b="1" dirty="0" smtClean="0">
                <a:solidFill>
                  <a:srgbClr val="777777"/>
                </a:solidFill>
              </a:rPr>
              <a:t>C</a:t>
            </a:r>
            <a:r>
              <a:rPr lang="hu-HU" sz="14000" b="1" dirty="0" smtClean="0">
                <a:solidFill>
                  <a:srgbClr val="808080"/>
                </a:solidFill>
              </a:rPr>
              <a:t>S</a:t>
            </a:r>
            <a:r>
              <a:rPr lang="hu-HU" sz="14000" b="1" dirty="0" smtClean="0">
                <a:solidFill>
                  <a:srgbClr val="969696"/>
                </a:solidFill>
              </a:rPr>
              <a:t>Ö</a:t>
            </a:r>
            <a:r>
              <a:rPr lang="hu-HU" sz="14000" b="1" dirty="0" smtClean="0">
                <a:solidFill>
                  <a:srgbClr val="C0C0C0"/>
                </a:solidFill>
              </a:rPr>
              <a:t>K</a:t>
            </a:r>
            <a:r>
              <a:rPr lang="hu-HU" sz="14000" b="1" dirty="0" smtClean="0">
                <a:solidFill>
                  <a:srgbClr val="DDDDDD"/>
                </a:solidFill>
              </a:rPr>
              <a:t>K</a:t>
            </a:r>
            <a:r>
              <a:rPr lang="hu-HU" sz="14000" b="1" dirty="0" smtClean="0">
                <a:solidFill>
                  <a:srgbClr val="EAEAEA"/>
                </a:solidFill>
              </a:rPr>
              <a:t>E</a:t>
            </a:r>
            <a:r>
              <a:rPr lang="hu-HU" sz="14000" b="1" dirty="0" smtClean="0">
                <a:solidFill>
                  <a:srgbClr val="FBFBFB"/>
                </a:solidFill>
              </a:rPr>
              <a:t>N</a:t>
            </a:r>
            <a:r>
              <a:rPr lang="hu-HU" sz="14000" b="1" dirty="0" smtClean="0">
                <a:solidFill>
                  <a:srgbClr val="F8F8F8"/>
                </a:solidFill>
              </a:rPr>
              <a:t>T</a:t>
            </a:r>
            <a:r>
              <a:rPr lang="hu-HU" sz="14000" b="1" dirty="0" smtClean="0">
                <a:solidFill>
                  <a:srgbClr val="FBFBFB"/>
                </a:solidFill>
              </a:rPr>
              <a:t>É</a:t>
            </a:r>
            <a:r>
              <a:rPr lang="hu-HU" sz="14000" b="1" dirty="0" smtClean="0">
                <a:solidFill>
                  <a:schemeClr val="bg1"/>
                </a:solidFill>
              </a:rPr>
              <a:t>S</a:t>
            </a:r>
            <a:endParaRPr lang="hu-HU" sz="14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-108520" y="476672"/>
            <a:ext cx="947355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9600" b="1" dirty="0" smtClean="0">
                <a:solidFill>
                  <a:schemeClr val="bg1"/>
                </a:solidFill>
              </a:rPr>
              <a:t>BIZONYTALANSÁG</a:t>
            </a:r>
            <a:endParaRPr lang="hu-HU" sz="9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2132776" y="2075364"/>
            <a:ext cx="46714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9600" b="1" dirty="0" smtClean="0">
                <a:solidFill>
                  <a:schemeClr val="bg1"/>
                </a:solidFill>
              </a:rPr>
              <a:t>FÉLELEM</a:t>
            </a:r>
            <a:endParaRPr lang="hu-HU" sz="9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683568" y="3803556"/>
            <a:ext cx="795724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9600" b="1" dirty="0">
                <a:solidFill>
                  <a:schemeClr val="bg1"/>
                </a:solidFill>
              </a:rPr>
              <a:t>A</a:t>
            </a:r>
            <a:r>
              <a:rPr lang="hu-HU" sz="9600" b="1" dirty="0" smtClean="0">
                <a:solidFill>
                  <a:schemeClr val="bg1"/>
                </a:solidFill>
              </a:rPr>
              <a:t>GRESSZIVITÁS</a:t>
            </a:r>
            <a:endParaRPr lang="hu-HU" sz="9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-36512" y="548680"/>
            <a:ext cx="927330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9600" b="1" dirty="0" smtClean="0"/>
              <a:t>RÉGI MÓDSZEREK</a:t>
            </a:r>
            <a:endParaRPr lang="hu-HU" sz="9600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619672" y="2996952"/>
            <a:ext cx="632218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9600" b="1" dirty="0" smtClean="0">
                <a:latin typeface="Calibri"/>
                <a:cs typeface="Calibri"/>
              </a:rPr>
              <a:t>¿</a:t>
            </a:r>
            <a:r>
              <a:rPr lang="hu-HU" sz="9600" b="1" dirty="0" smtClean="0"/>
              <a:t>MINŐSÉG?</a:t>
            </a:r>
            <a:endParaRPr lang="hu-HU" sz="9600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377294" y="3105835"/>
            <a:ext cx="8389413" cy="2633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ctr">
              <a:lnSpc>
                <a:spcPct val="200000"/>
              </a:lnSpc>
              <a:buNone/>
            </a:pPr>
            <a:r>
              <a:rPr lang="hu-HU" sz="9600" b="1" dirty="0" smtClean="0">
                <a:solidFill>
                  <a:srgbClr val="002060"/>
                </a:solidFill>
              </a:rPr>
              <a:t>Hol itt a kilátás?</a:t>
            </a:r>
            <a:endParaRPr lang="hu-HU" sz="9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835696" y="1196752"/>
            <a:ext cx="544533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7200" b="1" dirty="0" smtClean="0">
                <a:solidFill>
                  <a:srgbClr val="FF0000"/>
                </a:solidFill>
              </a:rPr>
              <a:t>CO-CREATION</a:t>
            </a:r>
            <a:endParaRPr lang="hu-HU" sz="7200" b="1" dirty="0">
              <a:solidFill>
                <a:srgbClr val="FF0000"/>
              </a:solidFill>
            </a:endParaRPr>
          </a:p>
        </p:txBody>
      </p:sp>
      <p:sp>
        <p:nvSpPr>
          <p:cNvPr id="3" name="Szövegdoboz 2"/>
          <p:cNvSpPr txBox="1"/>
          <p:nvPr/>
        </p:nvSpPr>
        <p:spPr>
          <a:xfrm>
            <a:off x="611560" y="3429000"/>
            <a:ext cx="806547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CO-ACTION</a:t>
            </a:r>
            <a:endParaRPr lang="hu-HU" sz="13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-180528" y="1988840"/>
            <a:ext cx="9509911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3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PRODACTION</a:t>
            </a:r>
            <a:endParaRPr lang="hu-HU" sz="13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Egyenes összekötő 6"/>
          <p:cNvCxnSpPr>
            <a:endCxn id="15" idx="4"/>
          </p:cNvCxnSpPr>
          <p:nvPr/>
        </p:nvCxnSpPr>
        <p:spPr>
          <a:xfrm rot="16200000" flipH="1">
            <a:off x="3290446" y="2478306"/>
            <a:ext cx="3044808" cy="49652"/>
          </a:xfrm>
          <a:prstGeom prst="line">
            <a:avLst/>
          </a:prstGeom>
          <a:ln>
            <a:solidFill>
              <a:srgbClr val="4D4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Egyenes összekötő 10"/>
          <p:cNvCxnSpPr>
            <a:endCxn id="15" idx="5"/>
          </p:cNvCxnSpPr>
          <p:nvPr/>
        </p:nvCxnSpPr>
        <p:spPr>
          <a:xfrm rot="10800000">
            <a:off x="4863136" y="4014992"/>
            <a:ext cx="2949225" cy="1862281"/>
          </a:xfrm>
          <a:prstGeom prst="line">
            <a:avLst/>
          </a:prstGeom>
          <a:ln>
            <a:solidFill>
              <a:srgbClr val="4D4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Egyenes összekötő 8"/>
          <p:cNvCxnSpPr>
            <a:endCxn id="15" idx="7"/>
          </p:cNvCxnSpPr>
          <p:nvPr/>
        </p:nvCxnSpPr>
        <p:spPr>
          <a:xfrm flipV="1">
            <a:off x="1763688" y="3964073"/>
            <a:ext cx="3099447" cy="1913199"/>
          </a:xfrm>
          <a:prstGeom prst="line">
            <a:avLst/>
          </a:prstGeom>
          <a:ln>
            <a:solidFill>
              <a:srgbClr val="4D4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Háromszög 4"/>
          <p:cNvSpPr/>
          <p:nvPr/>
        </p:nvSpPr>
        <p:spPr>
          <a:xfrm>
            <a:off x="1763688" y="980728"/>
            <a:ext cx="6048672" cy="4896544"/>
          </a:xfrm>
          <a:prstGeom prst="triangle">
            <a:avLst/>
          </a:prstGeom>
          <a:noFill/>
          <a:ln w="57150"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Szövegdoboz 1"/>
          <p:cNvSpPr txBox="1"/>
          <p:nvPr/>
        </p:nvSpPr>
        <p:spPr>
          <a:xfrm>
            <a:off x="0" y="4581128"/>
            <a:ext cx="477688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9600" b="1" dirty="0" smtClean="0">
                <a:solidFill>
                  <a:srgbClr val="CC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CULTURE</a:t>
            </a:r>
            <a:endParaRPr lang="hu-HU" sz="9600" b="1" dirty="0">
              <a:solidFill>
                <a:srgbClr val="CC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zövegdoboz 2"/>
          <p:cNvSpPr txBox="1"/>
          <p:nvPr/>
        </p:nvSpPr>
        <p:spPr>
          <a:xfrm>
            <a:off x="5364088" y="4581128"/>
            <a:ext cx="390042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9600" b="1" dirty="0" smtClean="0">
                <a:solidFill>
                  <a:srgbClr val="FF9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BRAND</a:t>
            </a:r>
            <a:endParaRPr lang="hu-HU" sz="9600" b="1" dirty="0">
              <a:solidFill>
                <a:srgbClr val="FF9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2339752" y="260648"/>
            <a:ext cx="515314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9600" b="1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BUSINESS</a:t>
            </a:r>
            <a:endParaRPr lang="hu-HU" sz="9600" b="1" dirty="0">
              <a:solidFill>
                <a:srgbClr val="00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Ellipszis 14"/>
          <p:cNvSpPr/>
          <p:nvPr/>
        </p:nvSpPr>
        <p:spPr>
          <a:xfrm>
            <a:off x="4801672" y="3953528"/>
            <a:ext cx="72008" cy="72008"/>
          </a:xfrm>
          <a:prstGeom prst="ellipse">
            <a:avLst/>
          </a:prstGeom>
          <a:solidFill>
            <a:srgbClr val="4D4D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2276872"/>
            <a:ext cx="8291264" cy="4581128"/>
          </a:xfrm>
        </p:spPr>
        <p:txBody>
          <a:bodyPr>
            <a:noAutofit/>
          </a:bodyPr>
          <a:lstStyle/>
          <a:p>
            <a:r>
              <a:rPr lang="hu-HU" sz="4000" b="1" dirty="0" smtClean="0">
                <a:solidFill>
                  <a:srgbClr val="002060"/>
                </a:solidFill>
              </a:rPr>
              <a:t>50-60 nagy ügyfél </a:t>
            </a:r>
          </a:p>
          <a:p>
            <a:r>
              <a:rPr lang="hu-HU" sz="4000" b="1" dirty="0" smtClean="0">
                <a:solidFill>
                  <a:srgbClr val="002060"/>
                </a:solidFill>
              </a:rPr>
              <a:t>90-100 munkatárs</a:t>
            </a:r>
          </a:p>
          <a:p>
            <a:r>
              <a:rPr lang="hu-HU" sz="4000" b="1" dirty="0" smtClean="0">
                <a:solidFill>
                  <a:srgbClr val="002060"/>
                </a:solidFill>
              </a:rPr>
              <a:t>3 új vállalkozás</a:t>
            </a:r>
          </a:p>
          <a:p>
            <a:r>
              <a:rPr lang="hu-HU" sz="4000" b="1" dirty="0" smtClean="0">
                <a:solidFill>
                  <a:srgbClr val="002060"/>
                </a:solidFill>
              </a:rPr>
              <a:t>Év design ügynöksége</a:t>
            </a:r>
          </a:p>
          <a:p>
            <a:r>
              <a:rPr lang="hu-HU" sz="4000" b="1" dirty="0" smtClean="0">
                <a:solidFill>
                  <a:srgbClr val="002060"/>
                </a:solidFill>
              </a:rPr>
              <a:t>Év PR ügynöksége</a:t>
            </a:r>
          </a:p>
          <a:p>
            <a:r>
              <a:rPr lang="hu-HU" sz="4000" b="1" dirty="0" smtClean="0">
                <a:solidFill>
                  <a:srgbClr val="002060"/>
                </a:solidFill>
              </a:rPr>
              <a:t>Café CAN - 16 ország, 47 ügynökség</a:t>
            </a:r>
            <a:endParaRPr lang="hu-HU" sz="4000" b="1" dirty="0">
              <a:solidFill>
                <a:srgbClr val="002060"/>
              </a:solidFill>
            </a:endParaRPr>
          </a:p>
        </p:txBody>
      </p:sp>
      <p:pic>
        <p:nvPicPr>
          <p:cNvPr id="4" name="Kép 3" descr="Cafe_Comm_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0"/>
            <a:ext cx="2971800" cy="1972056"/>
          </a:xfrm>
          <a:prstGeom prst="rect">
            <a:avLst/>
          </a:prstGeom>
        </p:spPr>
      </p:pic>
      <p:sp>
        <p:nvSpPr>
          <p:cNvPr id="5" name="Szövegdoboz 4"/>
          <p:cNvSpPr txBox="1"/>
          <p:nvPr/>
        </p:nvSpPr>
        <p:spPr>
          <a:xfrm>
            <a:off x="4788024" y="332656"/>
            <a:ext cx="333456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9600" b="1" dirty="0" smtClean="0">
                <a:solidFill>
                  <a:srgbClr val="A50021"/>
                </a:solidFill>
              </a:rPr>
              <a:t>- 2011</a:t>
            </a:r>
            <a:endParaRPr lang="hu-HU" sz="9600" b="1" dirty="0">
              <a:solidFill>
                <a:srgbClr val="A5002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4D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44741" y="1988840"/>
            <a:ext cx="9063763" cy="35702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KÖSZÖNÖM!</a:t>
            </a:r>
          </a:p>
          <a:p>
            <a:endParaRPr lang="hu-HU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hu-HU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hu-HU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hu-HU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</a:t>
            </a:r>
            <a:r>
              <a:rPr lang="hu-HU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abor.ivan</a:t>
            </a:r>
            <a:r>
              <a:rPr lang="hu-H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@</a:t>
            </a:r>
            <a:r>
              <a:rPr lang="hu-HU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cafereklam.hu</a:t>
            </a:r>
            <a:endParaRPr lang="hu-H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972</TotalTime>
  <Words>92</Words>
  <Application>Microsoft Office PowerPoint</Application>
  <PresentationFormat>Diavetítés a képernyőre (4:3 oldalarány)</PresentationFormat>
  <Paragraphs>41</Paragraphs>
  <Slides>18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18</vt:i4>
      </vt:variant>
    </vt:vector>
  </HeadingPairs>
  <TitlesOfParts>
    <vt:vector size="19" baseType="lpstr">
      <vt:lpstr>Office-téma</vt:lpstr>
      <vt:lpstr>Csapda kilátással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Hogyan ugorjunk ki a gödörből?</dc:title>
  <dc:creator>gabori</dc:creator>
  <cp:lastModifiedBy>gabori</cp:lastModifiedBy>
  <cp:revision>49</cp:revision>
  <dcterms:created xsi:type="dcterms:W3CDTF">2011-12-01T08:53:29Z</dcterms:created>
  <dcterms:modified xsi:type="dcterms:W3CDTF">2011-12-06T15:00:31Z</dcterms:modified>
</cp:coreProperties>
</file>