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3" r:id="rId10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6549"/>
    <a:srgbClr val="6FB1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Téglalap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églalap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28" name="Dátum helye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17" name="Élőláb helye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29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7" name="Téglalap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églalap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2" name="Dátum hely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13" name="Dia számának hely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4" name="Élőláb hely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Tartalom helye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1" name="Tartalom helye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8" name="Dátum helye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10" name="Dia számának hely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2" name="Élőláb hely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1" name="Tartalom helye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3" name="Tartalom helye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0" name="Dátum helye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12" name="Dia számának hely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4" name="Élőláb hely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hu-HU"/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9" name="Tartalom helye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8" name="Téglalap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Téglalap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1" name="Téglalap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átum hely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13" name="Dia számának hely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4" name="Élőláb hely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Téglalap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églalap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ím helye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3" name="Szöveg helye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AC043D-E367-469D-9619-956E7A312DBF}" type="datetimeFigureOut">
              <a:rPr lang="hu-HU" smtClean="0"/>
              <a:pPr/>
              <a:t>2011.03.18.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7" name="Téglalap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églalap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259169B-3B81-4C11-BDDC-9100556596AF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10" name="Cím 1"/>
          <p:cNvSpPr txBox="1">
            <a:spLocks/>
          </p:cNvSpPr>
          <p:nvPr/>
        </p:nvSpPr>
        <p:spPr>
          <a:xfrm>
            <a:off x="0" y="2492896"/>
            <a:ext cx="9144000" cy="3024336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3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</a:t>
            </a:r>
            <a:r>
              <a:rPr kumimoji="0" lang="hu-HU" sz="33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MULTIK TÉVEDÉSE</a:t>
            </a: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Nem minden tini egyforma!*</a:t>
            </a: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  <a:b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*</a:t>
            </a:r>
            <a:r>
              <a:rPr kumimoji="0" lang="hu-H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Az OTP Fáy András Alapítvány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szakmai tapasztalatai </a:t>
            </a:r>
            <a:r>
              <a:rPr kumimoji="0" lang="hu-H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alapján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sz="3200" b="1" i="1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1" i="1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sz="2400" b="1" i="1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Schrankó Péter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400" b="1" i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stratégiai tanácsadó</a:t>
            </a:r>
            <a:endParaRPr kumimoji="0" lang="hu-HU" sz="2400" b="1" i="1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16632"/>
            <a:ext cx="2955064" cy="1023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A tiniket vizsgálva…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85000" lnSpcReduction="20000"/>
          </a:bodyPr>
          <a:lstStyle/>
          <a:p>
            <a:pPr marL="1588" indent="-1588">
              <a:buNone/>
            </a:pPr>
            <a:r>
              <a:rPr lang="hu-HU" sz="3200" dirty="0" smtClean="0"/>
              <a:t>MÉG AZ A KÖZMONDÁS SEM IGAZ, HOGY SÖTÉTBEN MINDEN TEHÉN FEKETE</a:t>
            </a:r>
          </a:p>
          <a:p>
            <a:pPr>
              <a:buNone/>
            </a:pPr>
            <a:endParaRPr lang="hu-HU" sz="3200" dirty="0" smtClean="0"/>
          </a:p>
          <a:p>
            <a:pPr lvl="1"/>
            <a:r>
              <a:rPr lang="hu-HU" dirty="0" smtClean="0"/>
              <a:t>jelentős részük azt sem tudja, mi az a tehén</a:t>
            </a:r>
          </a:p>
          <a:p>
            <a:pPr lvl="1"/>
            <a:r>
              <a:rPr lang="hu-HU" dirty="0" smtClean="0"/>
              <a:t>vannak, akiknek nincs különbség sötét és világos, éjjel és nappal között</a:t>
            </a:r>
          </a:p>
          <a:p>
            <a:pPr lvl="1"/>
            <a:r>
              <a:rPr lang="hu-HU" dirty="0" smtClean="0"/>
              <a:t>a tehetősebbeknek már van éjjellátó készüléke</a:t>
            </a:r>
          </a:p>
          <a:p>
            <a:pPr lvl="1"/>
            <a:r>
              <a:rPr lang="hu-HU" dirty="0" smtClean="0"/>
              <a:t>a </a:t>
            </a:r>
            <a:r>
              <a:rPr lang="hu-HU" dirty="0" err="1" smtClean="0"/>
              <a:t>Wikipédia</a:t>
            </a:r>
            <a:r>
              <a:rPr lang="hu-HU" dirty="0" smtClean="0"/>
              <a:t> szerint….</a:t>
            </a:r>
          </a:p>
          <a:p>
            <a:pPr lvl="1"/>
            <a:r>
              <a:rPr lang="hu-HU" dirty="0" smtClean="0"/>
              <a:t>majd én eldöntöm, hogy milyen színűek legyenek azok a tehenek</a:t>
            </a:r>
            <a:endParaRPr lang="hu-HU" sz="3200" dirty="0" smtClean="0"/>
          </a:p>
          <a:p>
            <a:pPr>
              <a:buNone/>
            </a:pPr>
            <a:endParaRPr lang="hu-HU" sz="3200" dirty="0" smtClean="0"/>
          </a:p>
          <a:p>
            <a:pPr marL="0" indent="0">
              <a:buNone/>
            </a:pPr>
            <a:r>
              <a:rPr lang="hu-HU" sz="3200" dirty="0" smtClean="0"/>
              <a:t>DE AKKOR HOGYAN KEZDJÜNK HOZZÁ EGY TERMÉKFEJLESZTÉSHEZ? </a:t>
            </a:r>
          </a:p>
          <a:p>
            <a:pPr marL="355600" lvl="1" indent="-355600">
              <a:spcBef>
                <a:spcPts val="0"/>
              </a:spcBef>
              <a:spcAft>
                <a:spcPts val="600"/>
              </a:spcAft>
              <a:buNone/>
            </a:pPr>
            <a:endParaRPr lang="hu-HU" sz="2100" b="1" dirty="0" smtClean="0"/>
          </a:p>
        </p:txBody>
      </p:sp>
      <p:sp>
        <p:nvSpPr>
          <p:cNvPr id="6" name="Szövegdoboz 5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pic>
        <p:nvPicPr>
          <p:cNvPr id="9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8055" y="71909"/>
            <a:ext cx="1168441" cy="40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 dirty="0" smtClean="0"/>
              <a:t>A probléma már a célcsoport behatárolásánál kezdődik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endParaRPr lang="hu-HU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hu-HU" dirty="0" smtClean="0"/>
              <a:t>14-18 év, 14-22 év, 12-18 év, 12-22 év,</a:t>
            </a:r>
          </a:p>
          <a:p>
            <a:pPr>
              <a:buNone/>
            </a:pPr>
            <a:endParaRPr lang="hu-HU" dirty="0" smtClean="0"/>
          </a:p>
          <a:p>
            <a:r>
              <a:rPr lang="hu-HU" dirty="0" smtClean="0"/>
              <a:t>Tinédzserek, fiatalok,  kamaszok, kisfelnőttek, középiskolások, továbbtanulók, diákok, nagy-gyerekek, kezdő-hallgatók, </a:t>
            </a:r>
            <a:br>
              <a:rPr lang="hu-HU" dirty="0" smtClean="0"/>
            </a:br>
            <a:r>
              <a:rPr lang="hu-HU" dirty="0" smtClean="0"/>
              <a:t>y generáció, z generáció, </a:t>
            </a:r>
            <a:r>
              <a:rPr lang="hu-HU" dirty="0" err="1" smtClean="0"/>
              <a:t>userek</a:t>
            </a:r>
            <a:r>
              <a:rPr lang="hu-HU" dirty="0" smtClean="0"/>
              <a:t>…</a:t>
            </a:r>
          </a:p>
          <a:p>
            <a:pPr>
              <a:buNone/>
            </a:pPr>
            <a:endParaRPr lang="hu-HU" dirty="0" smtClean="0"/>
          </a:p>
          <a:p>
            <a:r>
              <a:rPr lang="hu-HU" dirty="0" smtClean="0"/>
              <a:t>Mennyire felnőtt egy tinédzser? – Mennyire gyerek egy tinédzser?</a:t>
            </a:r>
          </a:p>
          <a:p>
            <a:pPr>
              <a:buNone/>
            </a:pPr>
            <a:endParaRPr lang="hu-HU" dirty="0" smtClean="0"/>
          </a:p>
          <a:p>
            <a:r>
              <a:rPr lang="hu-HU" dirty="0" smtClean="0"/>
              <a:t>Definiálható-e egyáltalán a fiatalkori változó kor? Megállapíthatók-e egyáltalán például fogyasztói attitűdök? 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endParaRPr lang="hu-HU" b="1" dirty="0" smtClean="0"/>
          </a:p>
        </p:txBody>
      </p:sp>
      <p:sp>
        <p:nvSpPr>
          <p:cNvPr id="9" name="Téglalap 8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pic>
        <p:nvPicPr>
          <p:cNvPr id="12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8055" y="71909"/>
            <a:ext cx="1168441" cy="40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Óriási különbségek…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1200"/>
              </a:spcAft>
            </a:pPr>
            <a:endParaRPr lang="hu-HU" dirty="0" smtClean="0"/>
          </a:p>
          <a:p>
            <a:pPr>
              <a:spcAft>
                <a:spcPts val="1200"/>
              </a:spcAft>
            </a:pPr>
            <a:r>
              <a:rPr lang="hu-HU" dirty="0" smtClean="0"/>
              <a:t>lakóhelyi lehetőségek, családi – közösségi  minták, példák, hétköznapok változatossága között</a:t>
            </a:r>
          </a:p>
          <a:p>
            <a:pPr>
              <a:spcAft>
                <a:spcPts val="1200"/>
              </a:spcAft>
            </a:pPr>
            <a:r>
              <a:rPr lang="hu-HU" dirty="0" smtClean="0"/>
              <a:t>SZABADIDŐ ELTÖLTÉSÉBEN</a:t>
            </a:r>
          </a:p>
          <a:p>
            <a:pPr>
              <a:spcAft>
                <a:spcPts val="1200"/>
              </a:spcAft>
            </a:pPr>
            <a:r>
              <a:rPr lang="hu-HU" dirty="0" smtClean="0"/>
              <a:t>Budapest és minden más település között</a:t>
            </a:r>
          </a:p>
          <a:p>
            <a:pPr>
              <a:spcAft>
                <a:spcPts val="1200"/>
              </a:spcAft>
            </a:pPr>
            <a:r>
              <a:rPr lang="hu-HU" dirty="0" smtClean="0"/>
              <a:t>Város és falu (főként a szegényebb régiókban élők) között</a:t>
            </a:r>
          </a:p>
          <a:p>
            <a:pPr>
              <a:spcAft>
                <a:spcPts val="1200"/>
              </a:spcAft>
            </a:pPr>
            <a:r>
              <a:rPr lang="hu-HU" dirty="0" smtClean="0"/>
              <a:t>Nem az iskolai OKTATÁS, hanem az iskolai NEVELÉS  szerinti különbségek (nem állunk távol az amerikai filmek példájától) </a:t>
            </a:r>
          </a:p>
          <a:p>
            <a:pPr>
              <a:spcAft>
                <a:spcPts val="1200"/>
              </a:spcAft>
            </a:pPr>
            <a:r>
              <a:rPr lang="hu-HU" dirty="0" smtClean="0"/>
              <a:t>Családi, környezetbeli különbségek </a:t>
            </a:r>
          </a:p>
          <a:p>
            <a:pPr>
              <a:spcAft>
                <a:spcPts val="1200"/>
              </a:spcAft>
            </a:pPr>
            <a:r>
              <a:rPr lang="hu-HU" dirty="0" smtClean="0"/>
              <a:t>Kinek van jövőképe?... mert a többségnek nincs</a:t>
            </a:r>
          </a:p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pic>
        <p:nvPicPr>
          <p:cNvPr id="8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8055" y="71909"/>
            <a:ext cx="1168441" cy="40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Közös nevezők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endParaRPr lang="hu-HU" dirty="0" smtClean="0"/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hu-HU" dirty="0" smtClean="0"/>
              <a:t>Virtuális tér – ahol elméletben mindenki egyforma – ma még…(de itt sem kerülhető el a kasztosodás) </a:t>
            </a:r>
          </a:p>
          <a:p>
            <a:pPr marL="514350" lvl="0" indent="-514350">
              <a:spcAft>
                <a:spcPts val="1200"/>
              </a:spcAft>
              <a:buFont typeface="+mj-lt"/>
              <a:buAutoNum type="arabicPeriod"/>
            </a:pPr>
            <a:r>
              <a:rPr lang="hu-HU" dirty="0" smtClean="0"/>
              <a:t>Felnőtt szeretnék lenni – próbálok felnőttként viselkedni!</a:t>
            </a:r>
          </a:p>
          <a:p>
            <a:pPr marL="514350" lvl="0" indent="-514350">
              <a:spcAft>
                <a:spcPts val="1200"/>
              </a:spcAft>
              <a:buFont typeface="+mj-lt"/>
              <a:buAutoNum type="arabicPeriod"/>
            </a:pPr>
            <a:r>
              <a:rPr lang="hu-HU" dirty="0" smtClean="0"/>
              <a:t>Saját magam szeretnék dönteni magamról és sorsomról.</a:t>
            </a:r>
          </a:p>
          <a:p>
            <a:pPr marL="514350" lvl="0" indent="-514350">
              <a:spcAft>
                <a:spcPts val="1200"/>
              </a:spcAft>
              <a:buFont typeface="+mj-lt"/>
              <a:buAutoNum type="arabicPeriod"/>
            </a:pPr>
            <a:r>
              <a:rPr lang="hu-HU" dirty="0" smtClean="0"/>
              <a:t>Fontos a gazdagság – miközben a pénz szerepe sem egyértelmű, a lényeg, hogy sok legyen.</a:t>
            </a:r>
          </a:p>
          <a:p>
            <a:pPr marL="514350" lvl="0" indent="-514350">
              <a:spcAft>
                <a:spcPts val="1200"/>
              </a:spcAft>
              <a:buFont typeface="+mj-lt"/>
              <a:buAutoNum type="arabicPeriod"/>
            </a:pPr>
            <a:r>
              <a:rPr lang="hu-HU" dirty="0" smtClean="0"/>
              <a:t>Hormonális változásból fakadó vágyak és igények. </a:t>
            </a:r>
          </a:p>
          <a:p>
            <a:pPr marL="514350" lvl="0" indent="-514350">
              <a:spcAft>
                <a:spcPts val="1200"/>
              </a:spcAft>
              <a:buFont typeface="+mj-lt"/>
              <a:buAutoNum type="arabicPeriod"/>
            </a:pPr>
            <a:r>
              <a:rPr lang="hu-HU" dirty="0" smtClean="0"/>
              <a:t>Kevés kötelezettség – a tanulással is az a legfőbb baj, hogy kötelező. </a:t>
            </a:r>
          </a:p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pic>
        <p:nvPicPr>
          <p:cNvPr id="8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8055" y="71909"/>
            <a:ext cx="1168441" cy="40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7919792" cy="990600"/>
          </a:xfrm>
        </p:spPr>
        <p:txBody>
          <a:bodyPr>
            <a:noAutofit/>
          </a:bodyPr>
          <a:lstStyle/>
          <a:p>
            <a:r>
              <a:rPr lang="hu-HU" sz="3800" b="1" dirty="0" smtClean="0"/>
              <a:t>Kutatások, vizsgálatok és felmérések </a:t>
            </a:r>
            <a:br>
              <a:rPr lang="hu-HU" sz="3800" b="1" dirty="0" smtClean="0"/>
            </a:br>
            <a:r>
              <a:rPr lang="hu-HU" sz="3800" b="1" dirty="0" smtClean="0"/>
              <a:t>– ALAPVETŐ PROBLÉMÁK</a:t>
            </a:r>
            <a:endParaRPr lang="hu-HU" sz="3800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endParaRPr lang="hu-HU" dirty="0" smtClean="0"/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hu-HU" dirty="0" smtClean="0"/>
              <a:t>Mindenki új és friss információkat akar! – Itt látható a primer kutatás halála!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Sokszor fontosabbak a szekunder adatok, mint az újak. 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Több ezer kutatásból kevés a hozzáférhető adat, és sok a dezinformáció is.  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Gyakran előfordul, hogy a piaci változás gyorsabb, mint a kutatás lefolytatása.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Még mindig sok a tabu! (magyar gyerek – cigánygyerek, rosszul él – éhezik) 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Gyakran nem tudjuk, hogy KI válaszolt?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Eljött a keresztelemzések halála: ahol a valóság és a vágyak összemosódnak nehéz kiszűrni a helytelen választ. 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Óriási a különbség: SZERETEM  vagy SZERETNÉM!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Nagyon vicces hülyére venni bennünket!</a:t>
            </a:r>
          </a:p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pic>
        <p:nvPicPr>
          <p:cNvPr id="9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8055" y="71909"/>
            <a:ext cx="1168441" cy="40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Torz képek, hibás kijelentések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744216"/>
            <a:ext cx="8153400" cy="4637112"/>
          </a:xfrm>
        </p:spPr>
        <p:txBody>
          <a:bodyPr>
            <a:normAutofit fontScale="62500" lnSpcReduction="20000"/>
          </a:bodyPr>
          <a:lstStyle/>
          <a:p>
            <a:pPr>
              <a:spcAft>
                <a:spcPts val="600"/>
              </a:spcAft>
            </a:pPr>
            <a:r>
              <a:rPr lang="hu-HU" dirty="0" smtClean="0"/>
              <a:t>Hibás „bevésődés” elméletek. 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Nem igaz, hogy a 16-18 éve korban fontos elemek meghatározó szerepet játszanak 20 év fölött. 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Az azonban igaz, hogy a 10-12 év közötti elemek meghatározóak lehetnek egy egész életre. 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Minden gyerek szereti a KÓLÁT!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De ki szereti a Coca Colát és ki issza a „szőke kólát”?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A célcsoport (tinik) VÁSÁRLÓEREJE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Kinek a pénze? Ha apa pénze, akkor sokkal többről beszélünk…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A szülők és a tinik kapcsolata meghatározó elem, mégis gyakran torz információkat közvetít.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Hibás „tudatosság” elméletek. A legfrissebb német kutatások szerint….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Ezzel itthon sokra nem megyünk.</a:t>
            </a:r>
          </a:p>
        </p:txBody>
      </p:sp>
      <p:sp>
        <p:nvSpPr>
          <p:cNvPr id="4" name="Téglalap 3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pic>
        <p:nvPicPr>
          <p:cNvPr id="8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8055" y="71909"/>
            <a:ext cx="1168441" cy="40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Megoldás lehet…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09120"/>
          </a:xfrm>
        </p:spPr>
        <p:txBody>
          <a:bodyPr>
            <a:normAutofit fontScale="62500" lnSpcReduction="20000"/>
          </a:bodyPr>
          <a:lstStyle/>
          <a:p>
            <a:pPr>
              <a:spcAft>
                <a:spcPts val="600"/>
              </a:spcAft>
            </a:pPr>
            <a:r>
              <a:rPr lang="hu-HU" dirty="0" smtClean="0"/>
              <a:t>Alapvető szókészlet és szemléletvárásra van szükség (példák): </a:t>
            </a:r>
          </a:p>
          <a:p>
            <a:pPr lvl="1"/>
            <a:r>
              <a:rPr lang="hu-HU" dirty="0" smtClean="0"/>
              <a:t>Nem emlékekre, hanem élményekre van szükség.</a:t>
            </a:r>
          </a:p>
          <a:p>
            <a:pPr lvl="1"/>
            <a:r>
              <a:rPr lang="hu-HU" dirty="0" smtClean="0"/>
              <a:t>Az üzleti év akár minden évben máskor kezdődhet, de majdnem biztos, hogy január 1-én soha!</a:t>
            </a:r>
          </a:p>
          <a:p>
            <a:pPr lvl="1"/>
            <a:r>
              <a:rPr lang="hu-HU" dirty="0" smtClean="0"/>
              <a:t>Nem példaképek, hanem példák kellenek! </a:t>
            </a:r>
          </a:p>
          <a:p>
            <a:pPr lvl="1"/>
            <a:r>
              <a:rPr lang="hu-HU" dirty="0" smtClean="0"/>
              <a:t>Nyugodtan beszéljünk olyan dolgokról is, amit még senki sem látott!</a:t>
            </a:r>
          </a:p>
          <a:p>
            <a:pPr lvl="1"/>
            <a:r>
              <a:rPr lang="hu-HU" dirty="0" smtClean="0"/>
              <a:t>Bátran alkossunk új szavakat. </a:t>
            </a:r>
          </a:p>
          <a:p>
            <a:pPr lvl="1"/>
            <a:r>
              <a:rPr lang="hu-HU" dirty="0" smtClean="0"/>
              <a:t>Gyakran a hordozó felület (közvetítő közeg) fontosabb, mint maga a termék.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hu-HU" dirty="0" smtClean="0"/>
              <a:t>Trendkövetés  - Nem minden </a:t>
            </a:r>
            <a:r>
              <a:rPr lang="hu-HU" dirty="0" err="1" smtClean="0"/>
              <a:t>hype</a:t>
            </a:r>
            <a:r>
              <a:rPr lang="hu-HU" dirty="0" smtClean="0"/>
              <a:t>, amiről mi azt hisszük, hogy trendi.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Szekunder és primer kutatási adatok együttes vizsgálata.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Folyamatos vizsgálatok és mérések – Életútkövetés + megújuló fókuszcsoportok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Nem hasonlítjuk össze a körtét az almával csak azért, mert mind a kettő gyümölcs </a:t>
            </a:r>
          </a:p>
          <a:p>
            <a:pPr>
              <a:spcAft>
                <a:spcPts val="600"/>
              </a:spcAft>
            </a:pPr>
            <a:r>
              <a:rPr lang="hu-HU" dirty="0" smtClean="0"/>
              <a:t>Az ágazati különbözőségekben rejlik a megoldás:</a:t>
            </a:r>
          </a:p>
          <a:p>
            <a:pPr lvl="1">
              <a:spcAft>
                <a:spcPts val="600"/>
              </a:spcAft>
            </a:pPr>
            <a:r>
              <a:rPr lang="hu-HU" dirty="0" smtClean="0"/>
              <a:t>közoktatás, nevelés, sport, szabadidős tevékenységek, vásárlói szokások, viseletek, politikai közeg és vélemény, mediális környezet, </a:t>
            </a:r>
            <a:r>
              <a:rPr lang="hu-HU" dirty="0" err="1" smtClean="0"/>
              <a:t>webtechnológiák</a:t>
            </a:r>
            <a:r>
              <a:rPr lang="hu-HU" dirty="0" smtClean="0"/>
              <a:t> fejlődése….</a:t>
            </a:r>
          </a:p>
        </p:txBody>
      </p:sp>
      <p:sp>
        <p:nvSpPr>
          <p:cNvPr id="4" name="Téglalap 3"/>
          <p:cNvSpPr/>
          <p:nvPr/>
        </p:nvSpPr>
        <p:spPr>
          <a:xfrm>
            <a:off x="0" y="6480720"/>
            <a:ext cx="9144000" cy="3326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7092280" y="6453336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pschranko</a:t>
            </a:r>
            <a:r>
              <a:rPr lang="hu-HU" i="1" dirty="0" smtClean="0">
                <a:solidFill>
                  <a:schemeClr val="bg1"/>
                </a:solidFill>
              </a:rPr>
              <a:t>@</a:t>
            </a:r>
            <a:r>
              <a:rPr lang="hu-HU" i="1" dirty="0" err="1" smtClean="0">
                <a:solidFill>
                  <a:schemeClr val="bg1"/>
                </a:solidFill>
              </a:rPr>
              <a:t>zeus.hu</a:t>
            </a:r>
            <a:endParaRPr lang="hu-HU" i="1" dirty="0">
              <a:solidFill>
                <a:schemeClr val="bg1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72008" y="645333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 err="1" smtClean="0">
                <a:solidFill>
                  <a:schemeClr val="bg1"/>
                </a:solidFill>
              </a:rPr>
              <a:t>www.otpfayalapitvany.hu</a:t>
            </a:r>
            <a:endParaRPr lang="hu-HU" i="1" dirty="0">
              <a:solidFill>
                <a:schemeClr val="bg1"/>
              </a:solidFill>
            </a:endParaRPr>
          </a:p>
        </p:txBody>
      </p:sp>
      <p:pic>
        <p:nvPicPr>
          <p:cNvPr id="8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8055" y="71909"/>
            <a:ext cx="1168441" cy="404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23056" y="2798440"/>
            <a:ext cx="8153400" cy="990600"/>
          </a:xfrm>
        </p:spPr>
        <p:txBody>
          <a:bodyPr>
            <a:normAutofit/>
          </a:bodyPr>
          <a:lstStyle/>
          <a:p>
            <a:pPr algn="ctr"/>
            <a:r>
              <a:rPr lang="hu-HU" sz="5000" b="1" dirty="0" smtClean="0"/>
              <a:t>Köszönöm a figyelmet!</a:t>
            </a:r>
            <a:endParaRPr lang="hu-HU" sz="5000" b="1" dirty="0"/>
          </a:p>
        </p:txBody>
      </p:sp>
      <p:sp>
        <p:nvSpPr>
          <p:cNvPr id="4" name="Szövegdoboz 3"/>
          <p:cNvSpPr txBox="1"/>
          <p:nvPr/>
        </p:nvSpPr>
        <p:spPr>
          <a:xfrm>
            <a:off x="107504" y="5726286"/>
            <a:ext cx="676875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000" i="1" dirty="0" smtClean="0"/>
              <a:t>előadó: </a:t>
            </a:r>
            <a:r>
              <a:rPr lang="hu-HU" sz="3000" dirty="0" smtClean="0"/>
              <a:t>	</a:t>
            </a:r>
            <a:r>
              <a:rPr lang="hu-HU" sz="3000" dirty="0" err="1" smtClean="0"/>
              <a:t>Schrankó</a:t>
            </a:r>
            <a:r>
              <a:rPr lang="hu-HU" sz="3000" dirty="0" smtClean="0"/>
              <a:t> Péter</a:t>
            </a:r>
          </a:p>
          <a:p>
            <a:r>
              <a:rPr lang="hu-HU" sz="3000" dirty="0" smtClean="0"/>
              <a:t>		</a:t>
            </a:r>
            <a:r>
              <a:rPr lang="hu-HU" sz="2800" dirty="0" err="1" smtClean="0"/>
              <a:t>pschranko</a:t>
            </a:r>
            <a:r>
              <a:rPr lang="hu-HU" sz="2800" dirty="0" smtClean="0"/>
              <a:t>@</a:t>
            </a:r>
            <a:r>
              <a:rPr lang="hu-HU" sz="2800" dirty="0" err="1" smtClean="0"/>
              <a:t>zeus.hu</a:t>
            </a:r>
            <a:endParaRPr lang="hu-HU" sz="2800" dirty="0" smtClean="0"/>
          </a:p>
          <a:p>
            <a:r>
              <a:rPr lang="hu-HU" dirty="0" smtClean="0"/>
              <a:t>	</a:t>
            </a:r>
            <a:endParaRPr lang="hu-HU" dirty="0"/>
          </a:p>
        </p:txBody>
      </p:sp>
      <p:pic>
        <p:nvPicPr>
          <p:cNvPr id="8" name="Picture 2" descr="Y:\projects\OTP\Fay Andras\logo_legujabb\Fay_logo_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16632"/>
            <a:ext cx="2955064" cy="1023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Egyéni 208. séma">
      <a:dk1>
        <a:sysClr val="windowText" lastClr="000000"/>
      </a:dk1>
      <a:lt1>
        <a:sysClr val="window" lastClr="FFFFFF"/>
      </a:lt1>
      <a:dk2>
        <a:srgbClr val="000000"/>
      </a:dk2>
      <a:lt2>
        <a:srgbClr val="000000"/>
      </a:lt2>
      <a:accent1>
        <a:srgbClr val="6FB119"/>
      </a:accent1>
      <a:accent2>
        <a:srgbClr val="016549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244</TotalTime>
  <Words>588</Words>
  <Application>Microsoft Office PowerPoint</Application>
  <PresentationFormat>Diavetítés a képernyőre (4:3 oldalarány)</PresentationFormat>
  <Paragraphs>100</Paragraphs>
  <Slides>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0" baseType="lpstr">
      <vt:lpstr>Medián</vt:lpstr>
      <vt:lpstr>1. dia</vt:lpstr>
      <vt:lpstr>A tiniket vizsgálva…</vt:lpstr>
      <vt:lpstr>A probléma már a célcsoport behatárolásánál kezdődik</vt:lpstr>
      <vt:lpstr>Óriási különbségek…</vt:lpstr>
      <vt:lpstr>Közös nevezők</vt:lpstr>
      <vt:lpstr>Kutatások, vizsgálatok és felmérések  – ALAPVETŐ PROBLÉMÁK</vt:lpstr>
      <vt:lpstr>Torz képek, hibás kijelentések</vt:lpstr>
      <vt:lpstr>Megoldás lehet…</vt:lpstr>
      <vt:lpstr>Köszönöm a figyelmet!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Kft. Zeus</dc:creator>
  <cp:lastModifiedBy>Kft. Zeus</cp:lastModifiedBy>
  <cp:revision>107</cp:revision>
  <dcterms:created xsi:type="dcterms:W3CDTF">2011-03-11T08:52:12Z</dcterms:created>
  <dcterms:modified xsi:type="dcterms:W3CDTF">2011-03-18T11:39:48Z</dcterms:modified>
</cp:coreProperties>
</file>