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6" r:id="rId2"/>
    <p:sldId id="257" r:id="rId3"/>
    <p:sldId id="259" r:id="rId4"/>
    <p:sldId id="260" r:id="rId5"/>
    <p:sldId id="261" r:id="rId6"/>
    <p:sldId id="263" r:id="rId7"/>
    <p:sldId id="282" r:id="rId8"/>
    <p:sldId id="279" r:id="rId9"/>
    <p:sldId id="262" r:id="rId10"/>
    <p:sldId id="264" r:id="rId11"/>
    <p:sldId id="265" r:id="rId12"/>
    <p:sldId id="266" r:id="rId13"/>
    <p:sldId id="269" r:id="rId14"/>
    <p:sldId id="270" r:id="rId15"/>
    <p:sldId id="271" r:id="rId16"/>
    <p:sldId id="280" r:id="rId17"/>
    <p:sldId id="281" r:id="rId18"/>
    <p:sldId id="272" r:id="rId19"/>
    <p:sldId id="274" r:id="rId20"/>
    <p:sldId id="273" r:id="rId21"/>
    <p:sldId id="295" r:id="rId22"/>
    <p:sldId id="320" r:id="rId23"/>
    <p:sldId id="276" r:id="rId24"/>
    <p:sldId id="277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300" r:id="rId35"/>
    <p:sldId id="293" r:id="rId36"/>
    <p:sldId id="294" r:id="rId37"/>
    <p:sldId id="298" r:id="rId38"/>
    <p:sldId id="296" r:id="rId39"/>
    <p:sldId id="297" r:id="rId40"/>
    <p:sldId id="301" r:id="rId41"/>
    <p:sldId id="299" r:id="rId42"/>
    <p:sldId id="303" r:id="rId43"/>
    <p:sldId id="305" r:id="rId44"/>
    <p:sldId id="306" r:id="rId45"/>
    <p:sldId id="307" r:id="rId46"/>
    <p:sldId id="308" r:id="rId47"/>
    <p:sldId id="309" r:id="rId48"/>
    <p:sldId id="326" r:id="rId49"/>
    <p:sldId id="327" r:id="rId50"/>
    <p:sldId id="328" r:id="rId51"/>
    <p:sldId id="324" r:id="rId52"/>
    <p:sldId id="325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1" r:id="rId63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0" autoAdjust="0"/>
  </p:normalViewPr>
  <p:slideViewPr>
    <p:cSldViewPr>
      <p:cViewPr varScale="1">
        <p:scale>
          <a:sx n="111" d="100"/>
          <a:sy n="111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E7FB8-5761-41B6-8A81-BB8DCDE00046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60443-607E-484B-9B81-18B5B7C809EF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040741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60443-607E-484B-9B81-18B5B7C809EF}" type="slidenum">
              <a:rPr lang="hu-HU" smtClean="0"/>
              <a:pPr/>
              <a:t>7</a:t>
            </a:fld>
            <a:endParaRPr lang="hu-H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60443-607E-484B-9B81-18B5B7C809EF}" type="slidenum">
              <a:rPr lang="hu-HU" smtClean="0"/>
              <a:pPr/>
              <a:t>40</a:t>
            </a:fld>
            <a:endParaRPr lang="hu-H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42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43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44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45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46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47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48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49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8602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941387-872C-45AB-9A03-F94034366CDE}" type="slidenum">
              <a:rPr lang="hu-HU" smtClean="0"/>
              <a:pPr/>
              <a:t>50</a:t>
            </a:fld>
            <a:endParaRPr lang="hu-H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C215F-D562-430C-95F3-7FD61312AB2D}" type="datetimeFigureOut">
              <a:rPr lang="hu-HU" smtClean="0"/>
              <a:pPr/>
              <a:t>2013-10-24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23B5B-6CD3-43F1-AB92-7E0B1CD2132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tif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file:///D:\Dokumentumok\Bell\OHU\2013_OHU\PALYAZATOK\LOLLIPOP_KORFORGO\RTL_0808.wmv" TargetMode="External"/><Relationship Id="rId1" Type="http://schemas.openxmlformats.org/officeDocument/2006/relationships/video" Target="file:///D:\Dokumentumok\Bell\OHU\2013_OHU\PALYAZATOK\LOLLIPOP_KORFORGO\HIRTV_paletta_0731.wmv" TargetMode="Externa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notesSlide" Target="../notesSlides/notesSlide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D:\Dokumentumok\Bell\OHU\2013_OHU\PALYAZATOK\LOLLIPOP_KORFORGO\Class_fm_0823.mp3" TargetMode="External"/><Relationship Id="rId1" Type="http://schemas.openxmlformats.org/officeDocument/2006/relationships/video" Target="file:///D:\Dokumentumok\Bell\OHU\2013_OHU\PALYAZATOK\LOLLIPOP_KORFORGO\MaReggel_0812.wmv" TargetMode="Externa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notesSlide" Target="../notesSlides/notesSlide1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video" Target="file:///D:\Dokumentumok\Bell\OHU\2013_OHU\PALYAZATOK\LOLLIPOP_KORFORGO\ohu_badacsony_kesz_V&#205;Z_rovid_FEKETE-K&#201;SZ.wmv" TargetMode="External"/><Relationship Id="rId7" Type="http://schemas.openxmlformats.org/officeDocument/2006/relationships/image" Target="../media/image79.png"/><Relationship Id="rId2" Type="http://schemas.openxmlformats.org/officeDocument/2006/relationships/video" Target="file:///D:\Dokumentumok\Bell\OHU\2013_OHU\PALYAZATOK\LOLLIPOP_KORFORGO\ohu_badacsony_kesz_G&#214;MBHAJ&#211;_rovid_FEKETE-K&#201;SZ.wmv" TargetMode="External"/><Relationship Id="rId1" Type="http://schemas.openxmlformats.org/officeDocument/2006/relationships/video" Target="file:///D:\Dokumentumok\Bell\OHU\2013_OHU\PALYAZATOK\LOLLIPOP_KORFORGO\ohu_badacsony_kesz_REGISZTRACIO_j&#225;t&#233;k_FEKETE-K&#201;SZ.wmv" TargetMode="External"/><Relationship Id="rId6" Type="http://schemas.openxmlformats.org/officeDocument/2006/relationships/image" Target="../media/image78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39552" y="4509120"/>
            <a:ext cx="6400800" cy="1080468"/>
          </a:xfrm>
        </p:spPr>
        <p:txBody>
          <a:bodyPr>
            <a:normAutofit fontScale="92500" lnSpcReduction="10000"/>
          </a:bodyPr>
          <a:lstStyle/>
          <a:p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Barnulás közben zöldülj velünk!</a:t>
            </a:r>
          </a:p>
          <a:p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Környezettudatos élménypark</a:t>
            </a:r>
            <a:endParaRPr lang="hu-HU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1052736"/>
            <a:ext cx="7772400" cy="165618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  <a:t>Arany </a:t>
            </a:r>
            <a:r>
              <a:rPr lang="hu-HU" sz="2800" b="1" i="1" dirty="0" err="1" smtClean="0">
                <a:solidFill>
                  <a:srgbClr val="0070C0"/>
                </a:solidFill>
                <a:latin typeface="Arial Narrow" pitchFamily="34" charset="0"/>
              </a:rPr>
              <a:t>Lollipop</a:t>
            </a:r>
            <a: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  <a:t> 2013 pályázat</a:t>
            </a:r>
            <a:b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  <a:t>Kategória: Események - </a:t>
            </a:r>
            <a:r>
              <a:rPr lang="hu-HU" sz="2800" b="1" i="1" dirty="0" err="1" smtClean="0">
                <a:solidFill>
                  <a:srgbClr val="0070C0"/>
                </a:solidFill>
                <a:latin typeface="Arial Narrow" pitchFamily="34" charset="0"/>
              </a:rPr>
              <a:t>roadshowk</a:t>
            </a:r>
            <a: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  <a:t/>
            </a:r>
            <a:b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  <a:t>pályázó: Bell &amp; </a:t>
            </a:r>
            <a:r>
              <a:rPr lang="hu-HU" sz="2800" b="1" i="1" dirty="0" err="1" smtClean="0">
                <a:solidFill>
                  <a:srgbClr val="0070C0"/>
                </a:solidFill>
                <a:latin typeface="Arial Narrow" pitchFamily="34" charset="0"/>
              </a:rPr>
              <a:t>Partners</a:t>
            </a:r>
            <a: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  <a:t> Kft</a:t>
            </a:r>
            <a:r>
              <a:rPr lang="hu-HU" sz="2800" b="1" i="1" dirty="0" smtClean="0">
                <a:solidFill>
                  <a:srgbClr val="0070C0"/>
                </a:solidFill>
                <a:latin typeface="Arial Narrow" pitchFamily="34" charset="0"/>
              </a:rPr>
              <a:t>. és az OHÜ Nonprofit Kft.</a:t>
            </a:r>
            <a:endParaRPr lang="hu-HU" sz="2800" b="1" i="1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5" name="Kép 4" descr="korforgo_1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347864" y="2913749"/>
            <a:ext cx="2952328" cy="1030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0825" y="5589588"/>
            <a:ext cx="4960938" cy="10334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Készítette: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Bell &amp; Partners Kommunikációs Ügynökség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2013. </a:t>
            </a:r>
            <a:r>
              <a:rPr lang="hu-HU" sz="2000" dirty="0" smtClean="0">
                <a:solidFill>
                  <a:srgbClr val="0070C0"/>
                </a:solidFill>
                <a:latin typeface="Arial Narrow" pitchFamily="34" charset="0"/>
              </a:rPr>
              <a:t>október</a:t>
            </a:r>
            <a:endParaRPr kumimoji="0" lang="hu-H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HÁTTÉR, ELŐZMÉNYEK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3075" name="Rectangle 3"/>
          <p:cNvSpPr txBox="1">
            <a:spLocks noChangeArrowheads="1"/>
          </p:cNvSpPr>
          <p:nvPr/>
        </p:nvSpPr>
        <p:spPr bwMode="auto">
          <a:xfrm>
            <a:off x="251521" y="1123528"/>
            <a:ext cx="864096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Statisztikák alapján a magyarországi lakosság pozitívan áll a szelektív hulladékgyűjtés témaköréhez, azonban (az OGYHT alapján) a keletkező hulladék csupán kb. 5%-a kerül szelektíven újrahasznosításra. </a:t>
            </a:r>
          </a:p>
          <a:p>
            <a:pPr algn="just"/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Az okok között szerepel a megfelelő ismeretek hiánya, amely végső soron visszavezethető a megfelelő tájékoztatás hiányára. </a:t>
            </a:r>
          </a:p>
          <a:p>
            <a:pPr algn="just"/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A </a:t>
            </a:r>
            <a:r>
              <a:rPr lang="hu-HU" b="1" dirty="0">
                <a:solidFill>
                  <a:srgbClr val="0070C0"/>
                </a:solidFill>
                <a:latin typeface="Arial Narrow" pitchFamily="34" charset="0"/>
              </a:rPr>
              <a:t>megoldás</a:t>
            </a:r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hu-HU" b="1" dirty="0">
                <a:solidFill>
                  <a:srgbClr val="0070C0"/>
                </a:solidFill>
                <a:latin typeface="Arial Narrow" pitchFamily="34" charset="0"/>
              </a:rPr>
              <a:t>a széles körű tájékoztatásban rejlik</a:t>
            </a:r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, melynek egyik legjobb módja a családi napokon és </a:t>
            </a:r>
            <a:r>
              <a:rPr lang="hu-HU" b="1" dirty="0">
                <a:solidFill>
                  <a:srgbClr val="0070C0"/>
                </a:solidFill>
                <a:latin typeface="Arial Narrow" pitchFamily="34" charset="0"/>
              </a:rPr>
              <a:t>rendezvényeken</a:t>
            </a:r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 való részvétel, szórakozáson és </a:t>
            </a:r>
            <a:r>
              <a:rPr lang="hu-HU" b="1" dirty="0">
                <a:solidFill>
                  <a:srgbClr val="0070C0"/>
                </a:solidFill>
                <a:latin typeface="Arial Narrow" pitchFamily="34" charset="0"/>
              </a:rPr>
              <a:t>játékokon keresztüli tudatformálás</a:t>
            </a:r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. </a:t>
            </a:r>
          </a:p>
          <a:p>
            <a:pPr algn="just"/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Fontos részletesen rávilágítani a szelektív hulladékgyűjtés előnyeire és céljára</a:t>
            </a:r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:</a:t>
            </a:r>
          </a:p>
          <a:p>
            <a:pPr algn="just"/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 csökken a hulladéklerakóra kerülő hasznosítható anyag mennyisége</a:t>
            </a:r>
          </a:p>
          <a:p>
            <a:pPr algn="just">
              <a:buFont typeface="Wingdings" pitchFamily="2" charset="2"/>
              <a:buChar char="ü"/>
            </a:pPr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 a másodnyersanyagból előállított termék sokkal kevesebb energia felhasználásával állítható elő</a:t>
            </a:r>
          </a:p>
          <a:p>
            <a:pPr algn="just">
              <a:buFont typeface="Wingdings" pitchFamily="2" charset="2"/>
              <a:buChar char="ü"/>
            </a:pPr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 a szelektíven gyűjtött és hasznosított hulladék újrafeldolgozásával csökken az elsődleges nyersanyagok felhasználása (pl. a papír estében a fa).</a:t>
            </a:r>
          </a:p>
          <a:p>
            <a:pPr algn="just">
              <a:buFontTx/>
              <a:buChar char="-"/>
            </a:pPr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14282" y="1190357"/>
            <a:ext cx="867819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1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b="1" i="1" dirty="0">
                <a:solidFill>
                  <a:srgbClr val="0070C0"/>
                </a:solidFill>
                <a:latin typeface="Arial Narrow" pitchFamily="34" charset="0"/>
              </a:rPr>
              <a:t>CÉL</a:t>
            </a: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 szelektív hulladékgyűjtés elfogadottságának </a:t>
            </a:r>
            <a:r>
              <a:rPr lang="hu-HU" sz="1600" b="1" dirty="0">
                <a:solidFill>
                  <a:srgbClr val="0070C0"/>
                </a:solidFill>
                <a:latin typeface="Arial Narrow" pitchFamily="34" charset="0"/>
              </a:rPr>
              <a:t>növelése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, figyelemfelhívás a környezettudatos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életmód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, a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szelektív gyűjtés és az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újrahasznosítás fontosságára, tévhitek eloszlatása. Szemléletformálás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szórakoztató, élményekkel teli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formában.</a:t>
            </a: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lvl="1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b="1" i="1" dirty="0">
                <a:solidFill>
                  <a:srgbClr val="0070C0"/>
                </a:solidFill>
                <a:latin typeface="Arial Narrow" pitchFamily="34" charset="0"/>
              </a:rPr>
              <a:t>MEGVALÓSÍTÁS</a:t>
            </a:r>
          </a:p>
          <a:p>
            <a:pPr marL="0" lvl="1"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Négy Balaton parti strand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helyszínen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4x2 napos strand promóció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keretén belül,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változatos szárazföldi és vízi aktivitásokkal a rendezvénysorozathoz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kapcsolódó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média eszközökkel.</a:t>
            </a:r>
            <a:r>
              <a:rPr lang="hu-HU" sz="1600" dirty="0" smtClean="0">
                <a:solidFill>
                  <a:srgbClr val="0070C0"/>
                </a:solidFill>
              </a:rPr>
              <a:t>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Helyszínekre telepített, a szelektív hulladékgyűjtés témakörére épített, szárazföldi és vízi játszópark, ahol a látogatók, játékos formában sajátíthatják el a szelektív hulladékgyűjtéssel kapcsolatos információkat, ismereteiket.</a:t>
            </a:r>
          </a:p>
          <a:p>
            <a:pPr marL="342900" lvl="1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lvl="1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ESZKÖZÖK</a:t>
            </a:r>
            <a:endParaRPr lang="hu-HU" sz="1600" b="1" i="1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Balaton parti strand helyszínekre telepített vízi és szárazföldi játékok, aktivitások.</a:t>
            </a: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Badacsony, Csopak, Balatonfüred és Balatonkenese helyszíneken </a:t>
            </a:r>
            <a:r>
              <a:rPr lang="hu-HU" sz="1600" b="1" i="1" dirty="0">
                <a:solidFill>
                  <a:srgbClr val="0070C0"/>
                </a:solidFill>
                <a:latin typeface="Arial Narrow" pitchFamily="34" charset="0"/>
              </a:rPr>
              <a:t>megvalósított </a:t>
            </a: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két-két </a:t>
            </a:r>
            <a:r>
              <a:rPr lang="hu-HU" sz="1600" b="1" i="1" dirty="0">
                <a:solidFill>
                  <a:srgbClr val="0070C0"/>
                </a:solidFill>
                <a:latin typeface="Arial Narrow" pitchFamily="34" charset="0"/>
              </a:rPr>
              <a:t>napos rendezvénysorozat</a:t>
            </a: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600" b="1" i="1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b="1" i="1" dirty="0">
                <a:solidFill>
                  <a:srgbClr val="0070C0"/>
                </a:solidFill>
                <a:latin typeface="Arial Narrow" pitchFamily="34" charset="0"/>
              </a:rPr>
              <a:t>CÉLCSOPORT</a:t>
            </a:r>
          </a:p>
          <a:p>
            <a:pPr marL="0" lvl="1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Elsősorban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családok és a gyerekek, diákok,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fiatalok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– valamint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minden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strand látogató, aki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fontosnak tartja a környezetvédelmet, a hulladék kibocsátás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csökkentését,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és a megfelelő hulladékkezelést valamint ennek eszközét a – szelektív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hulladékgyűjtést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és az újrahasznosítást.</a:t>
            </a:r>
            <a:endParaRPr lang="hu-HU" sz="1600" b="1" i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FELADAT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ctrTitle"/>
          </p:nvPr>
        </p:nvSpPr>
        <p:spPr>
          <a:xfrm>
            <a:off x="900113" y="1844675"/>
            <a:ext cx="7272337" cy="2090738"/>
          </a:xfrm>
        </p:spPr>
        <p:txBody>
          <a:bodyPr/>
          <a:lstStyle/>
          <a:p>
            <a:r>
              <a:rPr lang="hu-HU" b="1" i="1" dirty="0" smtClean="0">
                <a:solidFill>
                  <a:srgbClr val="0070C0"/>
                </a:solidFill>
                <a:latin typeface="Arial Narrow" pitchFamily="34" charset="0"/>
              </a:rPr>
              <a:t>RENDEZVÉNY SOROZAT</a:t>
            </a:r>
            <a:endParaRPr lang="hu-HU" sz="2800" i="1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zövegdoboz 3"/>
          <p:cNvSpPr txBox="1">
            <a:spLocks noChangeArrowheads="1"/>
          </p:cNvSpPr>
          <p:nvPr/>
        </p:nvSpPr>
        <p:spPr bwMode="auto">
          <a:xfrm>
            <a:off x="250700" y="974333"/>
            <a:ext cx="864178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 Körforgó Szelektív Forgatag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rendezvénysorozat imásodik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ízben került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megrendezésre. Tavaly országos rendezvény sorozat keretén belül naponta más-más állomáson, idén négy Balaton parti város strandján 2-2 napig várta a látogatókat.</a:t>
            </a:r>
          </a:p>
          <a:p>
            <a:pPr algn="just"/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Kicsik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és nagyok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számára,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olyan szórakozás lehetőséget nyújtott,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mely keretén belül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napközben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látogatók változatos programok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keretén belül sajátíthatták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el a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helyes hulladékkezelést és ismerhették meg  az újrahasznosítással kapcsolatos folyamatokat, játékos formában.</a:t>
            </a:r>
          </a:p>
          <a:p>
            <a:pPr algn="just"/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rendezvényre egyéni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látogatókat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vártunk – lakosságot,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családokat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– akikben a környezettudatos szemléletmódot a játékokon, programokon, üzeneteken és személyes kontaktuson keresztül mélyítettük el.</a:t>
            </a:r>
          </a:p>
          <a:p>
            <a:pPr algn="just"/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 </a:t>
            </a:r>
          </a:p>
          <a:p>
            <a:pPr algn="just"/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 rendezvénysorozat középtávú célja a számszerűsíthető eredmények, mint pl. a begyűjtött és újrahasznosított hulladék mennyiségének növekedése, a rövid távú célja elsősorban a társadalom szemléletformálása, tájékoztatása, valamit a lakosság magatartásának megváltoztatása, melynek hatékony eszköze a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környezeti nevelés. További céljaink a látogatók figyelmének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felhívása a környezeti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szennyezésre és ezek hatásaira,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valamint a szelektív hulladékgyűjtés fontosságának hangsúlyozása.</a:t>
            </a:r>
          </a:p>
          <a:p>
            <a:pPr algn="just"/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 </a:t>
            </a:r>
          </a:p>
          <a:p>
            <a:pPr algn="just"/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 rendezvény sorozat eszközeit és programjait a vendégek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strandok területein ingyenesen használhatták.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 játékok kipróbálását és az adott eszközhöz kapcsolódó információkat a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hosztesz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animátorok és a moderátor segítségével adtuk át. A látogatókban megfogalmazódott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kérdéseket a hosztesz animátorok a moderátor és a helyszínen jelenlévő OHÜ projektvezető válaszolták meg.</a:t>
            </a: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zövegdoboz 3"/>
          <p:cNvSpPr txBox="1">
            <a:spLocks noChangeArrowheads="1"/>
          </p:cNvSpPr>
          <p:nvPr/>
        </p:nvSpPr>
        <p:spPr bwMode="auto">
          <a:xfrm>
            <a:off x="251520" y="1088152"/>
            <a:ext cx="864178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REGISZTRÁCIÓ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rendezvény játékok használatához nem kértünk mást a látogatóktól, csak, hogy hozzanak magukkal az OHÜ bázis sátrához egy újrahasznosítható hulladékot (ez lehetett például PET palack, üveg, italos karton, aludoboz vagy akár újság is), és töltsenek ki egy regisztrációs lapot – mely egyben felelősségvállalási nyilatkozat is volt a játékok használatához -  majd ezt követően a játékos OHÜ logóval brandingelt vinyl ellenőrzőszelvényes karszalagot kapott. A karszalagot úgy helyeztük fel, hogy kényelmes legyen, de ne lehessen levenni anélkül, hogy a zár vagy a karszalag megsérüljön.</a:t>
            </a:r>
          </a:p>
          <a:p>
            <a:pPr algn="just"/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PONTGYŰJTÉS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játékoknál pontokat lehetett gyűjteni, mely azt jelentette, hogy aki teljesítette az adott feladatot, annak a karszalagján egy-egy ellenőrző szelvény kilyukasztásra került. Az aki legalább négy pontot összegyűjtött a játékoknál ajándékot válthatott be az OHÜ bázis sátorban. Az ajándék beváltást az ötödik ellenőrzőszelvény lyukasztásával igazoltuk, így maradhatott a látogatón a brandingelt karszalag, ha viselni akarta.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Választható ajándékok brandingelt vízhatlan pénztárca vagy kulacs voltak.</a:t>
            </a:r>
          </a:p>
          <a:p>
            <a:pPr algn="just"/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EGYÉNI VERSENY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Az egyéni versenyeket minden helyszínen, minden rendezvény napon három korosztályban rendeztük meg, ezekre külön lehetett regisztrálni. A regisztrációkat és az elért eredményeket korosztályonként füzetbe vezettük.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Egyéni versenyünkben három játék állomáson lehetett pontokat gyűjteni és az összpontszámot rögzítettük a füzetbe, ezek alapján alakult ki a nap végén a végleges sorrend.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Mindhárom korosztályban minden nap győztest hirdettünk, a győztesek jutalma egy strand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ajándékcsomag volt, mely tartalmazott hímzett törölközőt, emblémázott strandtáskát és napozó sátrat. 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REGISZTRÁCIÓ, MECHANIZMUS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ábláza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74855341"/>
              </p:ext>
            </p:extLst>
          </p:nvPr>
        </p:nvGraphicFramePr>
        <p:xfrm>
          <a:off x="323528" y="1938000"/>
          <a:ext cx="8358244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1"/>
                <a:gridCol w="2089561"/>
                <a:gridCol w="2089561"/>
                <a:gridCol w="2089561"/>
              </a:tblGrid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Időpont</a:t>
                      </a:r>
                      <a:endParaRPr lang="hu-HU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Nap</a:t>
                      </a:r>
                      <a:endParaRPr lang="hu-HU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Időtartam</a:t>
                      </a:r>
                      <a:endParaRPr lang="hu-HU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Helyszín</a:t>
                      </a:r>
                      <a:endParaRPr lang="hu-HU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2013.08.03-04.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szombat – vasárnap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10:00 – 18:00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Badacsony</a:t>
                      </a:r>
                      <a:r>
                        <a:rPr lang="hu-HU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 strand</a:t>
                      </a:r>
                    </a:p>
                    <a:p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2013.08.10-11.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szombat – vasárnap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10:00 – 18:00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Balatonfüred</a:t>
                      </a:r>
                      <a:r>
                        <a:rPr lang="hu-HU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 </a:t>
                      </a:r>
                    </a:p>
                    <a:p>
                      <a:r>
                        <a:rPr lang="hu-HU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Kisfaludy strand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2013.08.17-18.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szombat – vasárnap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10:00 – 18:00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Csopak</a:t>
                      </a:r>
                      <a:r>
                        <a:rPr lang="hu-HU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 s</a:t>
                      </a:r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trand</a:t>
                      </a:r>
                    </a:p>
                    <a:p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2013.08.24-25.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szombat – vasárnap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10:00 – 18:00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Balatonkenese</a:t>
                      </a:r>
                    </a:p>
                    <a:p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Vak Bottyán</a:t>
                      </a:r>
                      <a:r>
                        <a:rPr lang="hu-HU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 </a:t>
                      </a:r>
                      <a:r>
                        <a:rPr lang="hu-H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arrow" pitchFamily="34" charset="0"/>
                        </a:rPr>
                        <a:t>strand</a:t>
                      </a:r>
                      <a:endParaRPr lang="hu-H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RENDEZVÉNY IDŐPONTOK ÉS HELYSZÍNEK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23528" y="1052736"/>
            <a:ext cx="85689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Regisztrációs lap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REGISZTRÁCIÓ, MECHANIZMUS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323528" y="4581128"/>
            <a:ext cx="33843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Lyukasztható</a:t>
            </a:r>
            <a:r>
              <a:rPr lang="hu-HU" b="1" dirty="0" smtClean="0">
                <a:solidFill>
                  <a:srgbClr val="0070C0"/>
                </a:solidFill>
              </a:rPr>
              <a:t> 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vízhatlan brandingelt viny karszalag</a:t>
            </a:r>
          </a:p>
        </p:txBody>
      </p:sp>
      <p:pic>
        <p:nvPicPr>
          <p:cNvPr id="9" name="Picture 2" descr="vinyl5Stub_NeonLime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536" y="5445224"/>
            <a:ext cx="388843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Z:\Dani\_OHU.STRAND.FOTOK\1.hetvege\P801005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427984" y="4402010"/>
            <a:ext cx="2880320" cy="2160240"/>
          </a:xfrm>
          <a:prstGeom prst="rect">
            <a:avLst/>
          </a:prstGeom>
          <a:noFill/>
        </p:spPr>
      </p:pic>
      <p:pic>
        <p:nvPicPr>
          <p:cNvPr id="12" name="Kép 11" descr="OHU_1_reglap-1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39552" y="1484784"/>
            <a:ext cx="3611872" cy="2687146"/>
          </a:xfrm>
          <a:prstGeom prst="rect">
            <a:avLst/>
          </a:prstGeom>
        </p:spPr>
      </p:pic>
      <p:pic>
        <p:nvPicPr>
          <p:cNvPr id="13" name="Kép 12" descr="OHU_1_reglap-2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427984" y="1484783"/>
            <a:ext cx="3600400" cy="2678611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79512" y="980728"/>
            <a:ext cx="882116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OHÜ BÁZIS SÁTOR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Brandingelt felfújható sártor, melyben a regisztráció, az ajándék beváltás és az érdeklődők informálása zajlott.</a:t>
            </a: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Fentieken kívül a sátorban volt elhelyezve a „Bérhűtő” eszközünk is.</a:t>
            </a: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2050" name="Picture 2" descr="Z:\Dani\_OHU.STRAND.FOTOK\1.hetvege\P801007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713867" y="4141634"/>
            <a:ext cx="3370301" cy="2527726"/>
          </a:xfrm>
          <a:prstGeom prst="rect">
            <a:avLst/>
          </a:prstGeom>
          <a:noFill/>
        </p:spPr>
      </p:pic>
      <p:pic>
        <p:nvPicPr>
          <p:cNvPr id="2052" name="Picture 4" descr="Z:\Dani\_OHU.STRAND.FOTOK\2.hetvege\P803012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508104" y="2341434"/>
            <a:ext cx="3370301" cy="2527726"/>
          </a:xfrm>
          <a:prstGeom prst="rect">
            <a:avLst/>
          </a:prstGeom>
          <a:noFill/>
        </p:spPr>
      </p:pic>
      <p:pic>
        <p:nvPicPr>
          <p:cNvPr id="2053" name="Picture 5" descr="Z:\Dani\_OHU.STRAND.FOTOK\2.hetvege\P804023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79512" y="2341434"/>
            <a:ext cx="3370301" cy="2527726"/>
          </a:xfrm>
          <a:prstGeom prst="rect">
            <a:avLst/>
          </a:prstGeom>
          <a:noFill/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szárazföldi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1521" y="1127646"/>
            <a:ext cx="86409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HULLADÉKCSERE AKCIÓ ÉS SZELEKTÍV HULLADÉKGYŰJTÉS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lvl="0"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Az ÖHU bázis sátor előtt elhelyezett zsákokban lehetőség volt a strandon termelt hulladékot szelektíven gyűjteni, valamint a játékokhoz „beugró hulladékokat” is ezekben gyűjtöttük szelektálva.</a:t>
            </a: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3075" name="Picture 3" descr="Z:\Dani\_OHU.STRAND.FOTOK\3.hetvege\P805002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7704" y="2512430"/>
            <a:ext cx="5105903" cy="3652874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szárazföldi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1519" y="980728"/>
            <a:ext cx="864096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BÉRHŰTŐ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lvl="0"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Az OHÜ bázis sátorban egy nagy fagyasztó-hűtő ládát állítottunk ki, amibe bérhűtést vállaltunk.</a:t>
            </a:r>
          </a:p>
          <a:p>
            <a:pPr lvl="0"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Ezzel ösztönöztük a látogatókat arra, hogy a felmelegedett üdítőiket ne dobják ki és vásároljanak helyette újat, ami hideg – ezzel növelve a hulladéktermelést –, hanem hűtsék vissza nálunk italaikat.</a:t>
            </a:r>
          </a:p>
          <a:p>
            <a:pPr lvl="0"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bérhűtésért cserébe annyit kértünk, hogy ha kiürültek a műanyag palackok, alumínium dobozok, hozzák vissza hozzánk őket és helyezzék el a megfelelő szelektív gyűjtő zsákba.</a:t>
            </a:r>
          </a:p>
        </p:txBody>
      </p:sp>
      <p:pic>
        <p:nvPicPr>
          <p:cNvPr id="4098" name="Picture 2" descr="Z:\Dani\_OHU.STRAND.FOTOK\3.hetvege\P805000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1520" y="2852935"/>
            <a:ext cx="3168352" cy="2376265"/>
          </a:xfrm>
          <a:prstGeom prst="rect">
            <a:avLst/>
          </a:prstGeom>
          <a:noFill/>
        </p:spPr>
      </p:pic>
      <p:pic>
        <p:nvPicPr>
          <p:cNvPr id="4100" name="Picture 4" descr="Z:\Dani\_OHU.STRAND.FOTOK\3.hetvege\P805007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987824" y="4365104"/>
            <a:ext cx="3143272" cy="2313412"/>
          </a:xfrm>
          <a:prstGeom prst="rect">
            <a:avLst/>
          </a:prstGeom>
          <a:noFill/>
        </p:spPr>
      </p:pic>
      <p:pic>
        <p:nvPicPr>
          <p:cNvPr id="4099" name="Picture 3" descr="Z:\Dani\_OHU.STRAND.FOTOK\3.hetvege\P805000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652120" y="2852936"/>
            <a:ext cx="3168352" cy="2376264"/>
          </a:xfrm>
          <a:prstGeom prst="rect">
            <a:avLst/>
          </a:prstGeo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szárazföldi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5" y="908720"/>
            <a:ext cx="856964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FÉNYENERGIA HASZNOSÍTÓ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lvl="0"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Az egész napos strandolás alatt, könnyen lemerülnek a mobiltelefonok. Egy strandon ezek töltése nem nagyon megoldható, mi erre is vittünk környezettudatos megoldást a strandolók számára. Fényenergia hasznosító állomásunk egy 12 rekeszes töltőállomás volt, mely napelem segítségével termelt áramot és egy időben akár 3 x 11 db mobiltelefon töltésére adott lehetőséget. A szekrény rekeszek zárhatóak voltak, ellenőrzőszelvényes átadás-átvétellel zártuk el a telefonokat, MP3 lejátszókat, de volt, aki a laptopját hozta hozzánk tölteni. Az ellenőrző szelvény bemutatásával lehetett átvenni a feltöltött eszközt.</a:t>
            </a:r>
          </a:p>
          <a:p>
            <a:pPr lvl="0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Ezzel népszerűsítettük a környezetbarát energiaforrásokban rejlő lehetőségeket is.</a:t>
            </a:r>
          </a:p>
        </p:txBody>
      </p:sp>
      <p:pic>
        <p:nvPicPr>
          <p:cNvPr id="5122" name="Picture 2" descr="Z:\Dani\_OHU.STRAND.FOTOK\3.hetvege\P805006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69384" y="3217044"/>
            <a:ext cx="2567417" cy="3423222"/>
          </a:xfrm>
          <a:prstGeom prst="rect">
            <a:avLst/>
          </a:prstGeom>
          <a:noFill/>
        </p:spPr>
      </p:pic>
      <p:pic>
        <p:nvPicPr>
          <p:cNvPr id="5123" name="Picture 3" descr="Z:\Dani\_OHU.STRAND.FOTOK\3.hetvege\P806014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707904" y="3212976"/>
            <a:ext cx="4286280" cy="3214710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szárazföldi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4" y="980728"/>
            <a:ext cx="864165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SZELEKTÍV CSÚSZKA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3x10 méter nagyságú játékfelületen a négy anyagfajtát jelenítettük meg, színeivel. Egy-egy anyagfajtát elláttunk 10-20-30 pontos mezőkkel. 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RAJT mezőben elhelyeztünk ugyanilyen színű fakockákat, melyeket partvis segítségével kellett a megfelelő mezőkbe eljuttatni, úgy hogy minél több pontot érjen el a játékos fakockánként csak egy lökéssel. 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négy fakocka helyén lévő pontokat összesítettük ez adta ki az összpontszámot. Plusz öt pontot lehetett szerezni, ha a játékos meg tudta mondani, hogy melyik szín milyen anyagtípust jelöl ez az összpontszámhoz adódott.</a:t>
            </a:r>
          </a:p>
        </p:txBody>
      </p:sp>
      <p:pic>
        <p:nvPicPr>
          <p:cNvPr id="8194" name="Picture 2" descr="Z:\Dani\_OHU.STRAND.FOTOK\3.hetvege\P805001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07574" y="3212976"/>
            <a:ext cx="4032448" cy="3024336"/>
          </a:xfrm>
          <a:prstGeom prst="rect">
            <a:avLst/>
          </a:prstGeom>
          <a:noFill/>
        </p:spPr>
      </p:pic>
      <p:pic>
        <p:nvPicPr>
          <p:cNvPr id="8195" name="Picture 3" descr="Z:\Dani\_OHU.STRAND.FOTOK\3.hetvege\P805006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95537" y="3214582"/>
            <a:ext cx="3312368" cy="3238753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egyéni verseny feladatok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4" y="980728"/>
            <a:ext cx="86416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ZÚZD A METÁLT!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Sörös és üdítős alumíniumdobozokból gúlát építettünk ezeket helyeztük el egy kis asztalon. A játékos kapott egy nagy erejű vízipuskát mellyel egy lövéssel minél több dobozt kellett leborítani. Minden leborult doboz 10 pontot ért. A leborult dobozokat összeszámolva kapta meg a játékos a teljesített pontértékét erre a játékra.</a:t>
            </a:r>
          </a:p>
          <a:p>
            <a:endParaRPr lang="hu-HU" sz="1600" dirty="0" smtClean="0">
              <a:solidFill>
                <a:srgbClr val="006600"/>
              </a:solidFill>
              <a:latin typeface="Arial Narrow" pitchFamily="34" charset="0"/>
            </a:endParaRPr>
          </a:p>
        </p:txBody>
      </p:sp>
      <p:pic>
        <p:nvPicPr>
          <p:cNvPr id="9218" name="Picture 2" descr="Z:\Dani\_OHU.STRAND.FOTOK\3.hetvege\P805010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23527" y="2492896"/>
            <a:ext cx="4128457" cy="3096343"/>
          </a:xfrm>
          <a:prstGeom prst="rect">
            <a:avLst/>
          </a:prstGeom>
          <a:noFill/>
        </p:spPr>
      </p:pic>
      <p:pic>
        <p:nvPicPr>
          <p:cNvPr id="9219" name="Picture 3" descr="Z:\Dani\_OHU.STRAND.FOTOK\2.hetvege\P803009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0" y="2492896"/>
            <a:ext cx="4146254" cy="3109691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egyéni verseny feladatok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4" y="965046"/>
            <a:ext cx="8641656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LAPÍTS, 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HA BÍRSZ!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Farönkre helyezett italos karton dobozt, vagy PET palackot (melyet a játékos hozott magával) kellett eltalálni és minél jobban összelapítani a játékosnak gumikalapáccsal egy ütéssel. 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játék mellett elhelyeztünk egy méretező táblát, melyen rajta voltak a különböző fokú sérülések és a hozzájuk tartozó pontszámok. A játékos által összelapított hulladékot összehasonlítottuk a méretező tábla mintákkal és, amihez a legjobban hasonlított az adott játékos teljesítménye, annyi pontot kapott. 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játék célja az volt, hogy beépítsük az emberek gondolkodásába azt, hogy a hétköznapokban is törekedjenek arra, hogy a szelektíven gyűjtött hulladékokból a levegőt préseljék ki, ne levegőt gyűjtsünk a hulladékgyűjtő edényekben, lapítva préselve ugyanis kevesebb helyet foglal egy-egy hulladék, így több fér a kukába és nem levegőt szállít a kukás autó.</a:t>
            </a:r>
            <a:endParaRPr lang="hu-HU" sz="1600" dirty="0" smtClean="0">
              <a:solidFill>
                <a:srgbClr val="0070C0"/>
              </a:solidFill>
            </a:endParaRPr>
          </a:p>
        </p:txBody>
      </p:sp>
      <p:pic>
        <p:nvPicPr>
          <p:cNvPr id="10242" name="Picture 2" descr="Z:\Dani\_OHU.STRAND.FOTOK\2.hetvege\P803021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85230" y="3765812"/>
            <a:ext cx="3775386" cy="2831539"/>
          </a:xfrm>
          <a:prstGeom prst="rect">
            <a:avLst/>
          </a:prstGeom>
          <a:noFill/>
        </p:spPr>
      </p:pic>
      <p:pic>
        <p:nvPicPr>
          <p:cNvPr id="10243" name="Picture 3" descr="Z:\Dani\_OHU.STRAND.FOTOK\3.hetvege\P806020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86314" y="3765812"/>
            <a:ext cx="2619795" cy="2854086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egyéni verseny feladatok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5" y="1002422"/>
            <a:ext cx="86416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PANCSOLÓ VÁLOGATÓ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6x8 méteres (brandingelt) medencében folyt a játék, melynek lényege az volt, hogy a vízben úszó hulladékokat a kis vizibiciklikkel haladva kellett felszedni, majd el kellett vinni a medence sarkaiba telepített szelektív hulladékgyűjtő edényekbe és a megfelelő helyre szelektálni azokat.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Aki helyesen teljesítette a feladatot begyűjthetett egy pontot a karszalagjára. A játék gyerekeknek szólt.</a:t>
            </a:r>
          </a:p>
        </p:txBody>
      </p:sp>
      <p:pic>
        <p:nvPicPr>
          <p:cNvPr id="6146" name="Picture 2" descr="Z:\Dani\_OHU.STRAND.FOTOK\3.hetvege\P805007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8" y="2780928"/>
            <a:ext cx="2678907" cy="3571876"/>
          </a:xfrm>
          <a:prstGeom prst="rect">
            <a:avLst/>
          </a:prstGeom>
          <a:noFill/>
        </p:spPr>
      </p:pic>
      <p:pic>
        <p:nvPicPr>
          <p:cNvPr id="6148" name="Picture 4" descr="Z:\Dani\_OHU.STRAND.FOTOK\3.hetvege\P805009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569235" y="2718764"/>
            <a:ext cx="3251237" cy="2438428"/>
          </a:xfrm>
          <a:prstGeom prst="rect">
            <a:avLst/>
          </a:prstGeom>
          <a:noFill/>
        </p:spPr>
      </p:pic>
      <p:pic>
        <p:nvPicPr>
          <p:cNvPr id="6147" name="Picture 3" descr="Z:\Dani\_OHU.STRAND.FOTOK\3.hetvege\P805009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131840" y="4311906"/>
            <a:ext cx="3143272" cy="2357454"/>
          </a:xfrm>
          <a:prstGeom prst="rect">
            <a:avLst/>
          </a:prstGeo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szárazföldi pontgyűjtő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15329" y="995244"/>
            <a:ext cx="867715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VÍZENJÁRÓ SZELEKTÁLÓ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6x8 méteres (brandingelt) medencében folyt a játék, ami azzal indult, hogy egy zsákból hulladék fajtát kellett húzni. A medence négy sarkába az anyagfajtákat jelölő bowflag zászlókat állítottunk fel. 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Amilyen anyag fajtájú hulladékot húzott a játékos, a medencének azt a sarkát kellett elérnie az óriás gömbben haladva, amelyik azt az anyagfajtát jelölte. Aki helyesen teljesítette a feladatot begyűjthetett egy pontot a karszalagjára. </a:t>
            </a:r>
          </a:p>
        </p:txBody>
      </p:sp>
      <p:pic>
        <p:nvPicPr>
          <p:cNvPr id="7170" name="Picture 2" descr="Z:\Dani\_OHU.STRAND.FOTOK\3.hetvege\P805011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23528" y="2852936"/>
            <a:ext cx="2538282" cy="3384376"/>
          </a:xfrm>
          <a:prstGeom prst="rect">
            <a:avLst/>
          </a:prstGeom>
          <a:noFill/>
        </p:spPr>
      </p:pic>
      <p:pic>
        <p:nvPicPr>
          <p:cNvPr id="7171" name="Picture 3" descr="Z:\Dani\_OHU.STRAND.FOTOK\4.hetvege\P810003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23228" y="2852936"/>
            <a:ext cx="4512502" cy="3384376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szárazföldi pontgyűjtő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4" y="1052736"/>
            <a:ext cx="864165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VÍZI JÁTÉKPARK – 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„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Hulladékhegy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” 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– „Egy ugrás a környezettudatosság” – „Körforgó”</a:t>
            </a: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vízre körbekerített vízi-játékparkot telepítettünk, mely területén pontgyűjtő feladatokat helyeztünk el.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„KÖRFOGÓ” (felfújható vízi eszköz, melybe bele kellett bújni, abban lépkedve az forogni kezdett és így lehetett vele haladni a vízen) és az „EGY UGRÁS A KÖRNYEZETTUDATOSSÁG” (felfújható vízi trambulin játék) játékunk a szórakozást szolgálta mely egyben csökkentette a többi vízi játéknál a várakozást, illetve pontokat lehetett gyűjteni velük. Aki teljesítette a feladatot begyűjthetett egy pontot a karszalagjára.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vízi pontgyűjtő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0013" y="3211700"/>
            <a:ext cx="3552395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3559953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4" y="1025441"/>
            <a:ext cx="86416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VÍZI JÁTÉKPARK – 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„Hulladékhegy”</a:t>
            </a:r>
            <a:endParaRPr lang="hu-HU" sz="1600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vízen felfújható hegy mászófalat állítottunk fel, melyre felakasztottunk különböző fajta hulladékokat, a hegy mellett pedig szelektív gyűjtő „karikákat” helyeztünk el. A feladat az volt, hogy a hegyről le kellett vadászni a hulladékokat és megfelelő edénybe elhelyezni azt. Aki helyesen teljesítette a feladatot begyűjthetett egy pontot a karszalagjára. </a:t>
            </a:r>
          </a:p>
        </p:txBody>
      </p:sp>
      <p:pic>
        <p:nvPicPr>
          <p:cNvPr id="13315" name="Picture 3" descr="Z:\Dani\_OHU.STRAND.FOTOK\3.hetvege\P805005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711264" y="2780928"/>
            <a:ext cx="3923312" cy="2942484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vízi pontgyűjtő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" y="2780928"/>
            <a:ext cx="4287620" cy="2942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4" y="980728"/>
            <a:ext cx="889317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KÖRNYEZETMENTŐ CSÓNAK</a:t>
            </a:r>
            <a:endParaRPr lang="hu-HU" sz="1600" b="1" dirty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 vízre telepítettünk két darab elektromotoros csónakot, - mely nem szennyezi a környezetet – valamint 3 db brandingelt felfújható bójával kijelöltünk egy pályát.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Az elektromos csónakokat vezethették a látogatók is. A pálya a stégről indult kifelé a nyíltvízre. A feladat az volt, hogy a vízen elhelyezett szelektív felfújható bójákat kellett megkerülni majd visszatérni a kiindulópontra.</a:t>
            </a:r>
          </a:p>
          <a:p>
            <a:pPr algn="just"/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Aki helyesen teljesítette a feladatot begyűjthetett egy pontot a karszalagjára. </a:t>
            </a:r>
          </a:p>
        </p:txBody>
      </p:sp>
      <p:pic>
        <p:nvPicPr>
          <p:cNvPr id="12291" name="Picture 3" descr="Z:\Dani\_OHU.STRAND.FOTOK\3.hetvege\P805003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508104" y="4005064"/>
            <a:ext cx="3431303" cy="2638643"/>
          </a:xfrm>
          <a:prstGeom prst="rect">
            <a:avLst/>
          </a:prstGeom>
          <a:noFill/>
        </p:spPr>
      </p:pic>
      <p:pic>
        <p:nvPicPr>
          <p:cNvPr id="12292" name="Picture 4" descr="Z:\Dani\_OHU.STRAND.FOTOK\3.hetvege\P805003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2852936"/>
            <a:ext cx="3816424" cy="2837258"/>
          </a:xfrm>
          <a:prstGeom prst="rect">
            <a:avLst/>
          </a:prstGeom>
          <a:noFill/>
        </p:spPr>
      </p:pic>
      <p:pic>
        <p:nvPicPr>
          <p:cNvPr id="12290" name="Picture 2" descr="Z:\Dani\_OHU.STRAND.FOTOK\3.hetvege\P805003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059832" y="3404996"/>
            <a:ext cx="2448272" cy="3264363"/>
          </a:xfrm>
          <a:prstGeom prst="rect">
            <a:avLst/>
          </a:prstGeo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vízi pontgyűjtő aktivitások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539552" y="1268760"/>
            <a:ext cx="7345512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TÉRHANGOSÍTÁS</a:t>
            </a:r>
          </a:p>
          <a:p>
            <a:pPr>
              <a:buFont typeface="Arial" charset="0"/>
              <a:buNone/>
              <a:defRPr/>
            </a:pPr>
            <a:endParaRPr lang="hu-HU" sz="1600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Monitorok</a:t>
            </a:r>
            <a:endParaRPr lang="hu-HU" sz="1600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2 monitor úton 2 db monitor hangfal</a:t>
            </a:r>
            <a:endParaRPr lang="hu-HU" sz="1600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5 x 2” + 15” Carbon (HK Audio  system)</a:t>
            </a:r>
          </a:p>
          <a:p>
            <a:pPr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processzorok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: AC 22 HK Audio , BSS</a:t>
            </a:r>
          </a:p>
          <a:p>
            <a:pPr>
              <a:buFont typeface="Arial" charset="0"/>
              <a:buNone/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Keverőpultok</a:t>
            </a:r>
            <a:endParaRPr lang="hu-HU" sz="1600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Front :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 Yamaha 02V	</a:t>
            </a:r>
          </a:p>
          <a:p>
            <a:pPr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 </a:t>
            </a:r>
          </a:p>
          <a:p>
            <a:pPr>
              <a:buFont typeface="Arial" charset="0"/>
              <a:buNone/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Mikrofonok</a:t>
            </a:r>
            <a:endParaRPr lang="hu-HU" sz="1600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Igény szerinti darabszámban, szükség esetén állvánnyal</a:t>
            </a:r>
          </a:p>
          <a:p>
            <a:pPr>
              <a:buFont typeface="Arial" charset="0"/>
              <a:buNone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URH mobilmikrofonok</a:t>
            </a:r>
          </a:p>
          <a:p>
            <a:pPr marL="1614488" algn="just">
              <a:spcBef>
                <a:spcPct val="0"/>
              </a:spcBef>
              <a:defRPr/>
            </a:pPr>
            <a:endParaRPr lang="hu-HU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1614488" indent="-1614488">
              <a:buFont typeface="Arial" charset="0"/>
              <a:buNone/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AGREGÁTOR</a:t>
            </a: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1614488" indent="-1614488">
              <a:buFont typeface="Arial" charset="0"/>
              <a:buNone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1 db 3 x 32A Aggregátor + üzemanyag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ESZKÖZÖK – Technika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539552" y="1136933"/>
            <a:ext cx="7345512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hu-HU" sz="1600" b="1" i="1" dirty="0" smtClean="0">
                <a:solidFill>
                  <a:srgbClr val="0070C0"/>
                </a:solidFill>
                <a:latin typeface="Arial Narrow" pitchFamily="34" charset="0"/>
              </a:rPr>
              <a:t>RENDEZVÉNY SZEMÉLYZET</a:t>
            </a:r>
          </a:p>
          <a:p>
            <a:pPr>
              <a:buFont typeface="Arial" charset="0"/>
              <a:buNone/>
              <a:defRPr/>
            </a:pPr>
            <a:endParaRPr lang="hu-HU" sz="1600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Rendezvény személyzet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Rendezvény manager	1 fő</a:t>
            </a:r>
          </a:p>
          <a:p>
            <a:pPr marL="2417763">
              <a:spcBef>
                <a:spcPts val="600"/>
              </a:spcBef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Program moderátor	1 fő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Hostess-animátor	10 fő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Technikus		1 fő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Biztonsági szolgálat	4 fő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Egészségügyi ügyelet	1 fő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endParaRPr lang="hu-HU" sz="1600" b="1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Installálás</a:t>
            </a:r>
          </a:p>
          <a:p>
            <a:pPr marL="2417763">
              <a:spcBef>
                <a:spcPts val="600"/>
              </a:spcBef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Produkciós manager	1 fő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Építő-bontó személyzet  	3 fő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endParaRPr lang="hu-HU" sz="1600" b="1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Időszakos (1 nap)</a:t>
            </a:r>
          </a:p>
          <a:p>
            <a:pPr marL="2417763">
              <a:spcBef>
                <a:spcPts val="600"/>
              </a:spcBef>
              <a:buFont typeface="Arial" charset="0"/>
              <a:buNone/>
              <a:defRPr/>
            </a:pPr>
            <a:r>
              <a:rPr lang="hu-HU" sz="1600" i="1" dirty="0" smtClean="0">
                <a:solidFill>
                  <a:srgbClr val="0070C0"/>
                </a:solidFill>
                <a:latin typeface="Arial Narrow" pitchFamily="34" charset="0"/>
              </a:rPr>
              <a:t>Videós		1 fő</a:t>
            </a:r>
          </a:p>
          <a:p>
            <a:pPr>
              <a:buFont typeface="Arial" charset="0"/>
              <a:buNone/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STAFF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1"/>
          <p:cNvSpPr txBox="1">
            <a:spLocks/>
          </p:cNvSpPr>
          <p:nvPr/>
        </p:nvSpPr>
        <p:spPr bwMode="auto">
          <a:xfrm>
            <a:off x="1042988" y="2133600"/>
            <a:ext cx="7273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hu-HU" sz="4400" b="1" i="1" dirty="0">
                <a:solidFill>
                  <a:srgbClr val="0070C0"/>
                </a:solidFill>
                <a:latin typeface="Arial Narrow" pitchFamily="34" charset="0"/>
                <a:ea typeface="+mj-ea"/>
                <a:cs typeface="+mj-cs"/>
              </a:rPr>
              <a:t>RENDEZVÉNY </a:t>
            </a:r>
            <a:r>
              <a:rPr lang="hu-HU" sz="4400" b="1" i="1" dirty="0" smtClean="0">
                <a:solidFill>
                  <a:srgbClr val="0070C0"/>
                </a:solidFill>
                <a:latin typeface="Arial Narrow" pitchFamily="34" charset="0"/>
                <a:ea typeface="+mj-ea"/>
                <a:cs typeface="+mj-cs"/>
              </a:rPr>
              <a:t>TAPASZTALTOK</a:t>
            </a:r>
            <a:endParaRPr lang="hu-HU" sz="3600" i="1" dirty="0">
              <a:solidFill>
                <a:srgbClr val="0070C0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250825" y="1341438"/>
            <a:ext cx="8642350" cy="50167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defRPr/>
            </a:pPr>
            <a:r>
              <a:rPr lang="hu-HU" sz="1600" b="1" dirty="0">
                <a:solidFill>
                  <a:srgbClr val="0070C0"/>
                </a:solidFill>
                <a:latin typeface="Arial Narrow" pitchFamily="34" charset="0"/>
              </a:rPr>
              <a:t>KÖRFORGÓ </a:t>
            </a:r>
            <a:r>
              <a:rPr lang="hu-HU" sz="1600" b="1" dirty="0" smtClean="0">
                <a:solidFill>
                  <a:srgbClr val="0070C0"/>
                </a:solidFill>
                <a:latin typeface="Arial Narrow" pitchFamily="34" charset="0"/>
              </a:rPr>
              <a:t>STRAND PROMÓCIÓ LÁTOGATOTTSÁGI ADATOK, </a:t>
            </a:r>
            <a:r>
              <a:rPr lang="hu-HU" sz="1600" b="1" dirty="0">
                <a:solidFill>
                  <a:srgbClr val="0070C0"/>
                </a:solidFill>
                <a:latin typeface="Arial Narrow" pitchFamily="34" charset="0"/>
              </a:rPr>
              <a:t>ÁTTEKINTÉS</a:t>
            </a:r>
          </a:p>
          <a:p>
            <a:pPr marL="342900" indent="-342900" algn="just">
              <a:defRPr/>
            </a:pP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  <a:p>
            <a:pPr algn="just">
              <a:defRPr/>
            </a:pP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 látogatók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számát főként az időjárás befolyásolta, hiszen mind a négy helyszínen olyan strandokra települtünk ki főszezonban, melyek nagy látogatottságúak.</a:t>
            </a:r>
          </a:p>
          <a:p>
            <a:pPr algn="just">
              <a:defRPr/>
            </a:pPr>
            <a:endParaRPr lang="hu-HU" sz="1600" i="1" dirty="0">
              <a:solidFill>
                <a:srgbClr val="0070C0"/>
              </a:solidFill>
              <a:latin typeface="Arial Narrow" pitchFamily="34" charset="0"/>
            </a:endParaRP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látogatói létszámot a strandok üzemeltetői tudják megadni, mi a közvetlen elérések közül azoknak a számát tudjuk pontosan megadni, akik a játékokra regisztráltak és részt vettek az aktivitásokban.</a:t>
            </a: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 </a:t>
            </a: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Közvetlenül a játékokban részt vett a 4 helyszínen összesen 1.571 fő.</a:t>
            </a: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aktivitásokat főleg a fiatalabb korosztály vette igénybe. A közvetlen elérési adatokba ezért számolható minden fő mellé 1-1 szülő is így nagyjából 3-3.500 fő volt az, akik az aktivitásban részt vettek vagy közvetlen közelről figyelték azt.</a:t>
            </a:r>
          </a:p>
          <a:p>
            <a:pPr algn="just">
              <a:defRPr/>
            </a:pPr>
            <a:endParaRPr lang="hu-HU" sz="16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Ezen kívül magas volt a közvetett elérések száma, ez azokat jelöli, akik ugyan nem vettek részt a játékokban, de nagy érdeklődéssel fogadták a rendezvényt és informálódtak a szelektív hulladékgyűjtéssel kapcsolatos lehetőségekről. </a:t>
            </a:r>
          </a:p>
          <a:p>
            <a:pPr algn="just">
              <a:defRPr/>
            </a:pP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  <a:p>
            <a:pPr algn="just">
              <a:defRPr/>
            </a:pP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Összességében,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az idei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Körforgó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Strand promóció rendezvényt mind a négy helyszínen nagy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érdeklődéssel fogadták a 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látogatók, amennyiben kedvezőbb lett volna az időjárás sokkal magasabb elérési számokkal</a:t>
            </a:r>
          </a:p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zárhattuk volna a rendezvénysorozatot.</a:t>
            </a:r>
            <a:endParaRPr lang="hu-HU" sz="1600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RENDEZVÉNY TAPASZTALATOK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1"/>
          <p:cNvSpPr txBox="1">
            <a:spLocks/>
          </p:cNvSpPr>
          <p:nvPr/>
        </p:nvSpPr>
        <p:spPr bwMode="auto">
          <a:xfrm>
            <a:off x="1042988" y="2133600"/>
            <a:ext cx="7273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hu-HU" sz="4400" b="1" i="1" dirty="0" smtClean="0">
                <a:solidFill>
                  <a:srgbClr val="0070C0"/>
                </a:solidFill>
                <a:latin typeface="Arial Narrow" pitchFamily="34" charset="0"/>
                <a:ea typeface="+mj-ea"/>
                <a:cs typeface="+mj-cs"/>
              </a:rPr>
              <a:t>KREATÍVOK</a:t>
            </a:r>
            <a:endParaRPr lang="hu-HU" sz="3600" i="1" dirty="0">
              <a:solidFill>
                <a:srgbClr val="0070C0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MÉDIA – MÉDIA BIKE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5" name="Kép 4" descr="OHU_CLP_1185x1750_P01_08_03-0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55576" y="980727"/>
            <a:ext cx="3485824" cy="5118919"/>
          </a:xfrm>
          <a:prstGeom prst="rect">
            <a:avLst/>
          </a:prstGeom>
          <a:ln w="3175">
            <a:solidFill>
              <a:schemeClr val="accent1"/>
            </a:solidFill>
          </a:ln>
        </p:spPr>
      </p:pic>
      <p:pic>
        <p:nvPicPr>
          <p:cNvPr id="6" name="Kép 5" descr="OHU_CLP_1185x1750_P02_08_10-1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72000" y="995379"/>
            <a:ext cx="3456384" cy="507053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MÉDIA – MÉDIA BIKE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Kép 6" descr="OHU_CLP_1185x1750_P03_08_17-1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55576" y="980728"/>
            <a:ext cx="3485038" cy="511256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Kép 7" descr="OHU_CLP_1185x1750_P04_08_24-2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43346" y="980729"/>
            <a:ext cx="3485038" cy="511256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MÉDIA – METROPOL HIRDETÉS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5" name="Kép 4" descr="OHU_Metropol_104x141_p01_08_03-0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67544" y="1140026"/>
            <a:ext cx="4015572" cy="521204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Kép 5" descr="OHU_Metropol_104x141_P02_08_10-1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16016" y="1124744"/>
            <a:ext cx="4048511" cy="525480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MÉDIA – METROPOL HIRDETÉS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Kép 6" descr="OHU_Metropol_104x141_P03_08_17-1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5536" y="1124744"/>
            <a:ext cx="4092215" cy="531152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Kép 7" descr="OHU_Metropol_83x99_P04_24-2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4048" y="1628800"/>
            <a:ext cx="2990088" cy="341528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JÁTÉK TÁBLÁK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5" name="Kép 4" descr="OHU_10_jatektablak_07_29_Page_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67544" y="989466"/>
            <a:ext cx="3672408" cy="51484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Kép 5" descr="OHU_10_jatektablak_07_29_Page_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283968" y="980729"/>
            <a:ext cx="3698175" cy="518457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JÁTÉK TÁBLÁK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6" name="Kép 5" descr="OHU_10_jatektablak_07_29_Page_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55776" y="1052736"/>
            <a:ext cx="3781368" cy="530120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TÁJÉKOZTATÓ - FELELŐSSÉG TÁBLA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4" name="Kép 3" descr="3_strandpromo_felelossegetkizaro_tabla_A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494081" y="908720"/>
            <a:ext cx="4094143" cy="573325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EGYSZERŰ GRAFIKA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79512" y="1052736"/>
            <a:ext cx="1771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Bérhűtő </a:t>
            </a:r>
            <a:r>
              <a:rPr lang="hu-HU" b="1" dirty="0" err="1" smtClean="0">
                <a:solidFill>
                  <a:srgbClr val="0070C0"/>
                </a:solidFill>
                <a:latin typeface="Arial Narrow" pitchFamily="34" charset="0"/>
              </a:rPr>
              <a:t>branding</a:t>
            </a:r>
            <a:endParaRPr lang="hu-HU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8" name="Kép 7" descr="6.2.vizibicikli.vizigomb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499992" y="1196752"/>
            <a:ext cx="3246120" cy="540410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" name="Téglalap 8"/>
          <p:cNvSpPr/>
          <p:nvPr/>
        </p:nvSpPr>
        <p:spPr>
          <a:xfrm>
            <a:off x="1547664" y="4653136"/>
            <a:ext cx="2853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Vizibicikli, Vizigömb branding</a:t>
            </a:r>
            <a:endParaRPr lang="hu-HU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5331" y="1422068"/>
            <a:ext cx="1549932" cy="2572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EGYSZERŰ GRAFIKA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069638" y="1196752"/>
            <a:ext cx="6873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„Hulladékhegy”, </a:t>
            </a: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és „Egy ugrás a környezettudatosság” játékok brandinng</a:t>
            </a:r>
            <a:endParaRPr lang="hu-HU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10" name="Kép 9" descr="13_1_strandrpomo_vizhegy_trambulin_20cm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3528" y="1772816"/>
            <a:ext cx="1772645" cy="295232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Kép 10" descr="13_2_strandpromo_vizhegy_trambulin_30cm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483768" y="1772816"/>
            <a:ext cx="2215817" cy="371703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Kép 11" descr="13_3_strandpromo_vizhegy_trambulin_40cm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004048" y="2708920"/>
            <a:ext cx="3904782" cy="18002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MEDENCE SARKÁBA – BOW FLAGEK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Kép 6" descr="OHU_7_ZASZLOK_jav-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1521" y="1268760"/>
            <a:ext cx="1944215" cy="4937167"/>
          </a:xfrm>
          <a:prstGeom prst="rect">
            <a:avLst/>
          </a:prstGeom>
        </p:spPr>
      </p:pic>
      <p:pic>
        <p:nvPicPr>
          <p:cNvPr id="8" name="Kép 7" descr="OHU_7_ZASZLOK_jav-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339752" y="1268760"/>
            <a:ext cx="1944216" cy="4937170"/>
          </a:xfrm>
          <a:prstGeom prst="rect">
            <a:avLst/>
          </a:prstGeom>
        </p:spPr>
      </p:pic>
      <p:pic>
        <p:nvPicPr>
          <p:cNvPr id="9" name="Kép 8" descr="OHU_7_ZASZLOK_jav-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427983" y="1268760"/>
            <a:ext cx="1944217" cy="4937170"/>
          </a:xfrm>
          <a:prstGeom prst="rect">
            <a:avLst/>
          </a:prstGeom>
        </p:spPr>
      </p:pic>
      <p:pic>
        <p:nvPicPr>
          <p:cNvPr id="10" name="Kép 9" descr="OHU_7_ZASZLOK_jav-3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6516216" y="1268760"/>
            <a:ext cx="1944216" cy="4937170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OHÜ BÁZIS SÁTOR BRANDING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3" name="Kép 2" descr="OHU_2_1_satorlabak_ja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39552" y="3140968"/>
            <a:ext cx="2376264" cy="316433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Kép 3" descr="OHU_2_2_satortimpanon_jav_-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39552" y="1052736"/>
            <a:ext cx="8100392" cy="1836089"/>
          </a:xfrm>
          <a:prstGeom prst="rect">
            <a:avLst/>
          </a:prstGeom>
        </p:spPr>
      </p:pic>
      <p:pic>
        <p:nvPicPr>
          <p:cNvPr id="6" name="Kép 5" descr="OHU_2_1_satorlabak_ja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300192" y="3140968"/>
            <a:ext cx="2376264" cy="316433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KÖRNYEZETMENTŐ CSÓNAK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Kép 6" descr="OHU_11_1_elektromos haj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419872" y="3861048"/>
            <a:ext cx="2520280" cy="252028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Kép 7" descr="OHU_11_2_hajo_jav-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79512" y="1124744"/>
            <a:ext cx="8663299" cy="223224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FÉNYENERGIA HASZNOSÍTÓ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Kép 6" descr="OHU_5_telefontolto szekreny_07_2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188363" y="908720"/>
            <a:ext cx="2895805" cy="572855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églalap 7"/>
          <p:cNvSpPr/>
          <p:nvPr/>
        </p:nvSpPr>
        <p:spPr>
          <a:xfrm>
            <a:off x="365303" y="1052736"/>
            <a:ext cx="21184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Telefontöltő szekrény</a:t>
            </a:r>
          </a:p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branding</a:t>
            </a:r>
            <a:endParaRPr lang="hu-HU" b="1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SZELEKTÍV </a:t>
            </a: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CSÚSZKA</a:t>
            </a: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 -</a:t>
            </a: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 LAPÍTS, </a:t>
            </a: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HA BÍRSZ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6" name="Kép 5" descr="OHU_8_szelektiv_csuszka_ok_1-1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11560" y="980728"/>
            <a:ext cx="1456895" cy="558924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Kép 8" descr="italoskarton_lapito_tabla2_ja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843808" y="1628800"/>
            <a:ext cx="5724128" cy="348177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FELFÚJHATÓ BÓJA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Kép 6" descr="12_strandpromo_felfujhato.boja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971600" y="980728"/>
            <a:ext cx="2664296" cy="2559528"/>
          </a:xfrm>
          <a:prstGeom prst="rect">
            <a:avLst/>
          </a:prstGeom>
        </p:spPr>
      </p:pic>
      <p:pic>
        <p:nvPicPr>
          <p:cNvPr id="8" name="Kép 7" descr="12_strandpromo_felfujhato.boja2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572000" y="980728"/>
            <a:ext cx="2708687" cy="2599679"/>
          </a:xfrm>
          <a:prstGeom prst="rect">
            <a:avLst/>
          </a:prstGeom>
        </p:spPr>
      </p:pic>
      <p:pic>
        <p:nvPicPr>
          <p:cNvPr id="10" name="Kép 9" descr="12_strandpromo_felfujhato.boja3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043608" y="3861048"/>
            <a:ext cx="2771375" cy="2662396"/>
          </a:xfrm>
          <a:prstGeom prst="rect">
            <a:avLst/>
          </a:prstGeom>
        </p:spPr>
      </p:pic>
      <p:pic>
        <p:nvPicPr>
          <p:cNvPr id="11" name="Kép 10" descr="12_strandpromo_felfujhato.boja4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4427983" y="3789040"/>
            <a:ext cx="2811259" cy="2700712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HOSZTESZ PÓLÓ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Kép 6" descr="OHU_Korforgo_t_shirt_2013_PRESS.tif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843808" y="1196752"/>
            <a:ext cx="3628855" cy="494116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HU_1_reglap-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07504" y="1677958"/>
            <a:ext cx="4386176" cy="326321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Kép 2" descr="OHU_1_reglap-2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572000" y="1677957"/>
            <a:ext cx="4386178" cy="32632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REGISZTRÁCIÓS LAP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ctrTitle"/>
          </p:nvPr>
        </p:nvSpPr>
        <p:spPr>
          <a:xfrm>
            <a:off x="900113" y="1844675"/>
            <a:ext cx="7272337" cy="2090738"/>
          </a:xfrm>
        </p:spPr>
        <p:txBody>
          <a:bodyPr/>
          <a:lstStyle/>
          <a:p>
            <a:r>
              <a:rPr lang="hu-HU" b="1" i="1" dirty="0" smtClean="0">
                <a:solidFill>
                  <a:srgbClr val="0070C0"/>
                </a:solidFill>
                <a:latin typeface="Arial Narrow" pitchFamily="34" charset="0"/>
              </a:rPr>
              <a:t>AJÁNDÉKOK</a:t>
            </a:r>
            <a:endParaRPr lang="hu-HU" sz="2800" i="1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AJÁNDÉKOK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65303" y="1052736"/>
            <a:ext cx="71590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Pontgyűjtő játék választható nyeremények</a:t>
            </a:r>
          </a:p>
          <a:p>
            <a:pPr marL="342900" indent="-342900" algn="just">
              <a:defRPr/>
            </a:pPr>
            <a:endParaRPr lang="hu-HU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                            4.000 db pénztárca                        4.000 db kulacs</a:t>
            </a:r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5" name="Kép 4" descr="penztarc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742170" y="1944216"/>
            <a:ext cx="2321351" cy="4581128"/>
          </a:xfrm>
          <a:prstGeom prst="rect">
            <a:avLst/>
          </a:prstGeom>
        </p:spPr>
      </p:pic>
      <p:pic>
        <p:nvPicPr>
          <p:cNvPr id="6" name="Kép 5" descr="kulacs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622489" y="1944216"/>
            <a:ext cx="2757823" cy="4536504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AJÁNDÉKOK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65303" y="1052736"/>
            <a:ext cx="787910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Egyéni verseny nyerteseinek ajándék csomagja</a:t>
            </a:r>
          </a:p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              </a:t>
            </a:r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30 db strandtáska                                               30 db strand sátor</a:t>
            </a: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endParaRPr lang="hu-HU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 algn="just">
              <a:defRPr/>
            </a:pPr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              30 db törölköző</a:t>
            </a:r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5" name="Kép 4" descr="strandtask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115616" y="1700808"/>
            <a:ext cx="3816424" cy="2506669"/>
          </a:xfrm>
          <a:prstGeom prst="rect">
            <a:avLst/>
          </a:prstGeom>
        </p:spPr>
      </p:pic>
      <p:pic>
        <p:nvPicPr>
          <p:cNvPr id="6" name="Kép 5" descr="strandsator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148064" y="1700808"/>
            <a:ext cx="3024336" cy="2492401"/>
          </a:xfrm>
          <a:prstGeom prst="rect">
            <a:avLst/>
          </a:prstGeom>
        </p:spPr>
      </p:pic>
      <p:pic>
        <p:nvPicPr>
          <p:cNvPr id="7" name="Kép 6" descr="torolkozo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139633" y="4259061"/>
            <a:ext cx="2832162" cy="2482307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ctrTitle"/>
          </p:nvPr>
        </p:nvSpPr>
        <p:spPr>
          <a:xfrm>
            <a:off x="900113" y="1844675"/>
            <a:ext cx="7272337" cy="2090738"/>
          </a:xfrm>
        </p:spPr>
        <p:txBody>
          <a:bodyPr/>
          <a:lstStyle/>
          <a:p>
            <a:r>
              <a:rPr lang="hu-HU" b="1" i="1" dirty="0" smtClean="0">
                <a:solidFill>
                  <a:srgbClr val="0070C0"/>
                </a:solidFill>
                <a:latin typeface="Arial Narrow" pitchFamily="34" charset="0"/>
              </a:rPr>
              <a:t>PR INTERJÚK</a:t>
            </a:r>
            <a:endParaRPr lang="hu-HU" sz="2800" i="1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PR INTERJÚK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65303" y="1052736"/>
            <a:ext cx="8239145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PR interjúk</a:t>
            </a:r>
          </a:p>
          <a:p>
            <a:pPr marL="342900" indent="-342900" algn="just">
              <a:defRPr/>
            </a:pPr>
            <a:endParaRPr lang="hu-HU" sz="1400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A nyaralás is lehet szelektív		</a:t>
            </a:r>
          </a:p>
          <a:p>
            <a:pPr marL="342900" indent="-342900"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HÍR TV Paletta - 2013.07.31. 16:32:16 (00:07:00)</a:t>
            </a: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Nyaralás közben is gyűjtsünk szelektíven!  </a:t>
            </a:r>
          </a:p>
          <a:p>
            <a:pPr marL="342900" indent="-342900"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RTL KLUB - Reggeli 2013.08.08 - 08:15</a:t>
            </a:r>
          </a:p>
        </p:txBody>
      </p:sp>
      <p:sp>
        <p:nvSpPr>
          <p:cNvPr id="5" name="Téglalap 4"/>
          <p:cNvSpPr/>
          <p:nvPr/>
        </p:nvSpPr>
        <p:spPr>
          <a:xfrm>
            <a:off x="323528" y="6165304"/>
            <a:ext cx="3308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A videó anyagok kattintásra indulnak</a:t>
            </a:r>
            <a:endParaRPr lang="hu-HU" dirty="0"/>
          </a:p>
        </p:txBody>
      </p:sp>
      <p:pic>
        <p:nvPicPr>
          <p:cNvPr id="7" name="HIRTV_paletta_0731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screen"/>
          <a:stretch>
            <a:fillRect/>
          </a:stretch>
        </p:blipFill>
        <p:spPr>
          <a:xfrm>
            <a:off x="4628728" y="1052736"/>
            <a:ext cx="3366120" cy="2580692"/>
          </a:xfrm>
          <a:prstGeom prst="rect">
            <a:avLst/>
          </a:prstGeom>
        </p:spPr>
      </p:pic>
      <p:pic>
        <p:nvPicPr>
          <p:cNvPr id="9" name="RTL_0808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6" cstate="screen"/>
          <a:stretch>
            <a:fillRect/>
          </a:stretch>
        </p:blipFill>
        <p:spPr>
          <a:xfrm>
            <a:off x="4628728" y="3789040"/>
            <a:ext cx="3399656" cy="2683939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PR INTERJÚK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65303" y="1052736"/>
            <a:ext cx="8239145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PR interjúk</a:t>
            </a: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A környezettudatosság nagyon fontos 			</a:t>
            </a:r>
          </a:p>
          <a:p>
            <a:pPr marL="342900" indent="-342900"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m1 – Balatoni nyár- 2013.08.12. 09:48:08 (00:05:06)</a:t>
            </a:r>
            <a:b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</a:b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342900" indent="-342900"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A szelektív hulladékgyűjtés fontosságára hívják fel a figyelmet</a:t>
            </a:r>
          </a:p>
          <a:p>
            <a:pPr marL="342900" indent="-342900">
              <a:defRPr/>
            </a:pPr>
            <a:r>
              <a:rPr lang="hu-HU" sz="1400" dirty="0" err="1" smtClean="0">
                <a:solidFill>
                  <a:srgbClr val="0070C0"/>
                </a:solidFill>
                <a:latin typeface="Arial Narrow" pitchFamily="34" charset="0"/>
              </a:rPr>
              <a:t>Class</a:t>
            </a: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 FM 2013.08.23 - 18:03</a:t>
            </a:r>
          </a:p>
          <a:p>
            <a:pPr marL="342900" indent="-342900">
              <a:defRPr/>
            </a:pPr>
            <a:endParaRPr lang="hu-HU" sz="1400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23528" y="6165304"/>
            <a:ext cx="3857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Hang és videó anyagok kattintásra indulnak</a:t>
            </a:r>
            <a:endParaRPr lang="hu-HU" dirty="0"/>
          </a:p>
        </p:txBody>
      </p:sp>
      <p:pic>
        <p:nvPicPr>
          <p:cNvPr id="6" name="MaReggel_0812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screen"/>
          <a:stretch>
            <a:fillRect/>
          </a:stretch>
        </p:blipFill>
        <p:spPr>
          <a:xfrm>
            <a:off x="4644008" y="1124744"/>
            <a:ext cx="4128120" cy="2373669"/>
          </a:xfrm>
          <a:prstGeom prst="rect">
            <a:avLst/>
          </a:prstGeom>
        </p:spPr>
      </p:pic>
      <p:pic>
        <p:nvPicPr>
          <p:cNvPr id="7" name="Class_fm_0823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screen"/>
          <a:stretch>
            <a:fillRect/>
          </a:stretch>
        </p:blipFill>
        <p:spPr>
          <a:xfrm>
            <a:off x="6156176" y="4005064"/>
            <a:ext cx="864096" cy="864096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102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ctrTitle"/>
          </p:nvPr>
        </p:nvSpPr>
        <p:spPr>
          <a:xfrm>
            <a:off x="900113" y="1844675"/>
            <a:ext cx="7272337" cy="2090738"/>
          </a:xfrm>
        </p:spPr>
        <p:txBody>
          <a:bodyPr/>
          <a:lstStyle/>
          <a:p>
            <a:r>
              <a:rPr lang="hu-HU" b="1" i="1" dirty="0" smtClean="0">
                <a:solidFill>
                  <a:srgbClr val="0070C0"/>
                </a:solidFill>
                <a:latin typeface="Arial Narrow" pitchFamily="34" charset="0"/>
              </a:rPr>
              <a:t>KÖRFORGÓ – PR FILMEK</a:t>
            </a:r>
            <a:endParaRPr lang="hu-HU" sz="2800" i="1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PR INTERJÚK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65303" y="1052736"/>
            <a:ext cx="82391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defRPr/>
            </a:pPr>
            <a:r>
              <a:rPr lang="hu-HU" b="1" dirty="0" err="1" smtClean="0">
                <a:solidFill>
                  <a:srgbClr val="0070C0"/>
                </a:solidFill>
                <a:latin typeface="Arial Narrow" pitchFamily="34" charset="0"/>
              </a:rPr>
              <a:t>Facebook</a:t>
            </a:r>
            <a:r>
              <a:rPr lang="hu-HU" b="1" dirty="0" smtClean="0">
                <a:solidFill>
                  <a:srgbClr val="0070C0"/>
                </a:solidFill>
                <a:latin typeface="Arial Narrow" pitchFamily="34" charset="0"/>
              </a:rPr>
              <a:t> aktivitáshoz a promócióról készített kisfilmek</a:t>
            </a:r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:</a:t>
            </a:r>
            <a:endParaRPr lang="hu-HU" b="1" dirty="0" smtClean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51520" y="6372036"/>
            <a:ext cx="3266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A videó anyagok kattintásra indulnak</a:t>
            </a:r>
            <a:endParaRPr lang="hu-HU" dirty="0"/>
          </a:p>
        </p:txBody>
      </p:sp>
      <p:pic>
        <p:nvPicPr>
          <p:cNvPr id="6" name="ohu_badacsony_kesz_REGISZTRACIO_játék_FEKETE-KÉSZ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395536" y="1484784"/>
            <a:ext cx="4119367" cy="2334308"/>
          </a:xfrm>
          <a:prstGeom prst="rect">
            <a:avLst/>
          </a:prstGeom>
        </p:spPr>
      </p:pic>
      <p:pic>
        <p:nvPicPr>
          <p:cNvPr id="7" name="ohu_badacsony_kesz_GÖMBHAJÓ_rovid_FEKETE-KÉSZ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screen"/>
          <a:stretch>
            <a:fillRect/>
          </a:stretch>
        </p:blipFill>
        <p:spPr>
          <a:xfrm>
            <a:off x="4644008" y="1484784"/>
            <a:ext cx="4104456" cy="2325858"/>
          </a:xfrm>
          <a:prstGeom prst="rect">
            <a:avLst/>
          </a:prstGeom>
        </p:spPr>
      </p:pic>
      <p:pic>
        <p:nvPicPr>
          <p:cNvPr id="9" name="ohu_badacsony_kesz_VÍZ_rovid_FEKETE-KÉSZ.wmv">
            <a:hlinkClick r:id="" action="ppaction://media"/>
          </p:cNvPr>
          <p:cNvPicPr>
            <a:picLocks noRot="1" noChangeAspect="1"/>
          </p:cNvPicPr>
          <p:nvPr>
            <a:videoFile r:link="rId3"/>
          </p:nvPr>
        </p:nvPicPr>
        <p:blipFill>
          <a:blip r:embed="rId7" cstate="screen"/>
          <a:stretch>
            <a:fillRect/>
          </a:stretch>
        </p:blipFill>
        <p:spPr>
          <a:xfrm>
            <a:off x="2555776" y="3933056"/>
            <a:ext cx="4104456" cy="2325859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 txBox="1">
            <a:spLocks/>
          </p:cNvSpPr>
          <p:nvPr/>
        </p:nvSpPr>
        <p:spPr bwMode="auto">
          <a:xfrm>
            <a:off x="1042988" y="2133600"/>
            <a:ext cx="7273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hu-HU" sz="4400" b="1" i="1" dirty="0" smtClean="0">
                <a:solidFill>
                  <a:srgbClr val="0070C0"/>
                </a:solidFill>
                <a:latin typeface="Arial Narrow" pitchFamily="34" charset="0"/>
                <a:ea typeface="+mj-ea"/>
                <a:cs typeface="+mj-cs"/>
              </a:rPr>
              <a:t>OHÜ FACEBOOK OLDALA</a:t>
            </a:r>
            <a:endParaRPr lang="hu-HU" sz="3600" i="1" dirty="0">
              <a:solidFill>
                <a:srgbClr val="0070C0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540988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50824" y="1052736"/>
            <a:ext cx="86416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Saját honlap helyett az OHÜ </a:t>
            </a:r>
            <a:r>
              <a:rPr lang="hu-HU" sz="1600" dirty="0" err="1" smtClean="0">
                <a:solidFill>
                  <a:srgbClr val="0070C0"/>
                </a:solidFill>
                <a:latin typeface="Arial Narrow" pitchFamily="34" charset="0"/>
              </a:rPr>
              <a:t>Facebook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 oldalát használtuk a program népszerűsítésére, a bannerek is erre az oldalra navigálták </a:t>
            </a:r>
            <a:r>
              <a:rPr lang="hu-HU" sz="1600" dirty="0">
                <a:solidFill>
                  <a:srgbClr val="0070C0"/>
                </a:solidFill>
                <a:latin typeface="Arial Narrow" pitchFamily="34" charset="0"/>
              </a:rPr>
              <a:t>az érdeklődőket (https://</a:t>
            </a: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www.facebook.com/szelektivinfo/events). Minden hétvége külön eseményként jelent meg, amelyen akár a részvételi szándékukat is jelezhették, sőt az események albumjaiban  is megjelölhették magukat a résztvevők.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FACEBOOK  AKTIVITÁS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5636"/>
          <a:stretch/>
        </p:blipFill>
        <p:spPr bwMode="auto">
          <a:xfrm>
            <a:off x="1295288" y="2204864"/>
            <a:ext cx="6553424" cy="4367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829238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1"/>
          <p:cNvSpPr txBox="1">
            <a:spLocks/>
          </p:cNvSpPr>
          <p:nvPr/>
        </p:nvSpPr>
        <p:spPr bwMode="auto">
          <a:xfrm>
            <a:off x="1042988" y="2133600"/>
            <a:ext cx="7273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hu-HU" sz="4400" b="1" i="1" dirty="0">
                <a:solidFill>
                  <a:srgbClr val="0070C0"/>
                </a:solidFill>
                <a:latin typeface="Arial Narrow" pitchFamily="34" charset="0"/>
                <a:ea typeface="+mj-ea"/>
                <a:cs typeface="+mj-cs"/>
              </a:rPr>
              <a:t>MÉDIA STRATÉGIA</a:t>
            </a:r>
            <a:endParaRPr lang="hu-HU" sz="3600" i="1" dirty="0">
              <a:solidFill>
                <a:srgbClr val="0070C0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95536" y="4472091"/>
            <a:ext cx="1669047" cy="33855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latin typeface="Arial Narrow" pitchFamily="34" charset="0"/>
              </a:rPr>
              <a:t>Használt eszközök</a:t>
            </a:r>
          </a:p>
        </p:txBody>
      </p:sp>
      <p:sp>
        <p:nvSpPr>
          <p:cNvPr id="3077" name="Szövegdoboz 7"/>
          <p:cNvSpPr txBox="1">
            <a:spLocks noChangeArrowheads="1"/>
          </p:cNvSpPr>
          <p:nvPr/>
        </p:nvSpPr>
        <p:spPr bwMode="auto">
          <a:xfrm>
            <a:off x="3995738" y="5300663"/>
            <a:ext cx="4937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Sajtó</a:t>
            </a:r>
          </a:p>
        </p:txBody>
      </p:sp>
      <p:sp>
        <p:nvSpPr>
          <p:cNvPr id="3078" name="Szövegdoboz 8"/>
          <p:cNvSpPr txBox="1">
            <a:spLocks noChangeArrowheads="1"/>
          </p:cNvSpPr>
          <p:nvPr/>
        </p:nvSpPr>
        <p:spPr bwMode="auto">
          <a:xfrm>
            <a:off x="5437188" y="5300663"/>
            <a:ext cx="5349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Rádió</a:t>
            </a:r>
          </a:p>
        </p:txBody>
      </p:sp>
      <p:sp>
        <p:nvSpPr>
          <p:cNvPr id="3079" name="Szövegdoboz 9"/>
          <p:cNvSpPr txBox="1">
            <a:spLocks noChangeArrowheads="1"/>
          </p:cNvSpPr>
          <p:nvPr/>
        </p:nvSpPr>
        <p:spPr bwMode="auto">
          <a:xfrm>
            <a:off x="2555875" y="5300663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3080" name="Szövegdoboz 12"/>
          <p:cNvSpPr txBox="1">
            <a:spLocks noChangeArrowheads="1"/>
          </p:cNvSpPr>
          <p:nvPr/>
        </p:nvSpPr>
        <p:spPr bwMode="auto">
          <a:xfrm>
            <a:off x="6948488" y="5300663"/>
            <a:ext cx="8016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Közterület</a:t>
            </a:r>
          </a:p>
        </p:txBody>
      </p:sp>
      <p:pic>
        <p:nvPicPr>
          <p:cNvPr id="3082" name="Picture 20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23850" y="4810125"/>
            <a:ext cx="856932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3" name="Szövegdoboz 9"/>
          <p:cNvSpPr txBox="1">
            <a:spLocks noChangeArrowheads="1"/>
          </p:cNvSpPr>
          <p:nvPr/>
        </p:nvSpPr>
        <p:spPr bwMode="auto">
          <a:xfrm>
            <a:off x="2493963" y="4868863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pic>
        <p:nvPicPr>
          <p:cNvPr id="3084" name="Picture 6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33600" y="5661025"/>
            <a:ext cx="1358900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5" name="Szövegdoboz 7"/>
          <p:cNvSpPr txBox="1">
            <a:spLocks noChangeArrowheads="1"/>
          </p:cNvSpPr>
          <p:nvPr/>
        </p:nvSpPr>
        <p:spPr bwMode="auto">
          <a:xfrm>
            <a:off x="4211638" y="4868863"/>
            <a:ext cx="4937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Sajtó</a:t>
            </a:r>
          </a:p>
        </p:txBody>
      </p:sp>
      <p:pic>
        <p:nvPicPr>
          <p:cNvPr id="21" name="Kép 20" descr="sajto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693885">
            <a:off x="4039158" y="5741688"/>
            <a:ext cx="854928" cy="517774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2700"/>
          </a:effectLst>
        </p:spPr>
      </p:pic>
      <p:sp>
        <p:nvSpPr>
          <p:cNvPr id="3087" name="Szövegdoboz 12"/>
          <p:cNvSpPr txBox="1">
            <a:spLocks noChangeArrowheads="1"/>
          </p:cNvSpPr>
          <p:nvPr/>
        </p:nvSpPr>
        <p:spPr bwMode="auto">
          <a:xfrm>
            <a:off x="5795963" y="4868863"/>
            <a:ext cx="8016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Közterület</a:t>
            </a:r>
          </a:p>
        </p:txBody>
      </p:sp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5" cstate="screen">
            <a:lum bright="-16000" contrast="-39000"/>
          </a:blip>
          <a:srcRect/>
          <a:stretch>
            <a:fillRect/>
          </a:stretch>
        </p:blipFill>
        <p:spPr bwMode="auto">
          <a:xfrm>
            <a:off x="5867945" y="5661248"/>
            <a:ext cx="750962" cy="943338"/>
          </a:xfrm>
          <a:prstGeom prst="rect">
            <a:avLst/>
          </a:prstGeom>
          <a:ln>
            <a:noFill/>
          </a:ln>
          <a:effectLst>
            <a:outerShdw blurRad="533400" dist="50800" dir="10980000" algn="ctr" rotWithShape="0">
              <a:srgbClr val="000000">
                <a:alpha val="68000"/>
              </a:srgbClr>
            </a:outerShdw>
            <a:softEdge rad="112500"/>
          </a:effectLst>
        </p:spPr>
      </p:pic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MÉDIA ESZKÖZÖK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16" name="Kép 15" descr="Strandpromo_media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2267744" y="980728"/>
            <a:ext cx="6552728" cy="3744468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 txBox="1">
            <a:spLocks/>
          </p:cNvSpPr>
          <p:nvPr/>
        </p:nvSpPr>
        <p:spPr bwMode="auto">
          <a:xfrm>
            <a:off x="1042988" y="2133600"/>
            <a:ext cx="7273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hu-HU" sz="4400" b="1" i="1" dirty="0">
                <a:solidFill>
                  <a:srgbClr val="0070C0"/>
                </a:solidFill>
                <a:latin typeface="Arial Narrow" pitchFamily="34" charset="0"/>
                <a:ea typeface="+mj-ea"/>
                <a:cs typeface="+mj-cs"/>
              </a:rPr>
              <a:t>HASZNÁLT MÉDIUMOK</a:t>
            </a:r>
            <a:endParaRPr lang="hu-HU" sz="3600" i="1" dirty="0">
              <a:solidFill>
                <a:srgbClr val="0070C0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50825" y="836712"/>
            <a:ext cx="8642350" cy="576103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SAJTÓ</a:t>
            </a:r>
          </a:p>
          <a:p>
            <a:pPr>
              <a:buFont typeface="Arial" charset="0"/>
              <a:buNone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	Metropol-Balaton 3 megjelenés</a:t>
            </a:r>
          </a:p>
          <a:p>
            <a:pPr marL="1619250" indent="-361950">
              <a:buFont typeface="Wingdings" pitchFamily="2" charset="2"/>
              <a:buChar char="ü"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Balaton partján ingyenesen terjesztett kiadvány</a:t>
            </a:r>
          </a:p>
          <a:p>
            <a:pPr marL="1619250" lvl="1" indent="-361950">
              <a:buFont typeface="Arial" charset="0"/>
              <a:buNone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	40 000 példányban terjesztve minden hétvégén pénteken és szombaton</a:t>
            </a:r>
          </a:p>
          <a:p>
            <a:pPr marL="714375" indent="-352425">
              <a:buFont typeface="Arial" charset="0"/>
              <a:buNone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Metropol-Vidék 1 megjelenés</a:t>
            </a:r>
          </a:p>
          <a:p>
            <a:pPr marL="1619250" indent="-361950">
              <a:buFont typeface="Wingdings" pitchFamily="2" charset="2"/>
              <a:buChar char="ü"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Vidéki nagyvárosokban  </a:t>
            </a:r>
          </a:p>
          <a:p>
            <a:pPr marL="1619250" indent="-361950">
              <a:buFont typeface="Arial" charset="0"/>
              <a:buNone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	215 000 példánnyal minden hétköznap reggel</a:t>
            </a:r>
          </a:p>
          <a:p>
            <a:pPr marL="1619250" indent="-361950">
              <a:buFont typeface="Arial" charset="0"/>
              <a:buNone/>
              <a:defRPr/>
            </a:pPr>
            <a:endParaRPr lang="hu-HU" sz="8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ONLINE</a:t>
            </a:r>
          </a:p>
          <a:p>
            <a:pPr>
              <a:spcBef>
                <a:spcPts val="600"/>
              </a:spcBef>
              <a:buFont typeface="Arial" charset="0"/>
              <a:buNone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	Program ajánló oldalakon banner felületek 2 oldalon</a:t>
            </a:r>
          </a:p>
          <a:p>
            <a:pPr>
              <a:spcBef>
                <a:spcPts val="600"/>
              </a:spcBef>
              <a:buFont typeface="Arial" charset="0"/>
              <a:buNone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			iranymagyarorszag.hu, utazzitthon.hu</a:t>
            </a:r>
            <a:endParaRPr lang="hu-HU" sz="1400" b="1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marL="1619250" lvl="1" indent="-361950"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célcsoport által nagy látogatottságú portálok a kutatási adatok alapján válogatva</a:t>
            </a:r>
          </a:p>
          <a:p>
            <a:pPr marL="1619250" lvl="1" indent="-361950">
              <a:spcBef>
                <a:spcPts val="0"/>
              </a:spcBef>
              <a:buFont typeface="Arial" charset="0"/>
              <a:buNone/>
              <a:defRPr/>
            </a:pPr>
            <a:endParaRPr lang="hu-HU" sz="800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KÖZTERÜLET</a:t>
            </a:r>
          </a:p>
          <a:p>
            <a:pPr>
              <a:buFont typeface="Arial" charset="0"/>
              <a:buNone/>
              <a:defRPr/>
            </a:pPr>
            <a:r>
              <a:rPr lang="hu-HU" sz="1800" b="1" i="1" dirty="0" smtClean="0">
                <a:solidFill>
                  <a:srgbClr val="0070C0"/>
                </a:solidFill>
                <a:latin typeface="Arial Narrow" pitchFamily="34" charset="0"/>
              </a:rPr>
              <a:t>	Médiabike</a:t>
            </a:r>
          </a:p>
          <a:p>
            <a:pPr marL="1619250" indent="-361950">
              <a:buFont typeface="Wingdings" pitchFamily="2" charset="2"/>
              <a:buChar char="ü"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kerékpáron húzott kétoldalú CLP felületek</a:t>
            </a:r>
          </a:p>
          <a:p>
            <a:pPr marL="1619250" indent="-361950">
              <a:buFont typeface="Wingdings" pitchFamily="2" charset="2"/>
              <a:buChar char="ü"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a kerékpárok a strandok bejáratának környékén jártak fel-alá, konkrét útvonal kialakítása a helyszín ismeretében történt</a:t>
            </a:r>
          </a:p>
          <a:p>
            <a:pPr marL="1619250" indent="-361950">
              <a:buFont typeface="Wingdings" pitchFamily="2" charset="2"/>
              <a:buChar char="ü"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minden hétvégén 2db médiabike a helyszínen, mindkettőn 2-2 db CLP felület</a:t>
            </a:r>
          </a:p>
          <a:p>
            <a:pPr marL="1619250" indent="-361950">
              <a:buFont typeface="Wingdings" pitchFamily="2" charset="2"/>
              <a:buChar char="ü"/>
              <a:defRPr/>
            </a:pPr>
            <a:r>
              <a:rPr lang="hu-HU" sz="1600" dirty="0" smtClean="0">
                <a:solidFill>
                  <a:srgbClr val="0070C0"/>
                </a:solidFill>
                <a:latin typeface="Arial Narrow" pitchFamily="34" charset="0"/>
              </a:rPr>
              <a:t> szombat-vasárnap, napi 8 órában</a:t>
            </a:r>
            <a:endParaRPr lang="hu-HU" sz="1600" b="1" i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lvl="1">
              <a:spcBef>
                <a:spcPts val="0"/>
              </a:spcBef>
              <a:buFont typeface="Arial" charset="0"/>
              <a:buNone/>
              <a:tabLst>
                <a:tab pos="803275" algn="l"/>
              </a:tabLst>
              <a:defRPr/>
            </a:pPr>
            <a:endParaRPr lang="hu-HU" sz="1800" dirty="0" smtClean="0">
              <a:solidFill>
                <a:srgbClr val="006600"/>
              </a:solidFill>
              <a:latin typeface="Arial Narrow" pitchFamily="34" charset="0"/>
            </a:endParaRPr>
          </a:p>
          <a:p>
            <a:pPr lvl="1">
              <a:spcBef>
                <a:spcPts val="0"/>
              </a:spcBef>
              <a:buFont typeface="Arial" charset="0"/>
              <a:buNone/>
              <a:tabLst>
                <a:tab pos="803275" algn="l"/>
              </a:tabLst>
              <a:defRPr/>
            </a:pPr>
            <a:endParaRPr lang="hu-HU" sz="1800" dirty="0" smtClean="0">
              <a:solidFill>
                <a:srgbClr val="006600"/>
              </a:solidFill>
              <a:latin typeface="Arial Narrow" pitchFamily="34" charset="0"/>
            </a:endParaRPr>
          </a:p>
          <a:p>
            <a:pPr lvl="1">
              <a:buFont typeface="Arial" charset="0"/>
              <a:buNone/>
              <a:defRPr/>
            </a:pPr>
            <a:endParaRPr lang="hu-HU" sz="1800" dirty="0" smtClean="0">
              <a:solidFill>
                <a:schemeClr val="accent3">
                  <a:lumMod val="50000"/>
                </a:schemeClr>
              </a:solidFill>
              <a:latin typeface="Arial Narrow" pitchFamily="34" charset="0"/>
            </a:endParaRPr>
          </a:p>
          <a:p>
            <a:pPr lvl="1">
              <a:buFont typeface="Arial" charset="0"/>
              <a:buNone/>
              <a:defRPr/>
            </a:pPr>
            <a:endParaRPr lang="hu-HU" sz="1800" dirty="0" smtClean="0">
              <a:solidFill>
                <a:schemeClr val="accent3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MÉDIAMIX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zövegdoboz 7"/>
          <p:cNvSpPr txBox="1">
            <a:spLocks noChangeArrowheads="1"/>
          </p:cNvSpPr>
          <p:nvPr/>
        </p:nvSpPr>
        <p:spPr bwMode="auto">
          <a:xfrm>
            <a:off x="3995738" y="5300663"/>
            <a:ext cx="4937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Sajtó</a:t>
            </a:r>
          </a:p>
        </p:txBody>
      </p:sp>
      <p:sp>
        <p:nvSpPr>
          <p:cNvPr id="6147" name="Szövegdoboz 8"/>
          <p:cNvSpPr txBox="1">
            <a:spLocks noChangeArrowheads="1"/>
          </p:cNvSpPr>
          <p:nvPr/>
        </p:nvSpPr>
        <p:spPr bwMode="auto">
          <a:xfrm>
            <a:off x="5437188" y="5300663"/>
            <a:ext cx="5349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Rádió</a:t>
            </a:r>
          </a:p>
        </p:txBody>
      </p:sp>
      <p:sp>
        <p:nvSpPr>
          <p:cNvPr id="6148" name="Szövegdoboz 9"/>
          <p:cNvSpPr txBox="1">
            <a:spLocks noChangeArrowheads="1"/>
          </p:cNvSpPr>
          <p:nvPr/>
        </p:nvSpPr>
        <p:spPr bwMode="auto">
          <a:xfrm>
            <a:off x="2555875" y="5300663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6149" name="Szövegdoboz 12"/>
          <p:cNvSpPr txBox="1">
            <a:spLocks noChangeArrowheads="1"/>
          </p:cNvSpPr>
          <p:nvPr/>
        </p:nvSpPr>
        <p:spPr bwMode="auto">
          <a:xfrm>
            <a:off x="6948488" y="5300663"/>
            <a:ext cx="8016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Közterület</a:t>
            </a:r>
          </a:p>
        </p:txBody>
      </p:sp>
      <p:sp>
        <p:nvSpPr>
          <p:cNvPr id="6150" name="Szövegdoboz 9"/>
          <p:cNvSpPr txBox="1">
            <a:spLocks noChangeArrowheads="1"/>
          </p:cNvSpPr>
          <p:nvPr/>
        </p:nvSpPr>
        <p:spPr bwMode="auto">
          <a:xfrm>
            <a:off x="2987675" y="5373688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6151" name="Szövegdoboz 7"/>
          <p:cNvSpPr txBox="1">
            <a:spLocks noChangeArrowheads="1"/>
          </p:cNvSpPr>
          <p:nvPr/>
        </p:nvSpPr>
        <p:spPr bwMode="auto">
          <a:xfrm>
            <a:off x="4211638" y="5373688"/>
            <a:ext cx="4937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Sajtó</a:t>
            </a:r>
          </a:p>
        </p:txBody>
      </p:sp>
      <p:sp>
        <p:nvSpPr>
          <p:cNvPr id="6152" name="Szövegdoboz 12"/>
          <p:cNvSpPr txBox="1">
            <a:spLocks noChangeArrowheads="1"/>
          </p:cNvSpPr>
          <p:nvPr/>
        </p:nvSpPr>
        <p:spPr bwMode="auto">
          <a:xfrm>
            <a:off x="5148263" y="5373688"/>
            <a:ext cx="8016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Közterület</a:t>
            </a:r>
          </a:p>
        </p:txBody>
      </p:sp>
      <p:sp>
        <p:nvSpPr>
          <p:cNvPr id="6154" name="Szövegdoboz 9"/>
          <p:cNvSpPr txBox="1">
            <a:spLocks noChangeArrowheads="1"/>
          </p:cNvSpPr>
          <p:nvPr/>
        </p:nvSpPr>
        <p:spPr bwMode="auto">
          <a:xfrm>
            <a:off x="395288" y="908720"/>
            <a:ext cx="4032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Metopol Balaton – 2013.08.02.</a:t>
            </a:r>
          </a:p>
        </p:txBody>
      </p:sp>
      <p:pic>
        <p:nvPicPr>
          <p:cNvPr id="6155" name="Picture 4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39552" y="1340768"/>
            <a:ext cx="3816424" cy="5262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6" name="Szövegdoboz 11"/>
          <p:cNvSpPr txBox="1">
            <a:spLocks noChangeArrowheads="1"/>
          </p:cNvSpPr>
          <p:nvPr/>
        </p:nvSpPr>
        <p:spPr bwMode="auto">
          <a:xfrm>
            <a:off x="4427538" y="908720"/>
            <a:ext cx="4032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Metopol Balaton – 2013.08.09.</a:t>
            </a:r>
          </a:p>
        </p:txBody>
      </p:sp>
      <p:pic>
        <p:nvPicPr>
          <p:cNvPr id="6157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499992" y="1373626"/>
            <a:ext cx="3888432" cy="5142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SAJTÓ MEGJELENÉS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zövegdoboz 7"/>
          <p:cNvSpPr txBox="1">
            <a:spLocks noChangeArrowheads="1"/>
          </p:cNvSpPr>
          <p:nvPr/>
        </p:nvSpPr>
        <p:spPr bwMode="auto">
          <a:xfrm>
            <a:off x="3995738" y="5300663"/>
            <a:ext cx="4937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Sajtó</a:t>
            </a:r>
          </a:p>
        </p:txBody>
      </p:sp>
      <p:sp>
        <p:nvSpPr>
          <p:cNvPr id="7171" name="Szövegdoboz 8"/>
          <p:cNvSpPr txBox="1">
            <a:spLocks noChangeArrowheads="1"/>
          </p:cNvSpPr>
          <p:nvPr/>
        </p:nvSpPr>
        <p:spPr bwMode="auto">
          <a:xfrm>
            <a:off x="5437188" y="5300663"/>
            <a:ext cx="5349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Rádió</a:t>
            </a:r>
          </a:p>
        </p:txBody>
      </p:sp>
      <p:sp>
        <p:nvSpPr>
          <p:cNvPr id="7172" name="Szövegdoboz 9"/>
          <p:cNvSpPr txBox="1">
            <a:spLocks noChangeArrowheads="1"/>
          </p:cNvSpPr>
          <p:nvPr/>
        </p:nvSpPr>
        <p:spPr bwMode="auto">
          <a:xfrm>
            <a:off x="2555875" y="5300663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7173" name="Szövegdoboz 12"/>
          <p:cNvSpPr txBox="1">
            <a:spLocks noChangeArrowheads="1"/>
          </p:cNvSpPr>
          <p:nvPr/>
        </p:nvSpPr>
        <p:spPr bwMode="auto">
          <a:xfrm>
            <a:off x="6948488" y="5300663"/>
            <a:ext cx="8016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Közterület</a:t>
            </a:r>
          </a:p>
        </p:txBody>
      </p:sp>
      <p:sp>
        <p:nvSpPr>
          <p:cNvPr id="7174" name="Szövegdoboz 9"/>
          <p:cNvSpPr txBox="1">
            <a:spLocks noChangeArrowheads="1"/>
          </p:cNvSpPr>
          <p:nvPr/>
        </p:nvSpPr>
        <p:spPr bwMode="auto">
          <a:xfrm>
            <a:off x="2987675" y="5373688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7175" name="Szövegdoboz 7"/>
          <p:cNvSpPr txBox="1">
            <a:spLocks noChangeArrowheads="1"/>
          </p:cNvSpPr>
          <p:nvPr/>
        </p:nvSpPr>
        <p:spPr bwMode="auto">
          <a:xfrm>
            <a:off x="4211638" y="5373688"/>
            <a:ext cx="4937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Sajtó</a:t>
            </a:r>
          </a:p>
        </p:txBody>
      </p:sp>
      <p:sp>
        <p:nvSpPr>
          <p:cNvPr id="7176" name="Szövegdoboz 12"/>
          <p:cNvSpPr txBox="1">
            <a:spLocks noChangeArrowheads="1"/>
          </p:cNvSpPr>
          <p:nvPr/>
        </p:nvSpPr>
        <p:spPr bwMode="auto">
          <a:xfrm>
            <a:off x="5148263" y="5373688"/>
            <a:ext cx="8016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Közterület</a:t>
            </a:r>
          </a:p>
        </p:txBody>
      </p:sp>
      <p:sp>
        <p:nvSpPr>
          <p:cNvPr id="7178" name="Szövegdoboz 13"/>
          <p:cNvSpPr txBox="1">
            <a:spLocks noChangeArrowheads="1"/>
          </p:cNvSpPr>
          <p:nvPr/>
        </p:nvSpPr>
        <p:spPr bwMode="auto">
          <a:xfrm>
            <a:off x="468313" y="1124744"/>
            <a:ext cx="4032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Metopol Balaton – 2013.08.16.</a:t>
            </a:r>
          </a:p>
        </p:txBody>
      </p:sp>
      <p:pic>
        <p:nvPicPr>
          <p:cNvPr id="7179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1628800"/>
            <a:ext cx="3600326" cy="4717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0" name="Szövegdoboz 15"/>
          <p:cNvSpPr txBox="1">
            <a:spLocks noChangeArrowheads="1"/>
          </p:cNvSpPr>
          <p:nvPr/>
        </p:nvSpPr>
        <p:spPr bwMode="auto">
          <a:xfrm>
            <a:off x="4067175" y="1124744"/>
            <a:ext cx="40338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Metopol Vidék – 2013.08.23.</a:t>
            </a:r>
          </a:p>
        </p:txBody>
      </p:sp>
      <p:pic>
        <p:nvPicPr>
          <p:cNvPr id="7181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211960" y="1620058"/>
            <a:ext cx="3672408" cy="4710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SAJTÓ MEGJELENÉS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427984" y="1988840"/>
            <a:ext cx="45212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Szövegdoboz 9"/>
          <p:cNvSpPr txBox="1">
            <a:spLocks noChangeArrowheads="1"/>
          </p:cNvSpPr>
          <p:nvPr/>
        </p:nvSpPr>
        <p:spPr bwMode="auto">
          <a:xfrm>
            <a:off x="2555875" y="5300663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8197" name="Szövegdoboz 9"/>
          <p:cNvSpPr txBox="1">
            <a:spLocks noChangeArrowheads="1"/>
          </p:cNvSpPr>
          <p:nvPr/>
        </p:nvSpPr>
        <p:spPr bwMode="auto">
          <a:xfrm>
            <a:off x="2987675" y="5373688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8199" name="Szövegdoboz 18"/>
          <p:cNvSpPr txBox="1">
            <a:spLocks noChangeArrowheads="1"/>
          </p:cNvSpPr>
          <p:nvPr/>
        </p:nvSpPr>
        <p:spPr bwMode="auto">
          <a:xfrm>
            <a:off x="395288" y="980728"/>
            <a:ext cx="4032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dirty="0">
                <a:solidFill>
                  <a:srgbClr val="0070C0"/>
                </a:solidFill>
                <a:latin typeface="Arial Narrow" pitchFamily="34" charset="0"/>
              </a:rPr>
              <a:t>iranymagyarorszag.hu</a:t>
            </a:r>
          </a:p>
        </p:txBody>
      </p:sp>
      <p:pic>
        <p:nvPicPr>
          <p:cNvPr id="8200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1520" y="1844824"/>
            <a:ext cx="4140200" cy="261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Szövegdoboz 22"/>
          <p:cNvSpPr txBox="1">
            <a:spLocks noChangeArrowheads="1"/>
          </p:cNvSpPr>
          <p:nvPr/>
        </p:nvSpPr>
        <p:spPr bwMode="auto">
          <a:xfrm>
            <a:off x="4500563" y="980728"/>
            <a:ext cx="4032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dirty="0" smtClean="0">
                <a:solidFill>
                  <a:srgbClr val="0070C0"/>
                </a:solidFill>
                <a:latin typeface="Arial Narrow" pitchFamily="34" charset="0"/>
              </a:rPr>
              <a:t>utazzitthon.hu</a:t>
            </a:r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ONLINE MEGJELENÉS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44008" y="1988666"/>
            <a:ext cx="412908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Szövegdoboz 9"/>
          <p:cNvSpPr txBox="1">
            <a:spLocks noChangeArrowheads="1"/>
          </p:cNvSpPr>
          <p:nvPr/>
        </p:nvSpPr>
        <p:spPr bwMode="auto">
          <a:xfrm>
            <a:off x="2555875" y="5300663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9220" name="Szövegdoboz 9"/>
          <p:cNvSpPr txBox="1">
            <a:spLocks noChangeArrowheads="1"/>
          </p:cNvSpPr>
          <p:nvPr/>
        </p:nvSpPr>
        <p:spPr bwMode="auto">
          <a:xfrm>
            <a:off x="2987675" y="5373688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9222" name="Szövegdoboz 13"/>
          <p:cNvSpPr txBox="1">
            <a:spLocks noChangeArrowheads="1"/>
          </p:cNvSpPr>
          <p:nvPr/>
        </p:nvSpPr>
        <p:spPr bwMode="auto">
          <a:xfrm>
            <a:off x="323529" y="1200547"/>
            <a:ext cx="324036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2013. augusztus  03-04. – Badacsony</a:t>
            </a:r>
            <a:endParaRPr lang="hu-HU" sz="1400" dirty="0">
              <a:solidFill>
                <a:srgbClr val="0070C0"/>
              </a:solidFill>
              <a:latin typeface="Arial Narrow" pitchFamily="34" charset="0"/>
            </a:endParaRPr>
          </a:p>
          <a:p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Bejárt útvonal és kreatív kép</a:t>
            </a:r>
          </a:p>
          <a:p>
            <a:endParaRPr lang="hu-HU" dirty="0"/>
          </a:p>
          <a:p>
            <a:endParaRPr lang="hu-HU" dirty="0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1988666"/>
            <a:ext cx="41306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Szövegdoboz 15"/>
          <p:cNvSpPr txBox="1">
            <a:spLocks noChangeArrowheads="1"/>
          </p:cNvSpPr>
          <p:nvPr/>
        </p:nvSpPr>
        <p:spPr bwMode="auto">
          <a:xfrm>
            <a:off x="4572000" y="1192709"/>
            <a:ext cx="4249167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2013. augusztus 10-11. – Balatonfüred – Kisfaludy </a:t>
            </a:r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Strand</a:t>
            </a:r>
          </a:p>
          <a:p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Bejárt útvonal és kreatív kép</a:t>
            </a:r>
          </a:p>
          <a:p>
            <a:endParaRPr lang="hu-HU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KÖZTERÜLETI MEGJELENÉS – MÉDIA BIKE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zövegdoboz 9"/>
          <p:cNvSpPr txBox="1">
            <a:spLocks noChangeArrowheads="1"/>
          </p:cNvSpPr>
          <p:nvPr/>
        </p:nvSpPr>
        <p:spPr bwMode="auto">
          <a:xfrm>
            <a:off x="2555875" y="5300663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10243" name="Szövegdoboz 9"/>
          <p:cNvSpPr txBox="1">
            <a:spLocks noChangeArrowheads="1"/>
          </p:cNvSpPr>
          <p:nvPr/>
        </p:nvSpPr>
        <p:spPr bwMode="auto">
          <a:xfrm>
            <a:off x="2987675" y="5373688"/>
            <a:ext cx="577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lvl="1" indent="-342900"/>
            <a:r>
              <a:rPr lang="hu-HU" sz="1200" b="1" dirty="0">
                <a:solidFill>
                  <a:schemeClr val="bg1"/>
                </a:solidFill>
                <a:latin typeface="Arial Narrow" pitchFamily="34" charset="0"/>
              </a:rPr>
              <a:t>Online</a:t>
            </a:r>
          </a:p>
        </p:txBody>
      </p:sp>
      <p:sp>
        <p:nvSpPr>
          <p:cNvPr id="10245" name="Szövegdoboz 9"/>
          <p:cNvSpPr txBox="1">
            <a:spLocks noChangeArrowheads="1"/>
          </p:cNvSpPr>
          <p:nvPr/>
        </p:nvSpPr>
        <p:spPr bwMode="auto">
          <a:xfrm>
            <a:off x="4644008" y="1268760"/>
            <a:ext cx="432048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2013. augusztus 24-25. - Balatonkenese </a:t>
            </a:r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– Vak Bottyán Strand</a:t>
            </a:r>
          </a:p>
          <a:p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Bejárt útvonal és kreatív kép</a:t>
            </a:r>
          </a:p>
          <a:p>
            <a:endParaRPr lang="hu-HU" dirty="0"/>
          </a:p>
        </p:txBody>
      </p:sp>
      <p:sp>
        <p:nvSpPr>
          <p:cNvPr id="10246" name="Szövegdoboz 10"/>
          <p:cNvSpPr txBox="1">
            <a:spLocks noChangeArrowheads="1"/>
          </p:cNvSpPr>
          <p:nvPr/>
        </p:nvSpPr>
        <p:spPr bwMode="auto">
          <a:xfrm>
            <a:off x="250825" y="1268760"/>
            <a:ext cx="59769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2013. augusztus 17-18. </a:t>
            </a:r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– </a:t>
            </a:r>
            <a:r>
              <a:rPr lang="hu-HU" sz="1400" dirty="0" smtClean="0">
                <a:solidFill>
                  <a:srgbClr val="0070C0"/>
                </a:solidFill>
                <a:latin typeface="Arial Narrow" pitchFamily="34" charset="0"/>
              </a:rPr>
              <a:t>Csopak </a:t>
            </a:r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Strand</a:t>
            </a:r>
          </a:p>
          <a:p>
            <a:r>
              <a:rPr lang="hu-HU" sz="1400" dirty="0">
                <a:solidFill>
                  <a:srgbClr val="0070C0"/>
                </a:solidFill>
                <a:latin typeface="Arial Narrow" pitchFamily="34" charset="0"/>
              </a:rPr>
              <a:t>Bejárt útvonal és kreatív kép</a:t>
            </a:r>
          </a:p>
          <a:p>
            <a:endParaRPr lang="hu-HU" dirty="0"/>
          </a:p>
          <a:p>
            <a:endParaRPr lang="hu-HU" dirty="0"/>
          </a:p>
        </p:txBody>
      </p:sp>
      <p:pic>
        <p:nvPicPr>
          <p:cNvPr id="10247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66142" y="2025749"/>
            <a:ext cx="4133850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16016" y="1988840"/>
            <a:ext cx="4152900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691681" y="260648"/>
            <a:ext cx="5976664" cy="50405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2400" b="1" i="1" dirty="0" smtClean="0">
                <a:solidFill>
                  <a:schemeClr val="bg1"/>
                </a:solidFill>
                <a:latin typeface="Arial Narrow" pitchFamily="34" charset="0"/>
                <a:ea typeface="+mj-ea"/>
                <a:cs typeface="+mj-cs"/>
              </a:rPr>
              <a:t>KÖZTERÜLETI MEGJELENÉS – MÉDIA BIKE</a:t>
            </a:r>
            <a:endParaRPr lang="hu-HU" sz="2400" b="1" i="1" dirty="0">
              <a:solidFill>
                <a:schemeClr val="bg1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 txBox="1">
            <a:spLocks/>
          </p:cNvSpPr>
          <p:nvPr/>
        </p:nvSpPr>
        <p:spPr bwMode="auto">
          <a:xfrm>
            <a:off x="1042988" y="1916832"/>
            <a:ext cx="7273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hu-HU" sz="4000" b="1" i="1" dirty="0" smtClean="0">
                <a:solidFill>
                  <a:srgbClr val="0070C0"/>
                </a:solidFill>
                <a:latin typeface="Arial Narrow" pitchFamily="34" charset="0"/>
                <a:ea typeface="+mj-ea"/>
                <a:cs typeface="+mj-cs"/>
              </a:rPr>
              <a:t>KÖSZÖNJÜK MEGTISZTELŐ FIGYELMÜKET!</a:t>
            </a:r>
            <a:endParaRPr lang="hu-HU" sz="4000" i="1" dirty="0">
              <a:solidFill>
                <a:srgbClr val="0070C0"/>
              </a:solidFill>
              <a:latin typeface="Arial Narrow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2259</Words>
  <Application>Microsoft Office PowerPoint</Application>
  <PresentationFormat>Diavetítés a képernyőre (4:3 oldalarány)</PresentationFormat>
  <Paragraphs>357</Paragraphs>
  <Slides>62</Slides>
  <Notes>12</Notes>
  <HiddenSlides>0</HiddenSlides>
  <MMClips>7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62</vt:i4>
      </vt:variant>
    </vt:vector>
  </HeadingPairs>
  <TitlesOfParts>
    <vt:vector size="63" baseType="lpstr">
      <vt:lpstr>Office-téma</vt:lpstr>
      <vt:lpstr>Arany Lollipop 2013 pályázat Kategória: Események - roadshowk pályázó: Bell &amp; Partners Kft. és az OHÜ Nonprofit Kft.</vt:lpstr>
      <vt:lpstr>2. dia</vt:lpstr>
      <vt:lpstr>3. dia</vt:lpstr>
      <vt:lpstr>RENDEZVÉNY SOROZAT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AJÁNDÉKOK</vt:lpstr>
      <vt:lpstr>44. dia</vt:lpstr>
      <vt:lpstr>45. dia</vt:lpstr>
      <vt:lpstr>PR INTERJÚK</vt:lpstr>
      <vt:lpstr>47. dia</vt:lpstr>
      <vt:lpstr>48. dia</vt:lpstr>
      <vt:lpstr>KÖRFORGÓ – PR FILMEK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Országos Hulladékgazdálkodási Ügynökség</dc:title>
  <dc:creator>user</dc:creator>
  <cp:lastModifiedBy>User</cp:lastModifiedBy>
  <cp:revision>117</cp:revision>
  <dcterms:created xsi:type="dcterms:W3CDTF">2013-08-26T13:19:05Z</dcterms:created>
  <dcterms:modified xsi:type="dcterms:W3CDTF">2013-10-24T13:29:13Z</dcterms:modified>
</cp:coreProperties>
</file>