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6" r:id="rId2"/>
    <p:sldId id="267" r:id="rId3"/>
    <p:sldId id="271" r:id="rId4"/>
    <p:sldId id="269" r:id="rId5"/>
    <p:sldId id="270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2" r:id="rId1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4A738B-034B-4D35-AF23-15363E5C2126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52364-3101-4A9A-8C91-5E5A3D7AEC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8147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66B6D6-296D-42B4-97C7-1234D3558E8C}" type="slidenum">
              <a:rPr lang="hu-HU" smtClean="0"/>
              <a:pPr/>
              <a:t>1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37734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52364-3101-4A9A-8C91-5E5A3D7AECD5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3660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66B6D6-296D-42B4-97C7-1234D3558E8C}" type="slidenum">
              <a:rPr lang="hu-HU" smtClean="0"/>
              <a:pPr/>
              <a:t>14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37734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340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491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1863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367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1403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8383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1345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4753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1996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1594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0838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4505F-8065-47C9-AEAD-D5FDB918EB70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3091A-0A36-4B28-9E58-91BEFC13124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102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615141"/>
          </a:xfrm>
        </p:spPr>
        <p:txBody>
          <a:bodyPr>
            <a:normAutofit/>
          </a:bodyPr>
          <a:lstStyle/>
          <a:p>
            <a:endParaRPr lang="hu-HU" dirty="0" smtClean="0">
              <a:solidFill>
                <a:schemeClr val="tx1"/>
              </a:solidFill>
            </a:endParaRPr>
          </a:p>
          <a:p>
            <a:r>
              <a:rPr lang="hu-HU" sz="2600" b="1" dirty="0" smtClean="0">
                <a:solidFill>
                  <a:schemeClr val="tx1"/>
                </a:solidFill>
              </a:rPr>
              <a:t>Lajos </a:t>
            </a:r>
            <a:r>
              <a:rPr lang="hu-HU" sz="2600" b="1" dirty="0" smtClean="0">
                <a:solidFill>
                  <a:schemeClr val="tx1"/>
                </a:solidFill>
              </a:rPr>
              <a:t>Nikoletta </a:t>
            </a:r>
            <a:r>
              <a:rPr lang="hu-HU" sz="2600" dirty="0" smtClean="0">
                <a:solidFill>
                  <a:schemeClr val="tx1"/>
                </a:solidFill>
              </a:rPr>
              <a:t>- Project </a:t>
            </a:r>
            <a:r>
              <a:rPr lang="hu-HU" sz="2600" dirty="0" err="1" smtClean="0">
                <a:solidFill>
                  <a:schemeClr val="tx1"/>
                </a:solidFill>
              </a:rPr>
              <a:t>manager</a:t>
            </a:r>
            <a:endParaRPr lang="hu-HU" sz="2600" dirty="0" smtClean="0">
              <a:solidFill>
                <a:schemeClr val="tx1"/>
              </a:solidFill>
            </a:endParaRPr>
          </a:p>
          <a:p>
            <a:r>
              <a:rPr lang="hu-HU" sz="2600" b="1" dirty="0" smtClean="0">
                <a:solidFill>
                  <a:schemeClr val="tx1"/>
                </a:solidFill>
              </a:rPr>
              <a:t>Fürjes </a:t>
            </a:r>
            <a:r>
              <a:rPr lang="hu-HU" sz="2600" b="1" dirty="0" smtClean="0">
                <a:solidFill>
                  <a:schemeClr val="tx1"/>
                </a:solidFill>
              </a:rPr>
              <a:t>Ádám </a:t>
            </a:r>
            <a:r>
              <a:rPr lang="hu-HU" sz="2600" dirty="0" smtClean="0">
                <a:solidFill>
                  <a:schemeClr val="tx1"/>
                </a:solidFill>
              </a:rPr>
              <a:t>- </a:t>
            </a:r>
            <a:r>
              <a:rPr lang="hu-HU" sz="2600" dirty="0" smtClean="0">
                <a:solidFill>
                  <a:schemeClr val="tx1"/>
                </a:solidFill>
              </a:rPr>
              <a:t>W</a:t>
            </a:r>
            <a:r>
              <a:rPr lang="hu-HU" sz="2600" dirty="0" smtClean="0">
                <a:solidFill>
                  <a:schemeClr val="tx1"/>
                </a:solidFill>
              </a:rPr>
              <a:t>ebshop </a:t>
            </a:r>
            <a:r>
              <a:rPr lang="hu-HU" sz="2600" dirty="0" err="1" smtClean="0">
                <a:solidFill>
                  <a:schemeClr val="tx1"/>
                </a:solidFill>
              </a:rPr>
              <a:t>manager</a:t>
            </a:r>
            <a:endParaRPr lang="hu-HU" sz="26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008" y="2132856"/>
            <a:ext cx="6714150" cy="1926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39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3"/>
          <p:cNvSpPr>
            <a:spLocks noGrp="1"/>
          </p:cNvSpPr>
          <p:nvPr>
            <p:ph idx="1"/>
          </p:nvPr>
        </p:nvSpPr>
        <p:spPr>
          <a:xfrm>
            <a:off x="683568" y="1604797"/>
            <a:ext cx="8229600" cy="4525963"/>
          </a:xfrm>
        </p:spPr>
        <p:txBody>
          <a:bodyPr>
            <a:normAutofit/>
          </a:bodyPr>
          <a:lstStyle/>
          <a:p>
            <a:r>
              <a:rPr lang="hu-HU" sz="1800" dirty="0" smtClean="0"/>
              <a:t>Egyedi, csak a babakártyával igénybe vehető kedvezmények</a:t>
            </a:r>
          </a:p>
          <a:p>
            <a:r>
              <a:rPr lang="hu-HU" sz="1800" dirty="0" smtClean="0"/>
              <a:t>Indulás: 2012.05.14.</a:t>
            </a:r>
          </a:p>
          <a:p>
            <a:r>
              <a:rPr lang="hu-HU" sz="1800" dirty="0" smtClean="0"/>
              <a:t>Jelenleg 114.000 aktív tag</a:t>
            </a:r>
          </a:p>
          <a:p>
            <a:r>
              <a:rPr lang="hu-HU" sz="1800" dirty="0" smtClean="0"/>
              <a:t>A várandósság első napjaitól a gyermek 3 éves koráig</a:t>
            </a:r>
          </a:p>
          <a:p>
            <a:r>
              <a:rPr lang="hu-HU" sz="1800" dirty="0" smtClean="0"/>
              <a:t>Babatermékek</a:t>
            </a:r>
            <a:endParaRPr lang="hu-HU" sz="18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611560" y="548680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Rossmanó</a:t>
            </a:r>
            <a:r>
              <a:rPr lang="hu-H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Babaprogram</a:t>
            </a:r>
            <a:endParaRPr lang="hu-H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2963" y="4221088"/>
            <a:ext cx="1754011" cy="249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9188" y="4221088"/>
            <a:ext cx="1755561" cy="249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37362">
            <a:off x="122596" y="4644572"/>
            <a:ext cx="1446383" cy="2060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71888">
            <a:off x="1733365" y="4642930"/>
            <a:ext cx="1452679" cy="206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178950">
            <a:off x="3386428" y="4665227"/>
            <a:ext cx="1440160" cy="2047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35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755576" y="644691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babaprogram eredményei</a:t>
            </a:r>
            <a:endParaRPr lang="hu-H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827584" y="1412776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évente kb. 20.000 új regisztráló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azon vásárlásoknál, melyeknél használnak babakártyát, átlagosan 60%-kal magasabb a kosárérték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a babakártyás vásárlások száma és értéke évről évre dinamikusan növekszik</a:t>
            </a:r>
          </a:p>
        </p:txBody>
      </p:sp>
      <p:pic>
        <p:nvPicPr>
          <p:cNvPr id="6" name="A69EACC0-8B29-45C1-B805-F8F29B8F5F58" descr="F74F1DEA-4B4C-44E4-9BE3-1E8EF8DC18E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3635" y="4960894"/>
            <a:ext cx="2699792" cy="170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51" y="4290543"/>
            <a:ext cx="316863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755576" y="74070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hu-HU" sz="28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Rossmanó</a:t>
            </a:r>
            <a:r>
              <a:rPr lang="hu-H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Babaprogram sikerességének titka:</a:t>
            </a:r>
            <a:endParaRPr lang="hu-H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899592" y="2372883"/>
            <a:ext cx="8244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/>
              <a:t> vásárlók igényeinek megfelelően kidolgozott akciók – 2013: kérdőív, 2014: megújulás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a babakártya használata komoly árelőnyt jelent (önmagában is, de összevonható a normál akciókkal is)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az akciók online is elérhetőek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szakértői tanácsadás (FB: Védőnő válaszol, elektronikus hírlevélben tanácsadó szöveg)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jövőbeni kulcspontok: online és szakértői láb erősítése, minél több várandós anyuka elérése (eszköz pl. </a:t>
            </a:r>
            <a:r>
              <a:rPr lang="hu-HU" dirty="0" err="1" smtClean="0"/>
              <a:t>Promobox</a:t>
            </a:r>
            <a:r>
              <a:rPr lang="hu-HU" dirty="0" smtClean="0"/>
              <a:t>, </a:t>
            </a:r>
            <a:r>
              <a:rPr lang="hu-HU" dirty="0" err="1" smtClean="0"/>
              <a:t>BabaMama</a:t>
            </a:r>
            <a:r>
              <a:rPr lang="hu-HU" dirty="0" smtClean="0"/>
              <a:t> Expo)</a:t>
            </a:r>
            <a:endParaRPr lang="hu-H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5582394"/>
            <a:ext cx="1177841" cy="127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14" y="5724525"/>
            <a:ext cx="21336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2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899592" y="740702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Vevőszerzés és –megtartás eszközei a babaprogram esetében</a:t>
            </a:r>
            <a:endParaRPr lang="hu-H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971600" y="2276872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szakértői tanácsadás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piacon kiemelkedő versenyképes akciók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online elérhetőség</a:t>
            </a:r>
            <a:endParaRPr lang="hu-H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9209" y="5006608"/>
            <a:ext cx="3454790" cy="1851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078337"/>
            <a:ext cx="3224687" cy="177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5" y="4358257"/>
            <a:ext cx="2133013" cy="249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2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0" y="0"/>
            <a:ext cx="6444208" cy="6857999"/>
          </a:xfrm>
          <a:solidFill>
            <a:srgbClr val="C10B07"/>
          </a:solidFill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endParaRPr lang="hu-HU" sz="48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18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1800" b="1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36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u-HU" sz="3600" b="1" dirty="0" smtClean="0">
                <a:solidFill>
                  <a:schemeClr val="bg1">
                    <a:lumMod val="95000"/>
                  </a:schemeClr>
                </a:solidFill>
              </a:rPr>
              <a:t>Mit </a:t>
            </a:r>
            <a:r>
              <a:rPr lang="hu-HU" sz="3600" b="1" dirty="0">
                <a:solidFill>
                  <a:schemeClr val="bg1">
                    <a:lumMod val="95000"/>
                  </a:schemeClr>
                </a:solidFill>
              </a:rPr>
              <a:t>tettünk a vevők szerzés és megtartása érdekében online</a:t>
            </a:r>
            <a:r>
              <a:rPr lang="hu-HU" sz="3600" b="1" dirty="0" smtClean="0">
                <a:solidFill>
                  <a:schemeClr val="bg1">
                    <a:lumMod val="95000"/>
                  </a:schemeClr>
                </a:solidFill>
              </a:rPr>
              <a:t>?</a:t>
            </a:r>
            <a:endParaRPr lang="hu-HU" sz="4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7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6"/>
            <a:ext cx="9144000" cy="684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60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69" y="-27384"/>
            <a:ext cx="9220269" cy="728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75792"/>
            <a:ext cx="9130608" cy="83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0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-108520" y="0"/>
            <a:ext cx="6696744" cy="6857999"/>
          </a:xfrm>
          <a:solidFill>
            <a:srgbClr val="C10B07"/>
          </a:solidFill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endParaRPr lang="hu-HU" sz="48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18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1800" b="1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36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hu-HU" sz="36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u-HU" sz="3600" b="1" dirty="0" smtClean="0">
                <a:solidFill>
                  <a:schemeClr val="bg1">
                    <a:lumMod val="95000"/>
                  </a:schemeClr>
                </a:solidFill>
              </a:rPr>
              <a:t>Milyen online eszközökkel tartjuk meg a vevőket?</a:t>
            </a:r>
            <a:endParaRPr lang="hu-HU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1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"/>
            <a:ext cx="9144000" cy="6856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0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901"/>
            <a:ext cx="9125985" cy="8098317"/>
          </a:xfrm>
        </p:spPr>
      </p:pic>
    </p:spTree>
    <p:extLst>
      <p:ext uri="{BB962C8B-B14F-4D97-AF65-F5344CB8AC3E}">
        <p14:creationId xmlns:p14="http://schemas.microsoft.com/office/powerpoint/2010/main" val="160990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762171" cy="685800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974" y="248315"/>
            <a:ext cx="20955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4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008" y="2132856"/>
            <a:ext cx="6714150" cy="1926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lcím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171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196</Words>
  <Application>Microsoft Office PowerPoint</Application>
  <PresentationFormat>Diavetítés a képernyőre (4:3 oldalarány)</PresentationFormat>
  <Paragraphs>37</Paragraphs>
  <Slides>14</Slides>
  <Notes>3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14</vt:i4>
      </vt:variant>
    </vt:vector>
  </HeadingPairs>
  <TitlesOfParts>
    <vt:vector size="15" baseType="lpstr">
      <vt:lpstr>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Fürjes Ádám</dc:creator>
  <cp:lastModifiedBy>Fürjes Ádám</cp:lastModifiedBy>
  <cp:revision>7</cp:revision>
  <dcterms:created xsi:type="dcterms:W3CDTF">2015-09-16T10:45:05Z</dcterms:created>
  <dcterms:modified xsi:type="dcterms:W3CDTF">2015-09-16T13:42:20Z</dcterms:modified>
</cp:coreProperties>
</file>