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58" r:id="rId4"/>
    <p:sldId id="278" r:id="rId5"/>
    <p:sldId id="279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59" r:id="rId17"/>
    <p:sldId id="260" r:id="rId18"/>
    <p:sldId id="261" r:id="rId19"/>
    <p:sldId id="262" r:id="rId20"/>
    <p:sldId id="274" r:id="rId21"/>
    <p:sldId id="275" r:id="rId22"/>
    <p:sldId id="276" r:id="rId23"/>
    <p:sldId id="277" r:id="rId24"/>
    <p:sldId id="280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524" autoAdjust="0"/>
  </p:normalViewPr>
  <p:slideViewPr>
    <p:cSldViewPr>
      <p:cViewPr>
        <p:scale>
          <a:sx n="65" d="100"/>
          <a:sy n="65" d="100"/>
        </p:scale>
        <p:origin x="-1314" y="-10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5D0A0C-3596-4757-A9C0-5F71C68C6D7E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8CFA2C7-7491-4498-800B-310F4A2C4E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6276864-80C4-41C0-A96D-87C8A8347F87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3DA1796-5C93-43F8-B44F-40E53C2D0F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252EDE2-672A-4C7D-B3BD-7B1AC0F39AC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8A224A7-88CD-4947-9156-F4CFF4619961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E3D4D4-24A5-4BD9-8713-15E8E9B6333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2E71F1-4503-457D-A001-11A1CCC00FB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99AC856-DCEB-4D50-AC68-0CBD5C5DE5FB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3F5FA9-4DC6-44B2-A59A-3EEE7229A1F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9629097-2A39-4027-934A-CDF44F0D7E0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EE05E8-4ECA-4A37-A194-D8BB2EA092D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B7003EB-EAF4-49A6-B411-ABB8732BDEB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EA830F-FBDF-46C0-8E4F-D28FA8C9FFA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2EACBF3-56AF-4216-A2AA-07669CE5C8A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31BD588-F3C8-4587-96E0-836C9810DE4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B970F5-F8AF-4C40-98EC-BE23C46E96D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430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D1340A4-5DFA-4D55-B7EC-B2CFAA1D5D5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4D23A3-9A8C-4A7B-A2C8-B55CDE3B5789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62413C-4315-4A81-80AA-2848141B1F7B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491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3016019-4D66-47EB-8879-E6F7D7D23B89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512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3950450-5B3B-42E6-B576-D82F4D5E816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532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3362328-54AF-4F76-9E3B-3901F61EAE8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E566AD-EE76-49F8-A7EF-BCE67102358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573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F39C885-D1B1-43D9-9344-F7BD96A6353B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593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E10FEB0-9BA2-4F4E-A505-034FE04A8EF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DF089E-67B8-4A5C-8D8C-B2C689BE086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634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8E5435-ADF9-4AE1-A94B-C7224881A85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A6E47-3C0E-4C3C-8A45-9A4257F248F3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9D03F-866E-40F2-BEB7-472CB42D1E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6233B-1151-4690-A51A-6C6D71DCD11F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37419-BED0-41CC-A0FE-41D6934BE1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EE93F-6C78-4E8E-80AB-9483E6D48C5E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5FC12-A7AE-43FF-AFBA-A970353290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61D86-210F-4B02-B86A-3665D2FB6421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B45C2-A326-4B5A-AEBA-3413148DCC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617DB-C65E-455B-ACC1-8691FDA77321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40912-7B49-441C-8C76-83BBBCD4DB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14F43-C7A7-4EAE-A3A8-6DEDE41D3BB6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EC778-4754-4364-B743-7D6AD7F380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8AB38-4845-4EE5-9936-19F4A42163DF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1778E-3ACC-4E2C-8724-F4C03789A4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65F90-F857-4FA8-A011-5F4DB0266678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7E927-693B-4031-B85F-BF3183F932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1324C-F092-435F-AFCF-22D2FE6D10CC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02C48-0B2B-414D-8E65-B8729B9DFF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9CA5D-78D3-461B-8018-C9EDDA6F3800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A097D-935C-4E6F-9754-2600059637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5B6E7-BC25-4741-B5A6-4F7C62FF89EB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C8F9C-57D2-48F1-961A-336E06F88C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4E8A8B6-C4F3-4D30-8478-A89AAB7292C9}" type="datetimeFigureOut">
              <a:rPr lang="en-US"/>
              <a:pPr>
                <a:defRPr/>
              </a:pPr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DCBFC2-AB9B-46E8-942A-71447A3290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ctrTitle"/>
          </p:nvPr>
        </p:nvSpPr>
        <p:spPr>
          <a:xfrm>
            <a:off x="357188" y="2130425"/>
            <a:ext cx="8429625" cy="1470025"/>
          </a:xfrm>
        </p:spPr>
        <p:txBody>
          <a:bodyPr/>
          <a:lstStyle/>
          <a:p>
            <a:r>
              <a:rPr lang="en-GB" b="1" smtClean="0">
                <a:solidFill>
                  <a:srgbClr val="C00000"/>
                </a:solidFill>
                <a:latin typeface="Book Antiqua" pitchFamily="18" charset="0"/>
              </a:rPr>
              <a:t>The New Publishing Economy</a:t>
            </a:r>
            <a:endParaRPr lang="en-US" b="1" smtClean="0">
              <a:solidFill>
                <a:srgbClr val="C00000"/>
              </a:solidFill>
              <a:latin typeface="Book Antiqua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3800" b="1" dirty="0" smtClean="0">
                <a:solidFill>
                  <a:srgbClr val="002060"/>
                </a:solidFill>
              </a:rPr>
              <a:t>Professor Andrew  Wheatcroft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300" b="1" dirty="0" smtClean="0">
                <a:solidFill>
                  <a:srgbClr val="002060"/>
                </a:solidFill>
              </a:rPr>
              <a:t>Chief Consultant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300" b="1" dirty="0" smtClean="0">
                <a:solidFill>
                  <a:srgbClr val="002060"/>
                </a:solidFill>
              </a:rPr>
              <a:t>Maclean Veit Associates</a:t>
            </a:r>
            <a:endParaRPr lang="en-US" sz="23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chemeClr val="accent2"/>
                </a:solidFill>
              </a:rPr>
              <a:t>Getting Focused</a:t>
            </a:r>
            <a:endParaRPr lang="en-US" b="1" smtClean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All Publishers/Communicators  Now Confront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Disruptive Innovation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Technical Change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Unreliable Business Models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Unstable Markets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Price Volatility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Constraints on development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Disruption </a:t>
            </a:r>
            <a:r>
              <a:rPr lang="en-GB" i="1" dirty="0" smtClean="0"/>
              <a:t>Revisited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Digital Policies covering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Short Term : up to 2 years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Mid Term: 2  to 5 years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Long Term: 5 to 10 years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GB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GB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chemeClr val="accent2"/>
                </a:solidFill>
              </a:rPr>
              <a:t>Disruptive Innovation 1</a:t>
            </a:r>
            <a:endParaRPr lang="en-US" b="1" smtClean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" y="1844675"/>
            <a:ext cx="8229600" cy="475297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2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7600" dirty="0" smtClean="0"/>
              <a:t>From 1994 Professor Clayton M. Christensen of the Harvard Business School began to develop his concept of ‘Disruptive Innovation’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76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7600" dirty="0" smtClean="0"/>
              <a:t>Christensen’s four main observations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sz="76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7600" dirty="0" smtClean="0"/>
              <a:t>Successful big companies dominate their markets by  getting better and better at  </a:t>
            </a:r>
            <a:r>
              <a:rPr lang="en-GB" sz="7600" b="1" dirty="0" smtClean="0"/>
              <a:t>doing what they do best </a:t>
            </a:r>
            <a:r>
              <a:rPr lang="en-GB" sz="7600" dirty="0" smtClean="0"/>
              <a:t>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sz="76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7600" dirty="0" smtClean="0"/>
              <a:t>This becomes the effective </a:t>
            </a:r>
            <a:r>
              <a:rPr lang="en-GB" sz="7600" b="1" dirty="0" smtClean="0"/>
              <a:t>C</a:t>
            </a:r>
            <a:r>
              <a:rPr lang="en-GB" sz="7600" b="1" i="1" dirty="0" smtClean="0"/>
              <a:t>ore Business</a:t>
            </a:r>
            <a:r>
              <a:rPr lang="en-GB" sz="7600" dirty="0" smtClean="0"/>
              <a:t>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sz="76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7600" dirty="0" smtClean="0"/>
              <a:t>Yet, In the process, they weaken their capacity  develop outside their </a:t>
            </a:r>
            <a:r>
              <a:rPr lang="en-GB" sz="7600" i="1" dirty="0" smtClean="0"/>
              <a:t>Core Business.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sz="7600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7600" dirty="0" smtClean="0"/>
              <a:t>This gives advantage to </a:t>
            </a:r>
            <a:r>
              <a:rPr lang="en-GB" sz="7600" b="1" dirty="0" smtClean="0"/>
              <a:t>new, smaller, more expert and agile entrants to the market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sz="76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Where we are now</a:t>
            </a:r>
            <a:endParaRPr lang="en-US" b="1" smtClean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The Digital Transformation is a highly disruptive innovation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Nothing  will be the same again</a:t>
            </a: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The dominant publishing businesses of today will be challenged by new entrants in the next  decade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The Digital Transformation is a great equaliser between Incumbents (current market leaders) and Entrants (new enterprises with new expertise)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Christensen’s Proposition</a:t>
            </a:r>
            <a:endParaRPr lang="en-US" b="1" smtClean="0">
              <a:solidFill>
                <a:srgbClr val="C00000"/>
              </a:solidFill>
            </a:endParaRPr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1643063"/>
            <a:ext cx="9144000" cy="52149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How Market Leaders </a:t>
            </a:r>
            <a:br>
              <a:rPr lang="en-GB" b="1" smtClean="0">
                <a:solidFill>
                  <a:srgbClr val="C00000"/>
                </a:solidFill>
              </a:rPr>
            </a:br>
            <a:r>
              <a:rPr lang="en-GB" b="1" smtClean="0">
                <a:solidFill>
                  <a:srgbClr val="C00000"/>
                </a:solidFill>
              </a:rPr>
              <a:t>Respond to Change</a:t>
            </a:r>
            <a:endParaRPr lang="en-US" b="1" smtClean="0">
              <a:solidFill>
                <a:srgbClr val="C00000"/>
              </a:solidFill>
            </a:endParaRP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They behave rationally, because they make most  money from what they do best .</a:t>
            </a:r>
          </a:p>
          <a:p>
            <a:r>
              <a:rPr lang="en-GB" smtClean="0"/>
              <a:t>This is their key expertise and their competitive advantage </a:t>
            </a:r>
          </a:p>
          <a:p>
            <a:r>
              <a:rPr lang="en-GB" smtClean="0"/>
              <a:t>They compare the sure returns they make from their </a:t>
            </a:r>
            <a:r>
              <a:rPr lang="en-GB" i="1" smtClean="0"/>
              <a:t>core business </a:t>
            </a:r>
            <a:r>
              <a:rPr lang="en-GB" smtClean="0"/>
              <a:t>with the small returns and high risk of innovation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smtClean="0">
                <a:solidFill>
                  <a:srgbClr val="C00000"/>
                </a:solidFill>
              </a:rPr>
              <a:t>How Publishing Leaders have Responded to the ‘Digital Transformation’</a:t>
            </a:r>
            <a:endParaRPr lang="en-US" sz="3600" b="1" smtClean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Academic, professional scientific, technical and medical publishers have made it the core of their business process.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Journal publishers have used it to develop new types of product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Most general publishers have responded warmly in theory, but cautiously in practice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No common and uniform response – is it wise for our company’s  publishing model. 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 dirty="0" smtClean="0">
                <a:solidFill>
                  <a:srgbClr val="C00000"/>
                </a:solidFill>
              </a:rPr>
              <a:t>How should Smaller Publishers respond the ‘Digital Transformation’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What can you gain and what can you lose?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How much  do you know about the risks and benefits 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What  can you  gain from digital marketing 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What can you gain from online sales ?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What can you  gain from electronic publishing?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Can you afford to wait and see, or do you have to decide now and be an ‘early adopter’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What  can we do now?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Digital Marketing </a:t>
            </a:r>
            <a:endParaRPr lang="en-US" b="1" smtClean="0">
              <a:solidFill>
                <a:srgbClr val="C00000"/>
              </a:solidFill>
            </a:endParaRPr>
          </a:p>
        </p:txBody>
      </p:sp>
      <p:sp>
        <p:nvSpPr>
          <p:cNvPr id="3174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Promoting and marketing  your book electronically</a:t>
            </a:r>
          </a:p>
          <a:p>
            <a:r>
              <a:rPr lang="en-GB" smtClean="0"/>
              <a:t>Be an early  adopter – cost effective</a:t>
            </a:r>
          </a:p>
          <a:p>
            <a:r>
              <a:rPr lang="en-GB" smtClean="0"/>
              <a:t>Extend the range and potential of communicating to your book buyers</a:t>
            </a:r>
          </a:p>
          <a:p>
            <a:r>
              <a:rPr lang="en-GB" smtClean="0"/>
              <a:t>Build up networks of repeat purchasers</a:t>
            </a:r>
          </a:p>
          <a:p>
            <a:r>
              <a:rPr lang="en-GB" smtClean="0"/>
              <a:t>Increase the rate and scale of promotion</a:t>
            </a:r>
          </a:p>
          <a:p>
            <a:r>
              <a:rPr lang="en-GB" smtClean="0"/>
              <a:t>Enhance your market knowledge</a:t>
            </a: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Online Sales</a:t>
            </a:r>
            <a:endParaRPr lang="en-US" b="1" smtClean="0">
              <a:solidFill>
                <a:srgbClr val="C00000"/>
              </a:solidFill>
            </a:endParaRPr>
          </a:p>
        </p:txBody>
      </p:sp>
      <p:sp>
        <p:nvSpPr>
          <p:cNvPr id="3379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Selling your printed book or electronic book through an online retailer</a:t>
            </a:r>
          </a:p>
          <a:p>
            <a:r>
              <a:rPr lang="en-GB" smtClean="0"/>
              <a:t>Be cautious and ask questions</a:t>
            </a:r>
          </a:p>
          <a:p>
            <a:r>
              <a:rPr lang="en-GB" smtClean="0"/>
              <a:t>Quality of service varies</a:t>
            </a:r>
          </a:p>
          <a:p>
            <a:r>
              <a:rPr lang="en-GB" smtClean="0"/>
              <a:t>High service costs may operate</a:t>
            </a:r>
          </a:p>
          <a:p>
            <a:r>
              <a:rPr lang="en-GB" smtClean="0"/>
              <a:t>Quality of user interface and information</a:t>
            </a:r>
          </a:p>
          <a:p>
            <a:r>
              <a:rPr lang="en-GB" smtClean="0"/>
              <a:t>Who does it </a:t>
            </a:r>
            <a:r>
              <a:rPr lang="en-GB" b="1" smtClean="0"/>
              <a:t>actually</a:t>
            </a:r>
            <a:r>
              <a:rPr lang="en-GB" smtClean="0"/>
              <a:t> reach?  </a:t>
            </a: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Digital Publishing</a:t>
            </a:r>
            <a:endParaRPr lang="en-US" b="1" smtClean="0">
              <a:solidFill>
                <a:srgbClr val="C00000"/>
              </a:solidFill>
            </a:endParaRPr>
          </a:p>
        </p:txBody>
      </p:sp>
      <p:sp>
        <p:nvSpPr>
          <p:cNvPr id="3584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smtClean="0"/>
              <a:t>Two approaches</a:t>
            </a:r>
          </a:p>
          <a:p>
            <a:r>
              <a:rPr lang="en-GB" i="1" smtClean="0"/>
              <a:t>On-Paper</a:t>
            </a:r>
            <a:r>
              <a:rPr lang="en-GB" smtClean="0"/>
              <a:t> publication from an electronic data file</a:t>
            </a:r>
          </a:p>
          <a:p>
            <a:r>
              <a:rPr lang="en-GB" smtClean="0"/>
              <a:t>Print on Demand or Short Run Printing</a:t>
            </a:r>
          </a:p>
          <a:p>
            <a:endParaRPr lang="en-GB" smtClean="0"/>
          </a:p>
          <a:p>
            <a:r>
              <a:rPr lang="en-GB" smtClean="0"/>
              <a:t>Supplying the publication as a electronic file or online</a:t>
            </a:r>
          </a:p>
          <a:p>
            <a:r>
              <a:rPr lang="en-GB" smtClean="0"/>
              <a:t>Offer both</a:t>
            </a:r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On-Demand Publishing</a:t>
            </a:r>
            <a:endParaRPr lang="en-US" b="1" smtClean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Can be cost-effective, cutting investment and stock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Production quality  constantly improving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Up to 500 copies – tipping point with </a:t>
            </a:r>
            <a:r>
              <a:rPr lang="en-GB" dirty="0" err="1" smtClean="0"/>
              <a:t>with</a:t>
            </a:r>
            <a:r>
              <a:rPr lang="en-GB" dirty="0" smtClean="0"/>
              <a:t> offset litho advancing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Requires effective digital asset management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Example </a:t>
            </a:r>
            <a:r>
              <a:rPr lang="en-GB" dirty="0" err="1" smtClean="0"/>
              <a:t>CodeMantra</a:t>
            </a:r>
            <a:r>
              <a:rPr lang="en-GB" dirty="0" smtClean="0"/>
              <a:t> software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All publishers should investigate for short run reprints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Electronic Publishing 1</a:t>
            </a:r>
            <a:endParaRPr lang="en-US" b="1" smtClean="0">
              <a:solidFill>
                <a:srgbClr val="C00000"/>
              </a:solidFill>
            </a:endParaRPr>
          </a:p>
        </p:txBody>
      </p:sp>
      <p:sp>
        <p:nvSpPr>
          <p:cNvPr id="399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Selling an electronic file – paperless publishing from the publisher’s perspective</a:t>
            </a:r>
          </a:p>
          <a:p>
            <a:r>
              <a:rPr lang="en-GB" smtClean="0"/>
              <a:t>Springer Verlag , for example,  normally  supplies an electronic file</a:t>
            </a:r>
          </a:p>
          <a:p>
            <a:r>
              <a:rPr lang="en-GB" smtClean="0"/>
              <a:t>Media agnostic – computer screen, phone, iPad, Kindle, SONY</a:t>
            </a:r>
          </a:p>
          <a:p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Electronic Publishing 2</a:t>
            </a:r>
            <a:endParaRPr lang="en-US" b="1" smtClean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Caution required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Format problems – many proprietary like Kindle - and difficult to change from reader to reader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Software still limited in applying  normal features common in printed books – pictures, indexes, notes.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Rapid obsolescence and high cost.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Need to beat $ 100 price barrier for a fully  featured coloured reader before general use.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Electronic Publishing 3</a:t>
            </a:r>
            <a:endParaRPr lang="en-US" b="1" smtClean="0">
              <a:solidFill>
                <a:srgbClr val="C00000"/>
              </a:solidFill>
            </a:endParaRPr>
          </a:p>
        </p:txBody>
      </p:sp>
      <p:sp>
        <p:nvSpPr>
          <p:cNvPr id="440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Most important new markets</a:t>
            </a:r>
          </a:p>
          <a:p>
            <a:pPr lvl="1"/>
            <a:r>
              <a:rPr lang="en-GB" smtClean="0"/>
              <a:t>Primary  to Higher Education</a:t>
            </a:r>
          </a:p>
          <a:p>
            <a:pPr lvl="1"/>
            <a:r>
              <a:rPr lang="en-GB" smtClean="0"/>
              <a:t>Business</a:t>
            </a:r>
          </a:p>
          <a:p>
            <a:pPr lvl="1"/>
            <a:r>
              <a:rPr lang="en-GB" smtClean="0"/>
              <a:t>Reference</a:t>
            </a:r>
          </a:p>
          <a:p>
            <a:pPr lvl="1"/>
            <a:r>
              <a:rPr lang="en-GB" smtClean="0"/>
              <a:t>Language Learning</a:t>
            </a:r>
          </a:p>
          <a:p>
            <a:pPr lvl="1"/>
            <a:r>
              <a:rPr lang="en-GB" smtClean="0"/>
              <a:t>Journal access</a:t>
            </a:r>
          </a:p>
          <a:p>
            <a:pPr lvl="1"/>
            <a:r>
              <a:rPr lang="en-GB" smtClean="0"/>
              <a:t>New book formats – short texts, reduced books. Look at the Chinese and Japanese experience </a:t>
            </a:r>
          </a:p>
          <a:p>
            <a:pPr lvl="1"/>
            <a:endParaRPr lang="en-GB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chemeClr val="accent2"/>
                </a:solidFill>
              </a:rPr>
              <a:t>Unreliable Business Models</a:t>
            </a:r>
            <a:endParaRPr lang="en-US" b="1" smtClean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Problem: not what  you can </a:t>
            </a:r>
            <a:r>
              <a:rPr lang="en-GB" b="1" dirty="0" smtClean="0"/>
              <a:t>do</a:t>
            </a:r>
            <a:r>
              <a:rPr lang="en-GB" dirty="0" smtClean="0"/>
              <a:t>, but  how you  can </a:t>
            </a:r>
            <a:r>
              <a:rPr lang="en-GB" b="1" dirty="0" smtClean="0"/>
              <a:t>make money </a:t>
            </a:r>
            <a:r>
              <a:rPr lang="en-GB" dirty="0" smtClean="0"/>
              <a:t>from  doing it.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Google, Yahoo, </a:t>
            </a:r>
            <a:r>
              <a:rPr lang="en-GB" dirty="0" err="1" smtClean="0"/>
              <a:t>Baidu</a:t>
            </a:r>
            <a:r>
              <a:rPr lang="en-GB" dirty="0" smtClean="0"/>
              <a:t> China , and Craig’s List USA all make money through advertising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Of social media only </a:t>
            </a:r>
            <a:r>
              <a:rPr lang="en-GB" dirty="0" err="1" smtClean="0"/>
              <a:t>Facebook</a:t>
            </a:r>
            <a:r>
              <a:rPr lang="en-GB" dirty="0" smtClean="0"/>
              <a:t>, and LinkedIn consistently make money, through an effective advertising model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MySpace and </a:t>
            </a:r>
            <a:r>
              <a:rPr lang="en-GB" dirty="0" err="1" smtClean="0"/>
              <a:t>Bebo</a:t>
            </a:r>
            <a:r>
              <a:rPr lang="en-GB" dirty="0" smtClean="0"/>
              <a:t> have had their moment – they are losing thousands of active users every day.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Twitter dominates special media but  as yet has no effective revenue model . Buzz from Google : too early  to say.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Publishers– can use any of these media, but  only </a:t>
            </a:r>
            <a:r>
              <a:rPr lang="en-GB" b="1" dirty="0" smtClean="0"/>
              <a:t>increased</a:t>
            </a:r>
            <a:r>
              <a:rPr lang="en-GB" dirty="0" smtClean="0"/>
              <a:t>  </a:t>
            </a:r>
            <a:r>
              <a:rPr lang="en-GB" b="1" dirty="0" smtClean="0"/>
              <a:t>sale volumes </a:t>
            </a:r>
            <a:r>
              <a:rPr lang="en-GB" dirty="0" smtClean="0"/>
              <a:t>will compensate for lower cover price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chemeClr val="accent2"/>
                </a:solidFill>
              </a:rPr>
              <a:t>Unstable Markets</a:t>
            </a:r>
            <a:endParaRPr lang="en-US" b="1" smtClean="0">
              <a:solidFill>
                <a:schemeClr val="accent2"/>
              </a:solidFill>
            </a:endParaRPr>
          </a:p>
        </p:txBody>
      </p:sp>
      <p:sp>
        <p:nvSpPr>
          <p:cNvPr id="481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What  is a book </a:t>
            </a:r>
            <a:r>
              <a:rPr lang="en-GB" b="1" smtClean="0"/>
              <a:t>worth</a:t>
            </a:r>
            <a:r>
              <a:rPr lang="en-GB" smtClean="0"/>
              <a:t>?</a:t>
            </a:r>
          </a:p>
          <a:p>
            <a:r>
              <a:rPr lang="en-GB" smtClean="0"/>
              <a:t>Is a book a cultural object or a commodity?</a:t>
            </a:r>
          </a:p>
          <a:p>
            <a:r>
              <a:rPr lang="en-GB" smtClean="0"/>
              <a:t>Should a book be cheaper in a digital format than in paper format? </a:t>
            </a:r>
          </a:p>
          <a:p>
            <a:r>
              <a:rPr lang="en-GB" smtClean="0"/>
              <a:t>Who  should control a book’s pricing? </a:t>
            </a:r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GB" b="1" smtClean="0">
                <a:solidFill>
                  <a:schemeClr val="accent2"/>
                </a:solidFill>
              </a:rPr>
              <a:t>Price Volatility</a:t>
            </a:r>
            <a:endParaRPr lang="en-US" b="1" smtClean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357813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000" b="1" dirty="0" smtClean="0"/>
              <a:t>Do lower prices increase sales volumes?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3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000" b="1" dirty="0" smtClean="0"/>
              <a:t>Pricing by perceived value –journal articles online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3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000" b="1" dirty="0" smtClean="0"/>
              <a:t>Secondary  markets – used books + surplus  books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3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000" b="1" dirty="0" smtClean="0"/>
              <a:t>Reduce the cost of your inventory  and you can offer a increased variety  for sale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3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000" b="1" dirty="0" smtClean="0"/>
              <a:t>Expose your inventory for sale to a wider range of customers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3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000" b="1" dirty="0" smtClean="0"/>
              <a:t>Creation of distributed online sales network 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3000" b="1" dirty="0" smtClean="0"/>
              <a:t>ZVAB, </a:t>
            </a:r>
            <a:r>
              <a:rPr lang="en-GB" sz="3000" b="1" dirty="0" err="1" smtClean="0"/>
              <a:t>Abebooks</a:t>
            </a:r>
            <a:endParaRPr lang="en-GB" sz="3000" b="1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GB" sz="3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3000" b="1" dirty="0" smtClean="0"/>
              <a:t>Chris Anderson THE LONG TAIL –  continuing sales of small sales over the long period if available in print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2400" b="1" dirty="0" smtClean="0"/>
              <a:t> 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smtClean="0">
                <a:solidFill>
                  <a:schemeClr val="accent2"/>
                </a:solidFill>
              </a:rPr>
              <a:t>The New Publishing Economy</a:t>
            </a:r>
            <a:endParaRPr lang="en-US" b="1" i="1" smtClean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i="1" dirty="0" smtClean="0"/>
              <a:t>The New Publishing Economy  </a:t>
            </a:r>
            <a:r>
              <a:rPr lang="en-GB" dirty="0" smtClean="0"/>
              <a:t>is steadily being developed. It will based on five key elements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Remember the changed dynamics in publishing over the last ten years were </a:t>
            </a:r>
            <a:r>
              <a:rPr lang="en-GB" b="1" dirty="0" smtClean="0"/>
              <a:t>never predicted. 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Uncertainty will become the norm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b="1" dirty="0" smtClean="0"/>
              <a:t>Creative flexibility </a:t>
            </a:r>
            <a:r>
              <a:rPr lang="en-GB" dirty="0" smtClean="0"/>
              <a:t>and </a:t>
            </a:r>
            <a:r>
              <a:rPr lang="en-GB" b="1" dirty="0" smtClean="0"/>
              <a:t>business agility </a:t>
            </a:r>
            <a:r>
              <a:rPr lang="en-GB" dirty="0" smtClean="0"/>
              <a:t>will be the primary route to success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Publishing’s entire </a:t>
            </a:r>
            <a:r>
              <a:rPr lang="en-GB" b="1" dirty="0" smtClean="0"/>
              <a:t>asset base </a:t>
            </a:r>
            <a:r>
              <a:rPr lang="en-GB" dirty="0" smtClean="0"/>
              <a:t>will remain  fixed in the system of  copyrights and intellectual property.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Publishing will quickly learn more and more from the rest of the communications industry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Disruption </a:t>
            </a:r>
            <a:r>
              <a:rPr lang="en-GB" b="1" i="1" smtClean="0">
                <a:solidFill>
                  <a:srgbClr val="C00000"/>
                </a:solidFill>
              </a:rPr>
              <a:t>Revisited</a:t>
            </a:r>
            <a:endParaRPr lang="en-US" b="1" i="1" smtClean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Disruption</a:t>
            </a:r>
            <a:r>
              <a:rPr lang="en-GB" dirty="0" smtClean="0"/>
              <a:t> not </a:t>
            </a:r>
            <a:r>
              <a:rPr lang="en-GB" b="1" dirty="0" smtClean="0"/>
              <a:t>stability</a:t>
            </a:r>
            <a:r>
              <a:rPr lang="en-GB" dirty="0" smtClean="0"/>
              <a:t> will be the absolute norm for future publishing.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Those working in future publishing will have to flourish in a world of risk and instability.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Publishing will eventually split down the middle: into separate </a:t>
            </a:r>
            <a:r>
              <a:rPr lang="en-GB" b="1" dirty="0" smtClean="0"/>
              <a:t>creative</a:t>
            </a:r>
            <a:r>
              <a:rPr lang="en-GB" dirty="0" smtClean="0"/>
              <a:t> and </a:t>
            </a:r>
            <a:r>
              <a:rPr lang="en-GB" b="1" dirty="0" smtClean="0"/>
              <a:t>management</a:t>
            </a:r>
            <a:r>
              <a:rPr lang="en-GB" dirty="0" smtClean="0"/>
              <a:t> businesses.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Money will flow into creating and building </a:t>
            </a:r>
            <a:r>
              <a:rPr lang="en-GB" b="1" dirty="0" smtClean="0"/>
              <a:t>profitable ideas </a:t>
            </a:r>
            <a:r>
              <a:rPr lang="en-GB" dirty="0" smtClean="0"/>
              <a:t>through </a:t>
            </a:r>
            <a:r>
              <a:rPr lang="en-GB" b="1" dirty="0" smtClean="0"/>
              <a:t>venture enterprises </a:t>
            </a:r>
            <a:r>
              <a:rPr lang="en-GB" dirty="0" smtClean="0"/>
              <a:t>– packaging them for the market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Once these packages reach the </a:t>
            </a:r>
            <a:r>
              <a:rPr lang="en-GB" b="1" dirty="0" smtClean="0"/>
              <a:t>plateau of development</a:t>
            </a:r>
            <a:r>
              <a:rPr lang="en-GB" dirty="0" smtClean="0"/>
              <a:t>, they will be sold on to service management companies, which will enhance what has become a </a:t>
            </a:r>
            <a:r>
              <a:rPr lang="en-GB" i="1" dirty="0" smtClean="0"/>
              <a:t>Core Business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 dirty="0" smtClean="0">
                <a:solidFill>
                  <a:srgbClr val="C00000"/>
                </a:solidFill>
              </a:rPr>
              <a:t>Digital Policy for </a:t>
            </a:r>
            <a:br>
              <a:rPr lang="en-GB" b="1" dirty="0" smtClean="0">
                <a:solidFill>
                  <a:srgbClr val="C00000"/>
                </a:solidFill>
              </a:rPr>
            </a:br>
            <a:r>
              <a:rPr lang="en-GB" b="1" dirty="0" smtClean="0">
                <a:solidFill>
                  <a:srgbClr val="C00000"/>
                </a:solidFill>
              </a:rPr>
              <a:t>Senior Managers  1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i="1" dirty="0" smtClean="0"/>
              <a:t>Short term – next  2 years</a:t>
            </a:r>
            <a:r>
              <a:rPr lang="en-GB" dirty="0" smtClean="0"/>
              <a:t>: </a:t>
            </a:r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/>
              <a:t>Develop your </a:t>
            </a:r>
            <a:r>
              <a:rPr lang="en-GB" b="1" dirty="0" smtClean="0"/>
              <a:t>personal</a:t>
            </a:r>
            <a:r>
              <a:rPr lang="en-GB" dirty="0" smtClean="0"/>
              <a:t> expertise</a:t>
            </a:r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/>
              <a:t>Appoint digital project manager to develop digital options, </a:t>
            </a:r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/>
              <a:t>You </a:t>
            </a:r>
            <a:r>
              <a:rPr lang="en-GB" b="1" dirty="0" smtClean="0"/>
              <a:t>personally</a:t>
            </a:r>
            <a:r>
              <a:rPr lang="en-GB" dirty="0" smtClean="0"/>
              <a:t> assess risks and benefits</a:t>
            </a:r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/>
              <a:t> </a:t>
            </a:r>
          </a:p>
          <a:p>
            <a:pPr marL="971550" lvl="1" indent="-514350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/>
              <a:t>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 dirty="0" smtClean="0">
                <a:solidFill>
                  <a:srgbClr val="C00000"/>
                </a:solidFill>
              </a:rPr>
              <a:t>Digital Policy for </a:t>
            </a:r>
            <a:br>
              <a:rPr lang="en-GB" b="1" dirty="0" smtClean="0">
                <a:solidFill>
                  <a:srgbClr val="C00000"/>
                </a:solidFill>
              </a:rPr>
            </a:br>
            <a:r>
              <a:rPr lang="en-GB" b="1" dirty="0" smtClean="0">
                <a:solidFill>
                  <a:srgbClr val="C00000"/>
                </a:solidFill>
              </a:rPr>
              <a:t>Senior Managers  2</a:t>
            </a:r>
            <a:endParaRPr lang="en-US" dirty="0"/>
          </a:p>
        </p:txBody>
      </p:sp>
      <p:sp>
        <p:nvSpPr>
          <p:cNvPr id="5837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Arial" charset="0"/>
              <a:buNone/>
            </a:pPr>
            <a:r>
              <a:rPr lang="en-GB" i="1" smtClean="0"/>
              <a:t>Mid term – 2 to 5 years</a:t>
            </a:r>
          </a:p>
          <a:p>
            <a:pPr lvl="1"/>
            <a:r>
              <a:rPr lang="en-GB" smtClean="0"/>
              <a:t>	Develop trial programmes for digital publishing</a:t>
            </a:r>
          </a:p>
          <a:p>
            <a:pPr lvl="1"/>
            <a:r>
              <a:rPr lang="en-GB" smtClean="0"/>
              <a:t>	Build an internal team, from across the business, to become  the core of your digital publishing  strategy.</a:t>
            </a:r>
          </a:p>
          <a:p>
            <a:pPr lvl="1"/>
            <a:r>
              <a:rPr lang="en-GB" smtClean="0"/>
              <a:t>	Begin a tactical digital operation to improve profitability</a:t>
            </a:r>
          </a:p>
          <a:p>
            <a:pPr lvl="1"/>
            <a:r>
              <a:rPr lang="en-GB" b="1" smtClean="0"/>
              <a:t>You</a:t>
            </a:r>
            <a:r>
              <a:rPr lang="en-GB" smtClean="0"/>
              <a:t> evaluate the outcomes</a:t>
            </a:r>
          </a:p>
          <a:p>
            <a:pPr lvl="1">
              <a:buFont typeface="Arial" charset="0"/>
              <a:buNone/>
            </a:pPr>
            <a:endParaRPr lang="en-GB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solidFill>
                  <a:srgbClr val="C00000"/>
                </a:solidFill>
                <a:latin typeface="+mn-lt"/>
              </a:rPr>
              <a:t>Digital Policies for </a:t>
            </a:r>
            <a:br>
              <a:rPr lang="en-GB" sz="4000" b="1" dirty="0">
                <a:solidFill>
                  <a:srgbClr val="C00000"/>
                </a:solidFill>
                <a:latin typeface="+mn-lt"/>
              </a:rPr>
            </a:br>
            <a:r>
              <a:rPr lang="en-GB" sz="4000" b="1" dirty="0">
                <a:solidFill>
                  <a:srgbClr val="C00000"/>
                </a:solidFill>
                <a:latin typeface="+mn-lt"/>
              </a:rPr>
              <a:t>Senior Managers  3</a:t>
            </a:r>
            <a:endParaRPr lang="en-US" sz="4000" b="1" dirty="0">
              <a:solidFill>
                <a:sysClr val="windowText" lastClr="0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i="1" dirty="0" smtClean="0"/>
              <a:t>Long term – 5 to 10 years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i="1" dirty="0" smtClean="0"/>
          </a:p>
          <a:p>
            <a:pPr marL="971550" lvl="1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Learn from any  mistakes made in years 2 to 5</a:t>
            </a:r>
          </a:p>
          <a:p>
            <a:pPr marL="971550" lvl="1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Refine your company’s Digital Policy</a:t>
            </a:r>
          </a:p>
          <a:p>
            <a:pPr marL="971550" lvl="1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This becomes the digital culture </a:t>
            </a:r>
            <a:r>
              <a:rPr lang="en-GB" b="1" dirty="0" smtClean="0"/>
              <a:t>company wide</a:t>
            </a:r>
          </a:p>
          <a:p>
            <a:pPr marL="971550" lvl="1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The task: </a:t>
            </a:r>
            <a:r>
              <a:rPr lang="en-GB" b="1" dirty="0" smtClean="0"/>
              <a:t>content-centred</a:t>
            </a:r>
            <a:r>
              <a:rPr lang="en-GB" dirty="0" smtClean="0"/>
              <a:t>, </a:t>
            </a:r>
            <a:r>
              <a:rPr lang="en-GB" b="1" dirty="0" smtClean="0"/>
              <a:t>medium-agnostic</a:t>
            </a:r>
          </a:p>
          <a:p>
            <a:pPr marL="971550" lvl="1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 smtClean="0"/>
              <a:t>Message to your customers: </a:t>
            </a:r>
            <a:r>
              <a:rPr lang="en-GB" b="1" dirty="0" smtClean="0"/>
              <a:t>“ </a:t>
            </a:r>
            <a:r>
              <a:rPr lang="en-GB" i="1" dirty="0" smtClean="0"/>
              <a:t>the </a:t>
            </a:r>
            <a:r>
              <a:rPr lang="en-GB" b="1" i="1" dirty="0" smtClean="0"/>
              <a:t>best</a:t>
            </a:r>
            <a:r>
              <a:rPr lang="en-GB" i="1" dirty="0" smtClean="0"/>
              <a:t> content, </a:t>
            </a:r>
            <a:r>
              <a:rPr lang="en-GB" b="1" i="1" dirty="0" smtClean="0"/>
              <a:t>when</a:t>
            </a:r>
            <a:r>
              <a:rPr lang="en-GB" i="1" dirty="0" smtClean="0"/>
              <a:t> you  want it, how you want it, at a </a:t>
            </a:r>
            <a:r>
              <a:rPr lang="en-GB" b="1" i="1" dirty="0" smtClean="0"/>
              <a:t>price</a:t>
            </a:r>
            <a:r>
              <a:rPr lang="en-GB" i="1" dirty="0" smtClean="0"/>
              <a:t> you can </a:t>
            </a:r>
            <a:r>
              <a:rPr lang="en-GB" b="1" i="1" dirty="0" smtClean="0"/>
              <a:t>accept</a:t>
            </a:r>
            <a:r>
              <a:rPr lang="en-GB" i="1" dirty="0" smtClean="0"/>
              <a:t>”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C00000"/>
                </a:solidFill>
              </a:rPr>
              <a:t>The Message </a:t>
            </a:r>
            <a:endParaRPr lang="en-US" b="1" smtClean="0">
              <a:solidFill>
                <a:srgbClr val="C00000"/>
              </a:solidFill>
            </a:endParaRPr>
          </a:p>
        </p:txBody>
      </p:sp>
      <p:sp>
        <p:nvSpPr>
          <p:cNvPr id="6246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400" smtClean="0"/>
              <a:t>“Take</a:t>
            </a:r>
            <a:r>
              <a:rPr lang="en-GB" sz="4000" smtClean="0"/>
              <a:t> </a:t>
            </a:r>
            <a:r>
              <a:rPr lang="en-GB" sz="4400" smtClean="0"/>
              <a:t>your</a:t>
            </a:r>
            <a:r>
              <a:rPr lang="en-GB" sz="4000" smtClean="0"/>
              <a:t> </a:t>
            </a:r>
            <a:r>
              <a:rPr lang="en-GB" sz="4400" smtClean="0"/>
              <a:t>time</a:t>
            </a:r>
            <a:r>
              <a:rPr lang="en-GB" sz="4000" smtClean="0"/>
              <a:t>, </a:t>
            </a:r>
            <a:r>
              <a:rPr lang="en-GB" sz="4400" smtClean="0"/>
              <a:t>and do it right”</a:t>
            </a:r>
          </a:p>
          <a:p>
            <a:r>
              <a:rPr lang="en-GB" sz="4000" smtClean="0"/>
              <a:t>“</a:t>
            </a:r>
            <a:r>
              <a:rPr lang="hu-HU" sz="4000" smtClean="0"/>
              <a:t>Vegyünk helyi idő és nem helyes</a:t>
            </a:r>
            <a:r>
              <a:rPr lang="en-GB" sz="4000" smtClean="0"/>
              <a:t>”</a:t>
            </a:r>
            <a:endParaRPr lang="hu-HU" sz="4000" smtClean="0"/>
          </a:p>
          <a:p>
            <a:endParaRPr lang="en-US" sz="44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1583</TotalTime>
  <Words>1175</Words>
  <Application>Microsoft Office PowerPoint</Application>
  <PresentationFormat>On-screen Show (4:3)</PresentationFormat>
  <Paragraphs>215</Paragraphs>
  <Slides>24</Slides>
  <Notes>24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Tervezősablon</vt:lpstr>
      </vt:variant>
      <vt:variant>
        <vt:i4>1</vt:i4>
      </vt:variant>
      <vt:variant>
        <vt:lpstr>Diacímek</vt:lpstr>
      </vt:variant>
      <vt:variant>
        <vt:i4>24</vt:i4>
      </vt:variant>
    </vt:vector>
  </HeadingPairs>
  <TitlesOfParts>
    <vt:vector size="28" baseType="lpstr">
      <vt:lpstr>Calibri</vt:lpstr>
      <vt:lpstr>Arial</vt:lpstr>
      <vt:lpstr>Book Antiqua</vt:lpstr>
      <vt:lpstr>Office Theme</vt:lpstr>
      <vt:lpstr>The New Publishing Economy</vt:lpstr>
      <vt:lpstr>Getting Focused</vt:lpstr>
      <vt:lpstr>Disruptive Innovation 1</vt:lpstr>
      <vt:lpstr>Where we are now</vt:lpstr>
      <vt:lpstr>Christensen’s Proposition</vt:lpstr>
      <vt:lpstr>How Market Leaders  Respond to Change</vt:lpstr>
      <vt:lpstr>How Publishing Leaders have Responded to the ‘Digital Transformation’</vt:lpstr>
      <vt:lpstr>How should Smaller Publishers respond the ‘Digital Transformation’</vt:lpstr>
      <vt:lpstr>Digital Marketing </vt:lpstr>
      <vt:lpstr>Online Sales</vt:lpstr>
      <vt:lpstr>Digital Publishing</vt:lpstr>
      <vt:lpstr>On-Demand Publishing</vt:lpstr>
      <vt:lpstr>Electronic Publishing 1</vt:lpstr>
      <vt:lpstr>Electronic Publishing 2</vt:lpstr>
      <vt:lpstr>Electronic Publishing 3</vt:lpstr>
      <vt:lpstr>Unreliable Business Models</vt:lpstr>
      <vt:lpstr>Unstable Markets</vt:lpstr>
      <vt:lpstr>Price Volatility</vt:lpstr>
      <vt:lpstr>The New Publishing Economy</vt:lpstr>
      <vt:lpstr>Disruption Revisited</vt:lpstr>
      <vt:lpstr>Digital Policy for  Senior Managers  1</vt:lpstr>
      <vt:lpstr>Digital Policy for  Senior Managers  2</vt:lpstr>
      <vt:lpstr>Digital Policies for  Senior Managers  3</vt:lpstr>
      <vt:lpstr>The Message </vt:lpstr>
    </vt:vector>
  </TitlesOfParts>
  <Company>Samsung Electronics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New Publishing Economy</dc:title>
  <dc:creator>User</dc:creator>
  <cp:lastModifiedBy>tiszao</cp:lastModifiedBy>
  <cp:revision>89</cp:revision>
  <dcterms:created xsi:type="dcterms:W3CDTF">2010-03-25T10:52:25Z</dcterms:created>
  <dcterms:modified xsi:type="dcterms:W3CDTF">2010-04-13T09:27:02Z</dcterms:modified>
</cp:coreProperties>
</file>