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  <p:sldMasterId id="2147483672" r:id="rId3"/>
    <p:sldMasterId id="2147483685" r:id="rId4"/>
  </p:sldMasterIdLst>
  <p:notesMasterIdLst>
    <p:notesMasterId r:id="rId21"/>
  </p:notesMasterIdLst>
  <p:sldIdLst>
    <p:sldId id="276" r:id="rId5"/>
    <p:sldId id="324" r:id="rId6"/>
    <p:sldId id="319" r:id="rId7"/>
    <p:sldId id="285" r:id="rId8"/>
    <p:sldId id="314" r:id="rId9"/>
    <p:sldId id="315" r:id="rId10"/>
    <p:sldId id="286" r:id="rId11"/>
    <p:sldId id="325" r:id="rId12"/>
    <p:sldId id="326" r:id="rId13"/>
    <p:sldId id="329" r:id="rId14"/>
    <p:sldId id="330" r:id="rId15"/>
    <p:sldId id="318" r:id="rId16"/>
    <p:sldId id="312" r:id="rId17"/>
    <p:sldId id="309" r:id="rId18"/>
    <p:sldId id="327" r:id="rId19"/>
    <p:sldId id="291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Brandon Text Light" panose="020B0303020203060203" pitchFamily="34" charset="-18"/>
      <p:regular r:id="rId26"/>
      <p:italic r:id="rId27"/>
    </p:embeddedFont>
    <p:embeddedFont>
      <p:font typeface="Brandon Text Regular" panose="020B0503020203060203" pitchFamily="34" charset="-18"/>
      <p:regular r:id="rId28"/>
      <p: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Brandon Text Medium" panose="020B0603020203060203" pitchFamily="34" charset="-18"/>
      <p:regular r:id="rId32"/>
      <p:italic r:id="rId33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7" autoAdjust="0"/>
    <p:restoredTop sz="93612" autoAdjust="0"/>
  </p:normalViewPr>
  <p:slideViewPr>
    <p:cSldViewPr>
      <p:cViewPr varScale="1">
        <p:scale>
          <a:sx n="114" d="100"/>
          <a:sy n="114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dorkonc:Desktop:M-commerc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5046985181010999E-2"/>
          <c:y val="3.2967032967033003E-2"/>
          <c:w val="0.821592317884829"/>
          <c:h val="0.9056411698537679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Tranzakciók!$B$60</c:f>
              <c:strCache>
                <c:ptCount val="1"/>
                <c:pt idx="0">
                  <c:v>Hétköznap</c:v>
                </c:pt>
              </c:strCache>
            </c:strRef>
          </c:tx>
          <c:spPr>
            <a:solidFill>
              <a:srgbClr val="333333"/>
            </a:solidFill>
          </c:spPr>
          <c:invertIfNegative val="0"/>
          <c:dLbls>
            <c:delete val="1"/>
          </c:dLbls>
          <c:cat>
            <c:strRef>
              <c:f>Tranzakciók!$C$59:$F$59</c:f>
              <c:strCache>
                <c:ptCount val="4"/>
                <c:pt idx="0">
                  <c:v>Összes tranzakció</c:v>
                </c:pt>
                <c:pt idx="1">
                  <c:v>Desktop</c:v>
                </c:pt>
                <c:pt idx="2">
                  <c:v>Mobil</c:v>
                </c:pt>
                <c:pt idx="3">
                  <c:v>Tablet</c:v>
                </c:pt>
              </c:strCache>
            </c:strRef>
          </c:cat>
          <c:val>
            <c:numRef>
              <c:f>Tranzakciók!$C$60:$F$60</c:f>
              <c:numCache>
                <c:formatCode>0.0%</c:formatCode>
                <c:ptCount val="4"/>
                <c:pt idx="0" formatCode="0%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Tranzakciók!$B$61</c:f>
              <c:strCache>
                <c:ptCount val="1"/>
                <c:pt idx="0">
                  <c:v>Hétvége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Tranzakciók!$C$59:$F$59</c:f>
              <c:strCache>
                <c:ptCount val="4"/>
                <c:pt idx="0">
                  <c:v>Összes tranzakció</c:v>
                </c:pt>
                <c:pt idx="1">
                  <c:v>Desktop</c:v>
                </c:pt>
                <c:pt idx="2">
                  <c:v>Mobil</c:v>
                </c:pt>
                <c:pt idx="3">
                  <c:v>Tablet</c:v>
                </c:pt>
              </c:strCache>
            </c:strRef>
          </c:cat>
          <c:val>
            <c:numRef>
              <c:f>Tranzakciók!$C$61:$F$61</c:f>
              <c:numCache>
                <c:formatCode>0.0%</c:formatCode>
                <c:ptCount val="4"/>
                <c:pt idx="0" formatCode="0%">
                  <c:v>1.40331181588549</c:v>
                </c:pt>
                <c:pt idx="1">
                  <c:v>1.3653092722307969</c:v>
                </c:pt>
                <c:pt idx="2">
                  <c:v>2.0121028744326779</c:v>
                </c:pt>
                <c:pt idx="3">
                  <c:v>2.175324675324676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1130869040"/>
        <c:axId val="-1130861424"/>
        <c:axId val="0"/>
      </c:bar3DChart>
      <c:catAx>
        <c:axId val="-1130869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hu-HU"/>
          </a:p>
        </c:txPr>
        <c:crossAx val="-1130861424"/>
        <c:crosses val="autoZero"/>
        <c:auto val="1"/>
        <c:lblAlgn val="ctr"/>
        <c:lblOffset val="100"/>
        <c:noMultiLvlLbl val="0"/>
      </c:catAx>
      <c:valAx>
        <c:axId val="-11308614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113086904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hu-HU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81704-C3C3-4138-AE39-94C7AC2A76F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6B707-73F4-4A97-9A7B-B8FC5AA61FF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104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8B1C4-A8E5-414E-BD1A-D11B86D007E1}" type="slidenum">
              <a:rPr lang="hu-HU" smtClean="0"/>
              <a:pPr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5543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8B1C4-A8E5-414E-BD1A-D11B86D007E1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7103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8B1C4-A8E5-414E-BD1A-D11B86D007E1}" type="slidenum">
              <a:rPr lang="hu-HU" smtClean="0"/>
              <a:pPr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4382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hu-HU" dirty="0" smtClean="0"/>
              <a:t>persze, hogy van. Eleinte voltak színházi előadások a kuponos oldalakon is, </a:t>
            </a:r>
            <a:r>
              <a:rPr lang="hu-HU" dirty="0" err="1" smtClean="0"/>
              <a:t>mostmár</a:t>
            </a:r>
            <a:r>
              <a:rPr lang="hu-HU" dirty="0" smtClean="0"/>
              <a:t> nincsenek, nálunk mindenki fent van</a:t>
            </a:r>
          </a:p>
          <a:p>
            <a:pPr marL="171450" indent="-171450">
              <a:buFontTx/>
              <a:buChar char="-"/>
            </a:pPr>
            <a:r>
              <a:rPr lang="hu-HU" dirty="0" smtClean="0"/>
              <a:t>nem</a:t>
            </a:r>
            <a:r>
              <a:rPr lang="hu-HU" baseline="0" dirty="0" smtClean="0"/>
              <a:t> mesterséges az időkorlát, hanem a konstrukció lényege, ezért tud olcsóbb lenni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69087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- Sokaknak a </a:t>
            </a:r>
            <a:r>
              <a:rPr lang="hu-HU" dirty="0" err="1" smtClean="0"/>
              <a:t>last</a:t>
            </a:r>
            <a:r>
              <a:rPr lang="hu-HU" dirty="0" smtClean="0"/>
              <a:t> minute kompromisszum,</a:t>
            </a:r>
            <a:r>
              <a:rPr lang="hu-HU" baseline="0" dirty="0" smtClean="0"/>
              <a:t> nekik rossz. Sokaknak viszont könnyebbséget jelent, nekik jó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327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- Sokaknak a </a:t>
            </a:r>
            <a:r>
              <a:rPr lang="hu-HU" dirty="0" err="1" smtClean="0"/>
              <a:t>last</a:t>
            </a:r>
            <a:r>
              <a:rPr lang="hu-HU" dirty="0" smtClean="0"/>
              <a:t> minute kompromisszum,</a:t>
            </a:r>
            <a:r>
              <a:rPr lang="hu-HU" baseline="0" dirty="0" smtClean="0"/>
              <a:t> nekik rossz. Sokaknak viszont könnyebbséget jelent, nekik jó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0715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err="1" smtClean="0"/>
              <a:t>Gravity</a:t>
            </a:r>
            <a:r>
              <a:rPr lang="hu-HU" dirty="0" smtClean="0"/>
              <a:t>, mint ajánlórendszer,</a:t>
            </a:r>
            <a:r>
              <a:rPr lang="hu-HU" baseline="0" dirty="0" smtClean="0"/>
              <a:t> nagyon szofisztikált és összetett, a </a:t>
            </a:r>
            <a:r>
              <a:rPr lang="hu-HU" baseline="0" dirty="0" err="1" smtClean="0"/>
              <a:t>last</a:t>
            </a:r>
            <a:r>
              <a:rPr lang="hu-HU" baseline="0" dirty="0" smtClean="0"/>
              <a:t> minute ezzel szemben egyszerű, mint az ék</a:t>
            </a:r>
            <a:br>
              <a:rPr lang="hu-HU" baseline="0" dirty="0" smtClean="0"/>
            </a:br>
            <a:r>
              <a:rPr lang="hu-HU" baseline="0" dirty="0" smtClean="0"/>
              <a:t>Ezért nem csinálunk változó kedvezményeket pár napra előre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2357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6505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Ezek</a:t>
            </a:r>
            <a:r>
              <a:rPr lang="en-US" dirty="0" smtClean="0"/>
              <a:t> is </a:t>
            </a:r>
            <a:r>
              <a:rPr lang="en-US" dirty="0" err="1" smtClean="0"/>
              <a:t>tranzakciós</a:t>
            </a:r>
            <a:r>
              <a:rPr lang="en-US" dirty="0" smtClean="0"/>
              <a:t> </a:t>
            </a:r>
            <a:r>
              <a:rPr lang="en-US" dirty="0" err="1" smtClean="0"/>
              <a:t>számok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napi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átlagok</a:t>
            </a:r>
            <a:r>
              <a:rPr lang="en-US" baseline="0" dirty="0" smtClean="0"/>
              <a:t>.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fekete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piros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oszlopok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aránya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minden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eszköznél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hétköznapi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hétvégi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számok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arányát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mutatja</a:t>
            </a:r>
            <a:r>
              <a:rPr lang="en-US" baseline="0" dirty="0" smtClean="0"/>
              <a:t>.</a:t>
            </a:r>
            <a:endParaRPr lang="en-US" dirty="0" smtClean="0"/>
          </a:p>
          <a:p>
            <a:r>
              <a:rPr lang="en-US" dirty="0" err="1" smtClean="0"/>
              <a:t>Vagyis</a:t>
            </a:r>
            <a:r>
              <a:rPr lang="en-US" dirty="0" smtClean="0"/>
              <a:t>: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összes</a:t>
            </a:r>
            <a:r>
              <a:rPr lang="en-US" dirty="0" smtClean="0"/>
              <a:t> </a:t>
            </a:r>
            <a:r>
              <a:rPr lang="en-US" dirty="0" err="1" smtClean="0"/>
              <a:t>tranzakciót</a:t>
            </a:r>
            <a:r>
              <a:rPr lang="en-US" dirty="0" smtClean="0"/>
              <a:t> </a:t>
            </a:r>
            <a:r>
              <a:rPr lang="en-US" dirty="0" err="1" smtClean="0"/>
              <a:t>nézve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hétvégén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általában</a:t>
            </a:r>
            <a:r>
              <a:rPr lang="en-US" baseline="0" dirty="0" smtClean="0"/>
              <a:t> 40%-</a:t>
            </a:r>
            <a:r>
              <a:rPr lang="en-US" baseline="0" dirty="0" err="1" smtClean="0"/>
              <a:t>kal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ugrik</a:t>
            </a:r>
            <a:r>
              <a:rPr lang="en-US" baseline="0" dirty="0" smtClean="0"/>
              <a:t> meg a </a:t>
            </a:r>
            <a:r>
              <a:rPr lang="en-US" baseline="0" dirty="0" err="1" smtClean="0"/>
              <a:t>vásárlások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száma</a:t>
            </a:r>
            <a:endParaRPr lang="en-US" baseline="0" dirty="0" smtClean="0"/>
          </a:p>
          <a:p>
            <a:r>
              <a:rPr lang="en-US" baseline="0" dirty="0" err="1" smtClean="0"/>
              <a:t>Viszont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mobilon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tableten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hétvégén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több</a:t>
            </a:r>
            <a:r>
              <a:rPr lang="en-US" baseline="0" dirty="0" smtClean="0"/>
              <a:t> mint 2x </a:t>
            </a:r>
            <a:r>
              <a:rPr lang="en-US" baseline="0" dirty="0" err="1" smtClean="0"/>
              <a:t>annyian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vásárolnak</a:t>
            </a:r>
            <a:r>
              <a:rPr lang="en-US" baseline="0" dirty="0" smtClean="0"/>
              <a:t>, mint </a:t>
            </a:r>
            <a:r>
              <a:rPr lang="en-US" baseline="0" dirty="0" err="1" smtClean="0"/>
              <a:t>hétköznap</a:t>
            </a:r>
            <a:r>
              <a:rPr lang="en-US" baseline="0" dirty="0" smtClean="0"/>
              <a:t>.</a:t>
            </a:r>
            <a:r>
              <a:rPr lang="hu-HU" baseline="0" dirty="0" smtClean="0"/>
              <a:t/>
            </a:r>
            <a:br>
              <a:rPr lang="hu-HU" baseline="0" dirty="0" smtClean="0"/>
            </a:br>
            <a:r>
              <a:rPr lang="hu-HU" baseline="0" dirty="0" smtClean="0"/>
              <a:t/>
            </a:r>
            <a:br>
              <a:rPr lang="hu-HU" baseline="0" dirty="0" smtClean="0"/>
            </a:br>
            <a:r>
              <a:rPr lang="hu-HU" baseline="0" dirty="0" smtClean="0"/>
              <a:t>Egyrészt, nagyon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4197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dirty="0" smtClean="0">
                <a:latin typeface="Brandon Text Regular" panose="020B0503020203060203" pitchFamily="34" charset="-18"/>
                <a:cs typeface="Brandon Text Light"/>
              </a:rPr>
              <a:t>Hétvégi trendek: </a:t>
            </a:r>
            <a:r>
              <a:rPr lang="hu-HU" sz="1200" dirty="0" err="1" smtClean="0">
                <a:latin typeface="Brandon Text Regular" panose="020B0503020203060203" pitchFamily="34" charset="-18"/>
                <a:cs typeface="Brandon Text Light"/>
              </a:rPr>
              <a:t>Desktop</a:t>
            </a:r>
            <a:r>
              <a:rPr lang="hu-HU" sz="1200" dirty="0" smtClean="0">
                <a:latin typeface="Brandon Text Regular" panose="020B0503020203060203" pitchFamily="34" charset="-18"/>
                <a:cs typeface="Brandon Text Light"/>
              </a:rPr>
              <a:t> vs. mobil eszközök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en-US" dirty="0" smtClean="0"/>
              <a:t>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napi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munkamenetek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száma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januártól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májusig</a:t>
            </a:r>
            <a:r>
              <a:rPr lang="en-US" baseline="0" dirty="0" smtClean="0"/>
              <a:t>.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összes</a:t>
            </a:r>
            <a:r>
              <a:rPr lang="en-US" dirty="0" smtClean="0"/>
              <a:t> </a:t>
            </a:r>
            <a:r>
              <a:rPr lang="en-US" dirty="0" err="1" smtClean="0"/>
              <a:t>látogatásnál</a:t>
            </a:r>
            <a:r>
              <a:rPr lang="en-US" dirty="0" smtClean="0"/>
              <a:t> is </a:t>
            </a:r>
            <a:r>
              <a:rPr lang="en-US" dirty="0" err="1" smtClean="0"/>
              <a:t>látszanak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kisebb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hétvégi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csúcspontok</a:t>
            </a:r>
            <a:r>
              <a:rPr lang="en-US" baseline="0" dirty="0" smtClean="0"/>
              <a:t>, de a </a:t>
            </a:r>
            <a:r>
              <a:rPr lang="en-US" baseline="0" dirty="0" err="1" smtClean="0"/>
              <a:t>mobil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eszközöknél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okostelefon+tablet</a:t>
            </a:r>
            <a:r>
              <a:rPr lang="en-US" baseline="0" dirty="0" smtClean="0"/>
              <a:t>) </a:t>
            </a:r>
            <a:r>
              <a:rPr lang="en-US" baseline="0" dirty="0" err="1" smtClean="0"/>
              <a:t>sokkal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egyértelműbb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nagyobb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mértékű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a trend.</a:t>
            </a:r>
            <a:r>
              <a:rPr lang="hu-HU" baseline="0" dirty="0" smtClean="0"/>
              <a:t/>
            </a:r>
            <a:br>
              <a:rPr lang="hu-HU" baseline="0" dirty="0" smtClean="0"/>
            </a:br>
            <a:r>
              <a:rPr lang="en-US" sz="1200" dirty="0" err="1" smtClean="0"/>
              <a:t>forrás</a:t>
            </a:r>
            <a:r>
              <a:rPr lang="en-US" sz="1200" dirty="0" smtClean="0"/>
              <a:t>: Analytics, 2014.01.01.-05.13.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4197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err="1" smtClean="0"/>
              <a:t>Gravity</a:t>
            </a:r>
            <a:r>
              <a:rPr lang="hu-HU" dirty="0" smtClean="0"/>
              <a:t>, mint ajánlórendszer,</a:t>
            </a:r>
            <a:r>
              <a:rPr lang="hu-HU" baseline="0" dirty="0" smtClean="0"/>
              <a:t> nagyon szofisztikált és összetett, a </a:t>
            </a:r>
            <a:r>
              <a:rPr lang="hu-HU" baseline="0" dirty="0" err="1" smtClean="0"/>
              <a:t>last</a:t>
            </a:r>
            <a:r>
              <a:rPr lang="hu-HU" baseline="0" dirty="0" smtClean="0"/>
              <a:t> minute ezzel szemben egyszerű, mint az ék</a:t>
            </a:r>
            <a:br>
              <a:rPr lang="hu-HU" baseline="0" dirty="0" smtClean="0"/>
            </a:br>
            <a:r>
              <a:rPr lang="hu-HU" baseline="0" dirty="0" smtClean="0"/>
              <a:t>Ezért nem csinálunk változó kedvezményeket pár napra előre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14389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Mi a jövő:</a:t>
            </a:r>
            <a:br>
              <a:rPr lang="hu-HU" dirty="0" smtClean="0"/>
            </a:br>
            <a:r>
              <a:rPr lang="hu-HU" dirty="0" smtClean="0"/>
              <a:t>Hamarosan</a:t>
            </a:r>
            <a:r>
              <a:rPr lang="hu-HU" baseline="0" dirty="0" smtClean="0"/>
              <a:t> biztosan lesz </a:t>
            </a:r>
            <a:r>
              <a:rPr lang="hu-HU" baseline="0" dirty="0" err="1" smtClean="0"/>
              <a:t>appunk</a:t>
            </a:r>
            <a:r>
              <a:rPr lang="hu-HU" baseline="0" dirty="0" smtClean="0"/>
              <a:t>, elindítottuk a Ma este Koncertet, a céggel pedig felkészülünk épp egy újabb </a:t>
            </a:r>
            <a:r>
              <a:rPr lang="hu-HU" dirty="0" smtClean="0"/>
              <a:t>befektetési körre</a:t>
            </a:r>
            <a:r>
              <a:rPr lang="hu-HU" baseline="0" dirty="0" smtClean="0"/>
              <a:t>, esetleg </a:t>
            </a:r>
            <a:r>
              <a:rPr lang="hu-HU" baseline="0" dirty="0" err="1" smtClean="0"/>
              <a:t>exitre</a:t>
            </a:r>
            <a:r>
              <a:rPr lang="hu-HU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6B707-73F4-4A97-9A7B-B8FC5AA61FF9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4112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726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310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4751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08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0070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0484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64151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1187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101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80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9040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1887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189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741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98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095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9679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2181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418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153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8930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89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79013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70548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80116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32562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87484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1017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367395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81596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18759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34925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06951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8312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91106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41688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20125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13241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714342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34699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49295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79004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1786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369323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8214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F6460-7626-4D07-9C86-75D23A412C48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31E22-51E1-4788-BD52-57A382B29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7621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F6460-7626-4D07-9C86-75D23A412C48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2014.09.11.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31E22-51E1-4788-BD52-57A382B29A04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950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A30E5-D8FA-43E2-8C63-255D225A4C42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D5132-2599-4160-973A-2FCADB0E76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7529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77693-C024-4CB8-9BA4-D0AAE00CBD45}" type="datetimeFigureOut">
              <a:rPr lang="hu-HU" smtClean="0"/>
              <a:t>2014.09.11.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67B5A-56A7-48C8-AFF8-ADF17241656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469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11560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Kultúra </a:t>
            </a:r>
            <a:r>
              <a:rPr lang="hu-HU" sz="3000" b="1" dirty="0" err="1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last</a:t>
            </a:r>
            <a: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 minute kedvezménnyel</a:t>
            </a:r>
            <a:b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</a:br>
            <a: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avagy</a:t>
            </a:r>
            <a:b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</a:br>
            <a:r>
              <a:rPr lang="hu-HU" sz="30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Az időkorlát pszichológiája</a:t>
            </a:r>
            <a:endParaRPr lang="hu-HU" sz="3000" dirty="0">
              <a:solidFill>
                <a:schemeClr val="bg1"/>
              </a:solidFill>
              <a:latin typeface="Brandon Text Light" panose="020B0303020203060203" pitchFamily="34" charset="-1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611560" y="55172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26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Limbacher </a:t>
            </a:r>
            <a:r>
              <a:rPr lang="hu-HU" sz="2600" b="1" dirty="0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Tivadar</a:t>
            </a:r>
          </a:p>
          <a:p>
            <a:r>
              <a:rPr lang="hu-HU" sz="2600" b="1" dirty="0" err="1" smtClean="0">
                <a:solidFill>
                  <a:schemeClr val="bg1"/>
                </a:solidFill>
                <a:latin typeface="Brandon Text Light" panose="020B0303020203060203" pitchFamily="34" charset="-18"/>
              </a:rPr>
              <a:t>www.maesteszinhaz.hu</a:t>
            </a:r>
            <a:endParaRPr lang="hu-HU" sz="2600" dirty="0">
              <a:solidFill>
                <a:schemeClr val="bg1"/>
              </a:solidFill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66947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256"/>
            <a:ext cx="9192963" cy="687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2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489058"/>
            <a:ext cx="2537093" cy="451039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2540287" cy="45160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384" y="1484784"/>
            <a:ext cx="2537093" cy="45103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5548385"/>
      </p:ext>
    </p:extLst>
  </p:cSld>
  <p:clrMapOvr>
    <a:masterClrMapping/>
  </p:clrMapOvr>
  <p:transition advTm="58235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-103727" y="1124745"/>
            <a:ext cx="7366988" cy="409283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>
                <a:latin typeface="Brandon Text Light" panose="020B0303020203060203" pitchFamily="34" charset="-18"/>
              </a:rPr>
              <a:t>„Az Év Internetes Kereskedője”	</a:t>
            </a:r>
            <a:r>
              <a:rPr lang="hu-HU" sz="2100" dirty="0" err="1">
                <a:latin typeface="Brandon Text Light" panose="020B0303020203060203" pitchFamily="34" charset="-18"/>
              </a:rPr>
              <a:t>SzEK</a:t>
            </a:r>
            <a:r>
              <a:rPr lang="hu-HU" sz="2100" dirty="0">
                <a:latin typeface="Brandon Text Light" panose="020B0303020203060203" pitchFamily="34" charset="-18"/>
              </a:rPr>
              <a:t> 		</a:t>
            </a:r>
            <a:r>
              <a:rPr lang="hu-HU" sz="2100" dirty="0" smtClean="0">
                <a:latin typeface="Brandon Text Light" panose="020B0303020203060203" pitchFamily="34" charset="-18"/>
              </a:rPr>
              <a:t>2014</a:t>
            </a:r>
            <a:endParaRPr lang="hu-HU" sz="2100" dirty="0">
              <a:latin typeface="Brandon Text Light" panose="020B0303020203060203" pitchFamily="34" charset="-18"/>
            </a:endParaRP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 smtClean="0">
                <a:latin typeface="Brandon Text Light" panose="020B0303020203060203" pitchFamily="34" charset="-18"/>
              </a:rPr>
              <a:t>„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Highlights</a:t>
            </a:r>
            <a:r>
              <a:rPr lang="hu-HU" sz="2100" dirty="0" smtClean="0">
                <a:latin typeface="Brandon Text Light" panose="020B0303020203060203" pitchFamily="34" charset="-18"/>
              </a:rPr>
              <a:t> of Hungary”		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Super</a:t>
            </a:r>
            <a:r>
              <a:rPr lang="hu-HU" sz="2100" dirty="0" err="1">
                <a:latin typeface="Brandon Text Light" panose="020B0303020203060203" pitchFamily="34" charset="-18"/>
              </a:rPr>
              <a:t>c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hannel</a:t>
            </a:r>
            <a:r>
              <a:rPr lang="hu-HU" sz="2100" dirty="0" smtClean="0">
                <a:latin typeface="Brandon Text Light" panose="020B0303020203060203" pitchFamily="34" charset="-18"/>
              </a:rPr>
              <a:t> 	2014</a:t>
            </a: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 smtClean="0">
                <a:latin typeface="Brandon Text Light" panose="020B0303020203060203" pitchFamily="34" charset="-18"/>
              </a:rPr>
              <a:t>„Az Év Honlapja”			MMSZ	 	2013</a:t>
            </a: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 smtClean="0">
                <a:latin typeface="Brandon Text Light" panose="020B0303020203060203" pitchFamily="34" charset="-18"/>
              </a:rPr>
              <a:t>„Az Év Internetes Kereskedője”	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SzEK</a:t>
            </a:r>
            <a:r>
              <a:rPr lang="hu-HU" sz="2100" dirty="0" smtClean="0">
                <a:latin typeface="Brandon Text Light" panose="020B0303020203060203" pitchFamily="34" charset="-18"/>
              </a:rPr>
              <a:t> 		2013</a:t>
            </a: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 smtClean="0">
                <a:latin typeface="Brandon Text Light" panose="020B0303020203060203" pitchFamily="34" charset="-18"/>
              </a:rPr>
              <a:t>„</a:t>
            </a:r>
            <a:r>
              <a:rPr lang="hu-HU" sz="2100" dirty="0">
                <a:latin typeface="Brandon Text Light" panose="020B0303020203060203" pitchFamily="34" charset="-18"/>
              </a:rPr>
              <a:t>Rögtön Jövök”			</a:t>
            </a:r>
            <a:r>
              <a:rPr lang="hu-HU" sz="2100" dirty="0" smtClean="0">
                <a:latin typeface="Brandon Text Light" panose="020B0303020203060203" pitchFamily="34" charset="-18"/>
              </a:rPr>
              <a:t>Budapest 	2013</a:t>
            </a:r>
            <a:endParaRPr lang="hu-HU" sz="2100" dirty="0">
              <a:latin typeface="Brandon Text Light" panose="020B0303020203060203" pitchFamily="34" charset="-18"/>
            </a:endParaRP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>
                <a:latin typeface="Brandon Text Light" panose="020B0303020203060203" pitchFamily="34" charset="-18"/>
              </a:rPr>
              <a:t>„</a:t>
            </a:r>
            <a:r>
              <a:rPr lang="en-US" sz="2100" dirty="0">
                <a:latin typeface="Brandon Text Light" panose="020B0303020203060203" pitchFamily="34" charset="-18"/>
              </a:rPr>
              <a:t>20 of Europe’s top startups</a:t>
            </a:r>
            <a:r>
              <a:rPr lang="hu-HU" sz="2100" dirty="0">
                <a:latin typeface="Brandon Text Light" panose="020B0303020203060203" pitchFamily="34" charset="-18"/>
              </a:rPr>
              <a:t>” 	</a:t>
            </a:r>
            <a:r>
              <a:rPr lang="hu-HU" sz="2100" dirty="0" smtClean="0">
                <a:latin typeface="Brandon Text Light" panose="020B0303020203060203" pitchFamily="34" charset="-18"/>
              </a:rPr>
              <a:t>Seedcamp 	2012</a:t>
            </a:r>
            <a:endParaRPr lang="hu-HU" sz="2100" dirty="0">
              <a:latin typeface="Brandon Text Light" panose="020B0303020203060203" pitchFamily="34" charset="-18"/>
            </a:endParaRP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>
                <a:latin typeface="Brandon Text Light" panose="020B0303020203060203" pitchFamily="34" charset="-18"/>
              </a:rPr>
              <a:t>„21 legígéretesebb ICT startup” 	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Techshow</a:t>
            </a:r>
            <a:r>
              <a:rPr lang="hu-HU" sz="2100" dirty="0" smtClean="0">
                <a:latin typeface="Brandon Text Light" panose="020B0303020203060203" pitchFamily="34" charset="-18"/>
              </a:rPr>
              <a:t> 	2012</a:t>
            </a:r>
            <a:endParaRPr lang="hu-HU" sz="2100" dirty="0">
              <a:latin typeface="Brandon Text Light" panose="020B0303020203060203" pitchFamily="34" charset="-18"/>
            </a:endParaRPr>
          </a:p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None/>
            </a:pPr>
            <a:r>
              <a:rPr lang="hu-HU" sz="2100" dirty="0">
                <a:latin typeface="Brandon Text Light" panose="020B0303020203060203" pitchFamily="34" charset="-18"/>
              </a:rPr>
              <a:t>„10 legsikeresebb startup” 		</a:t>
            </a:r>
            <a:r>
              <a:rPr lang="hu-HU" sz="2100" dirty="0" err="1" smtClean="0">
                <a:latin typeface="Brandon Text Light" panose="020B0303020203060203" pitchFamily="34" charset="-18"/>
              </a:rPr>
              <a:t>Barcamp</a:t>
            </a:r>
            <a:r>
              <a:rPr lang="hu-HU" sz="2100" dirty="0" smtClean="0">
                <a:latin typeface="Brandon Text Light" panose="020B0303020203060203" pitchFamily="34" charset="-18"/>
              </a:rPr>
              <a:t> 	2012</a:t>
            </a:r>
          </a:p>
        </p:txBody>
      </p:sp>
      <p:pic>
        <p:nvPicPr>
          <p:cNvPr id="4" name="Picture 8" descr="Az Év Honlapja 2013 - Kultúra kategór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344" y="3847497"/>
            <a:ext cx="916607" cy="91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Az Év Honlapja 2013 - Közönségdíj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344" y="1800647"/>
            <a:ext cx="916607" cy="91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Az Év Internetes Kereskedője, 2013 II. helyezet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344" y="2828084"/>
            <a:ext cx="916607" cy="91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2.bp.blogspot.com/-bH1Xlf3Gb9c/Ta7COxHSLMI/AAAAAAAACLg/PRrkFbaWeOY/s1600/seedcamp_larg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1202" y="4816306"/>
            <a:ext cx="1424066" cy="57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hg.hu/upload/images/photos/000/084/811/HighlightsOfHungary.gallery.jpg?139033609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1028" y="1274920"/>
            <a:ext cx="1251562" cy="4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artalom helye 2"/>
          <p:cNvSpPr txBox="1">
            <a:spLocks/>
          </p:cNvSpPr>
          <p:nvPr/>
        </p:nvSpPr>
        <p:spPr>
          <a:xfrm>
            <a:off x="-103727" y="5576995"/>
            <a:ext cx="9540552" cy="10595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70000"/>
              </a:lnSpc>
              <a:spcBef>
                <a:spcPts val="0"/>
              </a:spcBef>
              <a:buClr>
                <a:srgbClr val="C00000"/>
              </a:buClr>
              <a:buFont typeface="Arial" pitchFamily="34" charset="0"/>
              <a:buNone/>
            </a:pPr>
            <a:r>
              <a:rPr lang="hu-HU" sz="2100" dirty="0" smtClean="0">
                <a:latin typeface="Brandon Text Light" panose="020B0303020203060203" pitchFamily="34" charset="-18"/>
                <a:cs typeface="Brandon Text Light"/>
              </a:rPr>
              <a:t>RTL Klub, Forbes, MTI, Index, </a:t>
            </a:r>
            <a:r>
              <a:rPr lang="hu-HU" sz="2100" dirty="0" err="1" smtClean="0">
                <a:latin typeface="Brandon Text Light" panose="020B0303020203060203" pitchFamily="34" charset="-18"/>
                <a:cs typeface="Brandon Text Light"/>
              </a:rPr>
              <a:t>Origo</a:t>
            </a:r>
            <a:r>
              <a:rPr lang="hu-HU" sz="2100" dirty="0" smtClean="0">
                <a:latin typeface="Brandon Text Light" panose="020B0303020203060203" pitchFamily="34" charset="-18"/>
                <a:cs typeface="Brandon Text Light"/>
              </a:rPr>
              <a:t>, HVG, Figyelő, Haszon, </a:t>
            </a:r>
            <a:r>
              <a:rPr lang="hu-HU" sz="2100" dirty="0" err="1" smtClean="0">
                <a:latin typeface="Brandon Text Light" panose="020B0303020203060203" pitchFamily="34" charset="-18"/>
                <a:cs typeface="Brandon Text Light"/>
              </a:rPr>
              <a:t>Metropol</a:t>
            </a:r>
            <a:endParaRPr lang="hu-HU" sz="2100" dirty="0">
              <a:latin typeface="Brandon Text Light" panose="020B0303020203060203" pitchFamily="34" charset="-18"/>
              <a:cs typeface="Brandon Text Light"/>
            </a:endParaRPr>
          </a:p>
        </p:txBody>
      </p:sp>
    </p:spTree>
    <p:extLst>
      <p:ext uri="{BB962C8B-B14F-4D97-AF65-F5344CB8AC3E}">
        <p14:creationId xmlns:p14="http://schemas.microsoft.com/office/powerpoint/2010/main" val="1250251416"/>
      </p:ext>
    </p:extLst>
  </p:cSld>
  <p:clrMapOvr>
    <a:masterClrMapping/>
  </p:clrMapOvr>
  <p:transition advTm="5823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7"/>
          <a:stretch/>
        </p:blipFill>
        <p:spPr>
          <a:xfrm>
            <a:off x="-180528" y="980728"/>
            <a:ext cx="9554423" cy="541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7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966" y="980728"/>
            <a:ext cx="9553299" cy="541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9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7853357" cy="508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35969"/>
      </p:ext>
    </p:extLst>
  </p:cSld>
  <p:clrMapOvr>
    <a:masterClrMapping/>
  </p:clrMapOvr>
  <p:transition advTm="5823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Van </a:t>
            </a:r>
            <a:r>
              <a:rPr lang="hu-HU" sz="4800" dirty="0" smtClean="0">
                <a:latin typeface="Brandon Text Light" panose="020B0303020203060203" pitchFamily="34" charset="-18"/>
              </a:rPr>
              <a:t>különbség a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Ma </a:t>
            </a:r>
            <a:r>
              <a:rPr lang="hu-HU" sz="4800" dirty="0">
                <a:latin typeface="Brandon Text Light" panose="020B0303020203060203" pitchFamily="34" charset="-18"/>
              </a:rPr>
              <a:t>este </a:t>
            </a:r>
            <a:r>
              <a:rPr lang="hu-HU" sz="4800" dirty="0" smtClean="0">
                <a:latin typeface="Brandon Text Light" panose="020B0303020203060203" pitchFamily="34" charset="-18"/>
              </a:rPr>
              <a:t>Színház!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és a </a:t>
            </a:r>
            <a:r>
              <a:rPr lang="hu-HU" sz="4800" dirty="0" smtClean="0">
                <a:latin typeface="Brandon Text Light" panose="020B0303020203060203" pitchFamily="34" charset="-18"/>
              </a:rPr>
              <a:t>kupon/bónusz oldalak között?</a:t>
            </a:r>
            <a:endParaRPr lang="hu-HU" sz="4800" dirty="0" smtClean="0"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11613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Szeretik az emberek a</a:t>
            </a:r>
            <a:r>
              <a:rPr lang="hu-HU" sz="4800" dirty="0" smtClean="0">
                <a:latin typeface="Brandon Text Light" panose="020B0303020203060203" pitchFamily="34" charset="-18"/>
              </a:rPr>
              <a:t> </a:t>
            </a:r>
            <a:r>
              <a:rPr lang="hu-HU" sz="4800" dirty="0" err="1" smtClean="0">
                <a:latin typeface="Brandon Text Light" panose="020B0303020203060203" pitchFamily="34" charset="-18"/>
              </a:rPr>
              <a:t>last</a:t>
            </a:r>
            <a:r>
              <a:rPr lang="hu-HU" sz="4800" dirty="0" smtClean="0">
                <a:latin typeface="Brandon Text Light" panose="020B0303020203060203" pitchFamily="34" charset="-18"/>
              </a:rPr>
              <a:t> minute vásárlást?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Miért igen?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Miért nem?</a:t>
            </a:r>
            <a:endParaRPr lang="hu-HU" sz="4800" dirty="0" smtClean="0"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93335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800" dirty="0">
                <a:latin typeface="Brandon Text Light" panose="020B0303020203060203" pitchFamily="34" charset="-18"/>
              </a:rPr>
              <a:t>Szeretik a színházak a </a:t>
            </a:r>
            <a:r>
              <a:rPr lang="hu-HU" sz="4800" dirty="0" err="1">
                <a:latin typeface="Brandon Text Light" panose="020B0303020203060203" pitchFamily="34" charset="-18"/>
              </a:rPr>
              <a:t>last</a:t>
            </a:r>
            <a:r>
              <a:rPr lang="hu-HU" sz="4800" dirty="0">
                <a:latin typeface="Brandon Text Light" panose="020B0303020203060203" pitchFamily="34" charset="-18"/>
              </a:rPr>
              <a:t> minute jegyvásárlást?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Miért igen?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Miért nem?</a:t>
            </a:r>
            <a:endParaRPr lang="hu-HU" sz="4800" dirty="0" smtClean="0"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18108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800" dirty="0" err="1" smtClean="0">
                <a:latin typeface="Brandon Text Light" panose="020B0303020203060203" pitchFamily="34" charset="-18"/>
              </a:rPr>
              <a:t>Last</a:t>
            </a:r>
            <a:r>
              <a:rPr lang="hu-HU" sz="4800" dirty="0">
                <a:latin typeface="Brandon Text Light" panose="020B0303020203060203" pitchFamily="34" charset="-18"/>
              </a:rPr>
              <a:t> </a:t>
            </a:r>
            <a:r>
              <a:rPr lang="hu-HU" sz="4800" dirty="0" smtClean="0">
                <a:latin typeface="Brandon Text Light" panose="020B0303020203060203" pitchFamily="34" charset="-18"/>
              </a:rPr>
              <a:t>minute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==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mobil</a:t>
            </a:r>
            <a:endParaRPr lang="hu-HU" sz="4800" dirty="0" smtClean="0"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8019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980728"/>
            <a:ext cx="6621873" cy="54006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76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u-HU" sz="3600" dirty="0">
                <a:latin typeface="Brandon Text Regular" panose="020B0503020203060203" pitchFamily="34" charset="-18"/>
                <a:cs typeface="Brandon Text Light"/>
              </a:rPr>
              <a:t>Mobil vásárlások aránya hétköznap/hétvégén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23720" y="6453336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forrás</a:t>
            </a:r>
            <a:r>
              <a:rPr lang="en-US" sz="1200" dirty="0"/>
              <a:t>: Analytics</a:t>
            </a:r>
            <a:r>
              <a:rPr lang="en-US" sz="1200" dirty="0" smtClean="0"/>
              <a:t>, 2014.04.10.</a:t>
            </a:r>
            <a:r>
              <a:rPr lang="en-US" sz="1200" dirty="0"/>
              <a:t>-</a:t>
            </a:r>
            <a:r>
              <a:rPr lang="en-US" sz="1200" dirty="0" smtClean="0"/>
              <a:t>05.12.</a:t>
            </a:r>
            <a:endParaRPr lang="en-US" sz="12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0751561"/>
              </p:ext>
            </p:extLst>
          </p:nvPr>
        </p:nvGraphicFramePr>
        <p:xfrm>
          <a:off x="0" y="1772816"/>
          <a:ext cx="9144000" cy="462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3669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4-05-13 at 3.33.12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56" y="1262581"/>
            <a:ext cx="8216900" cy="2438400"/>
          </a:xfrm>
          <a:prstGeom prst="rect">
            <a:avLst/>
          </a:prstGeom>
        </p:spPr>
      </p:pic>
      <p:pic>
        <p:nvPicPr>
          <p:cNvPr id="5" name="Picture 4" descr="Screen Shot 2014-05-13 at 3.33.38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71" y="3706875"/>
            <a:ext cx="82169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0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800" dirty="0" err="1" smtClean="0">
                <a:latin typeface="Brandon Text Light" panose="020B0303020203060203" pitchFamily="34" charset="-18"/>
              </a:rPr>
              <a:t>Last</a:t>
            </a:r>
            <a:r>
              <a:rPr lang="hu-HU" sz="4800" dirty="0">
                <a:latin typeface="Brandon Text Light" panose="020B0303020203060203" pitchFamily="34" charset="-18"/>
              </a:rPr>
              <a:t> </a:t>
            </a:r>
            <a:r>
              <a:rPr lang="hu-HU" sz="4800" dirty="0" smtClean="0">
                <a:latin typeface="Brandon Text Light" panose="020B0303020203060203" pitchFamily="34" charset="-18"/>
              </a:rPr>
              <a:t>minute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==</a:t>
            </a:r>
          </a:p>
          <a:p>
            <a:pPr marL="0" indent="0" algn="ctr">
              <a:buNone/>
            </a:pPr>
            <a:r>
              <a:rPr lang="hu-HU" sz="4800" dirty="0" smtClean="0">
                <a:latin typeface="Brandon Text Light" panose="020B0303020203060203" pitchFamily="34" charset="-18"/>
              </a:rPr>
              <a:t>„ajánlórendszer”</a:t>
            </a:r>
            <a:endParaRPr lang="hu-HU" sz="4800" dirty="0" smtClean="0">
              <a:latin typeface="Brandon Text Light" panose="020B030302020306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68524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1"/>
          <p:cNvSpPr txBox="1">
            <a:spLocks/>
          </p:cNvSpPr>
          <p:nvPr/>
        </p:nvSpPr>
        <p:spPr>
          <a:xfrm>
            <a:off x="1835694" y="5013176"/>
            <a:ext cx="5347611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4000" dirty="0" smtClean="0">
                <a:latin typeface="Brandon Text Light"/>
                <a:cs typeface="Brandon Text Light"/>
              </a:rPr>
              <a:t>Limbacher Tivadar</a:t>
            </a:r>
          </a:p>
          <a:p>
            <a:r>
              <a:rPr lang="hu-HU" sz="2200" dirty="0" err="1" smtClean="0">
                <a:latin typeface="Brandon Text Light"/>
                <a:cs typeface="Brandon Text Light"/>
              </a:rPr>
              <a:t>tivadar</a:t>
            </a:r>
            <a:r>
              <a:rPr lang="hu-HU" sz="2200" dirty="0" smtClean="0">
                <a:latin typeface="Brandon Text Light"/>
                <a:cs typeface="Brandon Text Light"/>
              </a:rPr>
              <a:t>@</a:t>
            </a:r>
            <a:r>
              <a:rPr lang="hu-HU" sz="2200" dirty="0" err="1" smtClean="0">
                <a:latin typeface="Brandon Text Light"/>
                <a:cs typeface="Brandon Text Light"/>
              </a:rPr>
              <a:t>maesteszinhaz.hu</a:t>
            </a:r>
            <a:endParaRPr lang="hu-HU" sz="2200" dirty="0">
              <a:latin typeface="Brandon Text Medium" panose="020B0603020203060203" pitchFamily="34" charset="-18"/>
              <a:cs typeface="Brandon Text Ligh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8" y="980728"/>
            <a:ext cx="6903004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8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5488</TotalTime>
  <Words>286</Words>
  <Application>Microsoft Office PowerPoint</Application>
  <PresentationFormat>On-screen Show (4:3)</PresentationFormat>
  <Paragraphs>55</Paragraphs>
  <Slides>16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Calibri</vt:lpstr>
      <vt:lpstr>Brandon Text Light</vt:lpstr>
      <vt:lpstr>Arial</vt:lpstr>
      <vt:lpstr>Brandon Text Regular</vt:lpstr>
      <vt:lpstr>Calibri Light</vt:lpstr>
      <vt:lpstr>Brandon Text Medium</vt:lpstr>
      <vt:lpstr>Office-téma</vt:lpstr>
      <vt:lpstr>1_Office-téma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Mobil vásárlások aránya hétköznap/hétvégén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Limbacher Tivadar www.maesteszinhaz.hu</dc:title>
  <dc:subject/>
  <dc:creator>Tivadar</dc:creator>
  <cp:keywords/>
  <dc:description/>
  <cp:lastModifiedBy>Tivadar Limbacher</cp:lastModifiedBy>
  <cp:revision>107</cp:revision>
  <dcterms:created xsi:type="dcterms:W3CDTF">2013-03-22T11:27:46Z</dcterms:created>
  <dcterms:modified xsi:type="dcterms:W3CDTF">2014-09-12T15:17:07Z</dcterms:modified>
  <cp:category/>
</cp:coreProperties>
</file>