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mp4" ContentType="video/unknown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9" r:id="rId3"/>
    <p:sldId id="270" r:id="rId4"/>
    <p:sldId id="272" r:id="rId5"/>
    <p:sldId id="276" r:id="rId6"/>
    <p:sldId id="277" r:id="rId7"/>
    <p:sldId id="273" r:id="rId8"/>
    <p:sldId id="257" r:id="rId9"/>
    <p:sldId id="274" r:id="rId10"/>
    <p:sldId id="275" r:id="rId11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90" d="100"/>
          <a:sy n="90" d="100"/>
        </p:scale>
        <p:origin x="-104" y="-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B250B3-6C01-42A2-BCC9-BA4C43512EDD}" type="datetimeFigureOut">
              <a:rPr lang="hu-HU" smtClean="0"/>
              <a:t>11/6/14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4C841A-9F5A-4C0C-8A68-75383D38A13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08913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" y="742950"/>
            <a:ext cx="6615113" cy="3721100"/>
          </a:xfrm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177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693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11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300593"/>
            <a:ext cx="175471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4120"/>
          <p:cNvSpPr>
            <a:spLocks noChangeShapeType="1"/>
          </p:cNvSpPr>
          <p:nvPr userDrawn="1"/>
        </p:nvSpPr>
        <p:spPr bwMode="auto">
          <a:xfrm flipV="1">
            <a:off x="328084" y="6513513"/>
            <a:ext cx="11514667" cy="0"/>
          </a:xfrm>
          <a:prstGeom prst="line">
            <a:avLst/>
          </a:prstGeom>
          <a:noFill/>
          <a:ln w="9525">
            <a:solidFill>
              <a:srgbClr val="0026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hu-HU" sz="700" u="sng" smtClean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88771" name="Rectangle 4099"/>
          <p:cNvSpPr>
            <a:spLocks noGrp="1" noChangeArrowheads="1"/>
          </p:cNvSpPr>
          <p:nvPr>
            <p:ph type="ctrTitle"/>
          </p:nvPr>
        </p:nvSpPr>
        <p:spPr>
          <a:xfrm>
            <a:off x="406400" y="3584575"/>
            <a:ext cx="11355917" cy="549275"/>
          </a:xfrm>
        </p:spPr>
        <p:txBody>
          <a:bodyPr tIns="0" bIns="0" anchor="t"/>
          <a:lstStyle>
            <a:lvl1pPr algn="ctr">
              <a:defRPr sz="3600"/>
            </a:lvl1pPr>
          </a:lstStyle>
          <a:p>
            <a:pPr lvl="0"/>
            <a:r>
              <a:rPr lang="de-DE" noProof="0" smtClean="0"/>
              <a:t>Titel</a:t>
            </a:r>
          </a:p>
        </p:txBody>
      </p:sp>
      <p:sp>
        <p:nvSpPr>
          <p:cNvPr id="288772" name="Rectangle 4100"/>
          <p:cNvSpPr>
            <a:spLocks noGrp="1" noChangeArrowheads="1"/>
          </p:cNvSpPr>
          <p:nvPr>
            <p:ph type="subTitle" idx="1"/>
          </p:nvPr>
        </p:nvSpPr>
        <p:spPr>
          <a:xfrm>
            <a:off x="387351" y="3008868"/>
            <a:ext cx="11377083" cy="369332"/>
          </a:xfrm>
        </p:spPr>
        <p:txBody>
          <a:bodyPr anchor="b"/>
          <a:lstStyle>
            <a:lvl1pPr algn="ctr">
              <a:defRPr sz="2400"/>
            </a:lvl1pPr>
          </a:lstStyle>
          <a:p>
            <a:pPr lvl="0"/>
            <a:r>
              <a:rPr lang="de-DE" noProof="0" smtClean="0"/>
              <a:t>Klicken Sie, um das Format des Untertitelmasters zu bearbeiten</a:t>
            </a:r>
          </a:p>
        </p:txBody>
      </p:sp>
    </p:spTree>
    <p:extLst>
      <p:ext uri="{BB962C8B-B14F-4D97-AF65-F5344CB8AC3E}">
        <p14:creationId xmlns:p14="http://schemas.microsoft.com/office/powerpoint/2010/main" val="29060582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399678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1" y="3546813"/>
            <a:ext cx="10515600" cy="1015663"/>
          </a:xfrm>
        </p:spPr>
        <p:txBody>
          <a:bodyPr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369332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0226814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296334" y="1955801"/>
            <a:ext cx="5346700" cy="122237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846234" y="1955801"/>
            <a:ext cx="5348817" cy="122237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05122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40317" y="1321357"/>
            <a:ext cx="10515600" cy="36933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40318" y="2135743"/>
            <a:ext cx="5158316" cy="36933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1231106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2135743"/>
            <a:ext cx="5183717" cy="36933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1231106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304649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60773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6599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40318" y="980182"/>
            <a:ext cx="3932767" cy="1077218"/>
          </a:xfrm>
        </p:spPr>
        <p:txBody>
          <a:bodyPr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190821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24622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622228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40318" y="980182"/>
            <a:ext cx="3932767" cy="1077218"/>
          </a:xfrm>
        </p:spPr>
        <p:txBody>
          <a:bodyPr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9244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24622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889180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240396" y="1955801"/>
            <a:ext cx="2954655" cy="122237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43753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456085" y="401639"/>
            <a:ext cx="276999" cy="2776537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7021779" y="401639"/>
            <a:ext cx="1231106" cy="277653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5850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Cím és 4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sz="quarter"/>
          </p:nvPr>
        </p:nvSpPr>
        <p:spPr>
          <a:xfrm>
            <a:off x="239184" y="401638"/>
            <a:ext cx="10354733" cy="36671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296334" y="1955800"/>
            <a:ext cx="5346700" cy="1231106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quarter" idx="2"/>
          </p:nvPr>
        </p:nvSpPr>
        <p:spPr>
          <a:xfrm>
            <a:off x="5846234" y="1955800"/>
            <a:ext cx="5348817" cy="1231106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Tartalom helye 4"/>
          <p:cNvSpPr>
            <a:spLocks noGrp="1"/>
          </p:cNvSpPr>
          <p:nvPr>
            <p:ph sz="quarter" idx="3"/>
          </p:nvPr>
        </p:nvSpPr>
        <p:spPr>
          <a:xfrm>
            <a:off x="296334" y="2643189"/>
            <a:ext cx="5346700" cy="1231106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5846234" y="2643189"/>
            <a:ext cx="5348817" cy="1231106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447500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/>
          </p:nvPr>
        </p:nvSpPr>
        <p:spPr>
          <a:xfrm>
            <a:off x="239184" y="401639"/>
            <a:ext cx="10955867" cy="1231106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824363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6"/>
          <p:cNvSpPr>
            <a:spLocks noGrp="1"/>
          </p:cNvSpPr>
          <p:nvPr>
            <p:ph type="body" sz="quarter" idx="12"/>
          </p:nvPr>
        </p:nvSpPr>
        <p:spPr bwMode="gray">
          <a:xfrm>
            <a:off x="431800" y="6468965"/>
            <a:ext cx="11328400" cy="128685"/>
          </a:xfrm>
        </p:spPr>
        <p:txBody>
          <a:bodyPr bIns="36000" anchor="b"/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600">
                <a:solidFill>
                  <a:schemeClr val="bg2"/>
                </a:solidFill>
              </a:defRPr>
            </a:lvl1pPr>
            <a:lvl2pPr marL="0" indent="0">
              <a:spcBef>
                <a:spcPts val="225"/>
              </a:spcBef>
              <a:spcAft>
                <a:spcPts val="0"/>
              </a:spcAft>
              <a:buFont typeface="Arial" pitchFamily="34" charset="0"/>
              <a:buNone/>
              <a:defRPr sz="675">
                <a:solidFill>
                  <a:schemeClr val="bg2"/>
                </a:solidFill>
              </a:defRPr>
            </a:lvl2pPr>
            <a:lvl3pPr marL="0" indent="0">
              <a:spcBef>
                <a:spcPts val="225"/>
              </a:spcBef>
              <a:spcAft>
                <a:spcPts val="0"/>
              </a:spcAft>
              <a:buFont typeface="Arial" pitchFamily="34" charset="0"/>
              <a:buNone/>
              <a:defRPr sz="675">
                <a:solidFill>
                  <a:schemeClr val="bg2"/>
                </a:solidFill>
              </a:defRPr>
            </a:lvl3pPr>
            <a:lvl4pPr marL="0" indent="0">
              <a:spcBef>
                <a:spcPts val="225"/>
              </a:spcBef>
              <a:spcAft>
                <a:spcPts val="0"/>
              </a:spcAft>
              <a:buNone/>
              <a:defRPr sz="675">
                <a:solidFill>
                  <a:schemeClr val="bg2"/>
                </a:solidFill>
              </a:defRPr>
            </a:lvl4pPr>
            <a:lvl5pPr marL="0" indent="0">
              <a:spcBef>
                <a:spcPts val="225"/>
              </a:spcBef>
              <a:spcAft>
                <a:spcPts val="0"/>
              </a:spcAft>
              <a:buNone/>
              <a:defRPr sz="675" b="0">
                <a:solidFill>
                  <a:schemeClr val="bg2"/>
                </a:solidFill>
              </a:defRPr>
            </a:lvl5pPr>
            <a:lvl6pPr marL="0" indent="0">
              <a:spcBef>
                <a:spcPts val="225"/>
              </a:spcBef>
              <a:buFont typeface="Arial" pitchFamily="34" charset="0"/>
              <a:buNone/>
              <a:defRPr sz="675">
                <a:solidFill>
                  <a:schemeClr val="bg2"/>
                </a:solidFill>
              </a:defRPr>
            </a:lvl6pPr>
            <a:lvl7pPr marL="0" indent="0">
              <a:spcBef>
                <a:spcPts val="225"/>
              </a:spcBef>
              <a:buFont typeface="Arial" pitchFamily="34" charset="0"/>
              <a:buNone/>
              <a:defRPr sz="675">
                <a:solidFill>
                  <a:schemeClr val="bg2"/>
                </a:solidFill>
              </a:defRPr>
            </a:lvl7pPr>
            <a:lvl8pPr marL="0" indent="0">
              <a:spcBef>
                <a:spcPts val="225"/>
              </a:spcBef>
              <a:buFont typeface="Arial" pitchFamily="34" charset="0"/>
              <a:buNone/>
              <a:defRPr sz="675">
                <a:solidFill>
                  <a:schemeClr val="bg2"/>
                </a:solidFill>
              </a:defRPr>
            </a:lvl8pPr>
            <a:lvl9pPr marL="0" indent="0">
              <a:spcBef>
                <a:spcPts val="225"/>
              </a:spcBef>
              <a:buFont typeface="Arial" pitchFamily="34" charset="0"/>
              <a:buNone/>
              <a:defRPr sz="675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Click to edit Master text styles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43420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Cím és tábláz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9184" y="401638"/>
            <a:ext cx="10354733" cy="36671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áblázat helye 2"/>
          <p:cNvSpPr>
            <a:spLocks noGrp="1"/>
          </p:cNvSpPr>
          <p:nvPr>
            <p:ph type="tbl" idx="1"/>
          </p:nvPr>
        </p:nvSpPr>
        <p:spPr>
          <a:xfrm>
            <a:off x="296334" y="1955801"/>
            <a:ext cx="10898717" cy="246221"/>
          </a:xfrm>
        </p:spPr>
        <p:txBody>
          <a:bodyPr/>
          <a:lstStyle/>
          <a:p>
            <a:pPr lvl="0"/>
            <a:endParaRPr lang="hu-HU" noProof="0" smtClean="0"/>
          </a:p>
        </p:txBody>
      </p:sp>
    </p:spTree>
    <p:extLst>
      <p:ext uri="{BB962C8B-B14F-4D97-AF65-F5344CB8AC3E}">
        <p14:creationId xmlns:p14="http://schemas.microsoft.com/office/powerpoint/2010/main" val="25546103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Cím, szöveg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9184" y="401638"/>
            <a:ext cx="10354733" cy="36671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1"/>
          </p:nvPr>
        </p:nvSpPr>
        <p:spPr>
          <a:xfrm>
            <a:off x="296334" y="1955801"/>
            <a:ext cx="5346700" cy="122237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846234" y="1955801"/>
            <a:ext cx="5348817" cy="122237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1406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Cím, 1 nagy és 2 kisebb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9184" y="401638"/>
            <a:ext cx="10354733" cy="36671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296334" y="1955801"/>
            <a:ext cx="5346700" cy="122237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quarter" idx="2"/>
          </p:nvPr>
        </p:nvSpPr>
        <p:spPr>
          <a:xfrm>
            <a:off x="5846234" y="1955800"/>
            <a:ext cx="5348817" cy="1231106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Tartalom helye 4"/>
          <p:cNvSpPr>
            <a:spLocks noGrp="1"/>
          </p:cNvSpPr>
          <p:nvPr>
            <p:ph sz="quarter" idx="3"/>
          </p:nvPr>
        </p:nvSpPr>
        <p:spPr>
          <a:xfrm>
            <a:off x="5846234" y="2643189"/>
            <a:ext cx="5348817" cy="1231106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17476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1885" y="211139"/>
            <a:ext cx="1035473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altLang="hu-HU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6334" y="1955801"/>
            <a:ext cx="10898717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altLang="hu-HU" smtClean="0"/>
              <a:t>Klicken Sie, um die Formate des Vorlagentextes zu bearbeiten</a:t>
            </a:r>
          </a:p>
          <a:p>
            <a:pPr lvl="1"/>
            <a:r>
              <a:rPr lang="de-DE" altLang="hu-HU" smtClean="0"/>
              <a:t>Zweite Ebene</a:t>
            </a:r>
          </a:p>
          <a:p>
            <a:pPr lvl="2"/>
            <a:r>
              <a:rPr lang="de-DE" altLang="hu-HU" smtClean="0"/>
              <a:t>Dritte Ebene</a:t>
            </a:r>
          </a:p>
          <a:p>
            <a:pPr lvl="3"/>
            <a:r>
              <a:rPr lang="de-DE" altLang="hu-HU" smtClean="0"/>
              <a:t>Vierte Ebene</a:t>
            </a:r>
          </a:p>
          <a:p>
            <a:pPr lvl="4"/>
            <a:r>
              <a:rPr lang="de-DE" altLang="hu-HU" smtClean="0"/>
              <a:t>Fünfte Ebene</a:t>
            </a:r>
          </a:p>
        </p:txBody>
      </p:sp>
      <p:pic>
        <p:nvPicPr>
          <p:cNvPr id="1028" name="Picture 99"/>
          <p:cNvPicPr>
            <a:picLocks noChangeAspect="1"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5267" y="20638"/>
            <a:ext cx="842430" cy="774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 Box 100"/>
          <p:cNvSpPr txBox="1">
            <a:spLocks noChangeArrowheads="1"/>
          </p:cNvSpPr>
          <p:nvPr userDrawn="1"/>
        </p:nvSpPr>
        <p:spPr bwMode="auto">
          <a:xfrm>
            <a:off x="10680700" y="6557964"/>
            <a:ext cx="1219200" cy="17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algn="ctr">
              <a:spcBef>
                <a:spcPct val="20000"/>
              </a:spcBef>
              <a:buFont typeface="Wingdings" panose="05000000000000000000" pitchFamily="2" charset="2"/>
              <a:buChar char="Ø"/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algn="ctr">
              <a:spcBef>
                <a:spcPct val="20000"/>
              </a:spcBef>
              <a:buFont typeface="Wingdings" panose="05000000000000000000" pitchFamily="2" charset="2"/>
              <a:buChar char="Ø"/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algn="ctr">
              <a:spcBef>
                <a:spcPct val="20000"/>
              </a:spcBef>
              <a:buFont typeface="Wingdings" panose="05000000000000000000" pitchFamily="2" charset="2"/>
              <a:buChar char="Ø"/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algn="ctr">
              <a:spcBef>
                <a:spcPct val="20000"/>
              </a:spcBef>
              <a:buFont typeface="Wingdings" panose="05000000000000000000" pitchFamily="2" charset="2"/>
              <a:buChar char="Ø"/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algn="ctr">
              <a:spcBef>
                <a:spcPct val="20000"/>
              </a:spcBef>
              <a:buFont typeface="Wingdings" panose="05000000000000000000" pitchFamily="2" charset="2"/>
              <a:buChar char="Ø"/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fld id="{09C63211-2253-4685-8919-FA40F269E953}" type="slidenum">
              <a:rPr lang="de-DE" sz="1000" u="none" smtClean="0">
                <a:solidFill>
                  <a:srgbClr val="002666"/>
                </a:solidFill>
              </a:rPr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t>‹#›</a:t>
            </a:fld>
            <a:endParaRPr lang="de-DE" sz="1000" u="none" smtClean="0">
              <a:solidFill>
                <a:srgbClr val="002666"/>
              </a:solidFill>
            </a:endParaRPr>
          </a:p>
        </p:txBody>
      </p:sp>
      <p:sp>
        <p:nvSpPr>
          <p:cNvPr id="1030" name="Line 106"/>
          <p:cNvSpPr>
            <a:spLocks noChangeShapeType="1"/>
          </p:cNvSpPr>
          <p:nvPr userDrawn="1"/>
        </p:nvSpPr>
        <p:spPr bwMode="auto">
          <a:xfrm flipV="1">
            <a:off x="251885" y="6513513"/>
            <a:ext cx="11804649" cy="0"/>
          </a:xfrm>
          <a:prstGeom prst="line">
            <a:avLst/>
          </a:prstGeom>
          <a:noFill/>
          <a:ln w="9525">
            <a:solidFill>
              <a:srgbClr val="0026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hu-HU" sz="700" u="sng" smtClean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031" name="Line 108"/>
          <p:cNvSpPr>
            <a:spLocks noChangeShapeType="1"/>
          </p:cNvSpPr>
          <p:nvPr userDrawn="1"/>
        </p:nvSpPr>
        <p:spPr bwMode="auto">
          <a:xfrm>
            <a:off x="264585" y="785992"/>
            <a:ext cx="10342033" cy="0"/>
          </a:xfrm>
          <a:prstGeom prst="line">
            <a:avLst/>
          </a:prstGeom>
          <a:noFill/>
          <a:ln w="9525">
            <a:solidFill>
              <a:srgbClr val="0026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hu-HU" sz="700" u="sng" smtClean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566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kern="1200">
          <a:solidFill>
            <a:srgbClr val="002666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>
          <a:solidFill>
            <a:srgbClr val="002666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>
          <a:solidFill>
            <a:srgbClr val="002666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>
          <a:solidFill>
            <a:srgbClr val="002666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>
          <a:solidFill>
            <a:srgbClr val="002666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>
          <a:solidFill>
            <a:srgbClr val="002666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>
          <a:solidFill>
            <a:srgbClr val="002666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>
          <a:solidFill>
            <a:srgbClr val="002666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>
          <a:solidFill>
            <a:srgbClr val="002666"/>
          </a:solidFill>
          <a:latin typeface="Arial" panose="020B0604020202020204" pitchFamily="34" charset="0"/>
        </a:defRPr>
      </a:lvl9pPr>
    </p:titleStyle>
    <p:bodyStyle>
      <a:lvl1pPr algn="l" defTabSz="879475" rtl="0" eaLnBrk="0" fontAlgn="base" hangingPunct="0">
        <a:spcBef>
          <a:spcPct val="0"/>
        </a:spcBef>
        <a:spcAft>
          <a:spcPct val="0"/>
        </a:spcAft>
        <a:defRPr sz="1600" kern="1200">
          <a:solidFill>
            <a:srgbClr val="002666"/>
          </a:solidFill>
          <a:latin typeface="+mn-lt"/>
          <a:ea typeface="+mn-ea"/>
          <a:cs typeface="+mn-cs"/>
        </a:defRPr>
      </a:lvl1pPr>
      <a:lvl2pPr marL="185738" indent="-184150" algn="l" defTabSz="879475" rtl="0" eaLnBrk="0" fontAlgn="base" hangingPunct="0">
        <a:spcBef>
          <a:spcPct val="0"/>
        </a:spcBef>
        <a:spcAft>
          <a:spcPct val="0"/>
        </a:spcAft>
        <a:buSzPct val="95000"/>
        <a:buFont typeface="Wingdings 3" panose="05040102010807070707" pitchFamily="18" charset="2"/>
        <a:buChar char=""/>
        <a:defRPr sz="1600" kern="1200">
          <a:solidFill>
            <a:srgbClr val="002666"/>
          </a:solidFill>
          <a:latin typeface="+mn-lt"/>
          <a:ea typeface="+mn-ea"/>
          <a:cs typeface="+mn-cs"/>
        </a:defRPr>
      </a:lvl2pPr>
      <a:lvl3pPr marL="376238" indent="-188913" algn="l" defTabSz="879475" rtl="0" eaLnBrk="0" fontAlgn="base" hangingPunct="0">
        <a:spcBef>
          <a:spcPct val="0"/>
        </a:spcBef>
        <a:spcAft>
          <a:spcPct val="0"/>
        </a:spcAft>
        <a:buSzPct val="80000"/>
        <a:buFont typeface="Wingdings" panose="05000000000000000000" pitchFamily="2" charset="2"/>
        <a:buChar char="l"/>
        <a:defRPr sz="1600" kern="1200">
          <a:solidFill>
            <a:srgbClr val="002666"/>
          </a:solidFill>
          <a:latin typeface="+mn-lt"/>
          <a:ea typeface="+mn-ea"/>
          <a:cs typeface="+mn-cs"/>
        </a:defRPr>
      </a:lvl3pPr>
      <a:lvl4pPr marL="576263" indent="-198438" algn="l" defTabSz="879475" rtl="0" eaLnBrk="0" fontAlgn="base" hangingPunct="0">
        <a:spcBef>
          <a:spcPct val="0"/>
        </a:spcBef>
        <a:spcAft>
          <a:spcPct val="0"/>
        </a:spcAft>
        <a:buSzPct val="50000"/>
        <a:buFont typeface="Wingdings" panose="05000000000000000000" pitchFamily="2" charset="2"/>
        <a:buChar char="u"/>
        <a:defRPr sz="1600" kern="1200">
          <a:solidFill>
            <a:srgbClr val="002666"/>
          </a:solidFill>
          <a:latin typeface="+mn-lt"/>
          <a:ea typeface="+mn-ea"/>
          <a:cs typeface="+mn-cs"/>
        </a:defRPr>
      </a:lvl4pPr>
      <a:lvl5pPr marL="766763" indent="-188913" algn="l" defTabSz="879475" rtl="0" eaLnBrk="0" fontAlgn="base" hangingPunct="0">
        <a:spcBef>
          <a:spcPct val="0"/>
        </a:spcBef>
        <a:spcAft>
          <a:spcPct val="0"/>
        </a:spcAft>
        <a:buSzPct val="50000"/>
        <a:buFont typeface="Wingdings" panose="05000000000000000000" pitchFamily="2" charset="2"/>
        <a:buChar char="§"/>
        <a:defRPr sz="1600" kern="1200">
          <a:solidFill>
            <a:srgbClr val="0026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6.emf"/><Relationship Id="rId5" Type="http://schemas.openxmlformats.org/officeDocument/2006/relationships/image" Target="../media/image7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8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jpeg"/><Relationship Id="rId6" Type="http://schemas.openxmlformats.org/officeDocument/2006/relationships/image" Target="../media/image12.png"/><Relationship Id="rId7" Type="http://schemas.openxmlformats.org/officeDocument/2006/relationships/image" Target="../media/image13.jpe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hyperlink" Target="http://www.youtube.com/watch?v=WmREL7CM_Y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ctrTitle"/>
          </p:nvPr>
        </p:nvSpPr>
        <p:spPr>
          <a:xfrm>
            <a:off x="501651" y="2505075"/>
            <a:ext cx="11355917" cy="1885131"/>
          </a:xfrm>
        </p:spPr>
        <p:txBody>
          <a:bodyPr/>
          <a:lstStyle/>
          <a:p>
            <a:r>
              <a:rPr lang="hu-HU" sz="3200" dirty="0" smtClean="0"/>
              <a:t>Márkaépítés vagy aktiváció? A vásárlói marketing szerepe a marketingtervezésben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sz="1050" dirty="0" smtClean="0"/>
              <a:t> 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sz="2400" i="1" dirty="0" smtClean="0"/>
              <a:t/>
            </a:r>
            <a:br>
              <a:rPr lang="hu-HU" sz="2400" i="1" dirty="0" smtClean="0"/>
            </a:br>
            <a:r>
              <a:rPr lang="hu-HU" sz="2400" i="1" dirty="0" smtClean="0"/>
              <a:t>A Tchibo saját csatornáin szerzett tapasztalatai Magyarországon</a:t>
            </a:r>
            <a:endParaRPr lang="hu-HU" sz="2400" i="1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480485" y="5318204"/>
            <a:ext cx="11377083" cy="1107996"/>
          </a:xfrm>
        </p:spPr>
        <p:txBody>
          <a:bodyPr/>
          <a:lstStyle/>
          <a:p>
            <a:r>
              <a:rPr lang="hu-HU" dirty="0" smtClean="0"/>
              <a:t>Mészáros Zsolt</a:t>
            </a:r>
          </a:p>
          <a:p>
            <a:r>
              <a:rPr lang="hu-HU" dirty="0" smtClean="0"/>
              <a:t>Ügyvezető igazgató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530845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9184" y="401638"/>
            <a:ext cx="10354733" cy="366712"/>
          </a:xfrm>
        </p:spPr>
        <p:txBody>
          <a:bodyPr>
            <a:noAutofit/>
          </a:bodyPr>
          <a:lstStyle/>
          <a:p>
            <a:r>
              <a:rPr lang="hu-HU" dirty="0" smtClean="0"/>
              <a:t>Tchibo Bemutatkozás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39184" y="845624"/>
            <a:ext cx="10898717" cy="3284536"/>
          </a:xfrm>
        </p:spPr>
        <p:txBody>
          <a:bodyPr>
            <a:noAutofit/>
          </a:bodyPr>
          <a:lstStyle/>
          <a:p>
            <a:pPr marL="285750" indent="-2857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1992 óta</a:t>
            </a:r>
          </a:p>
          <a:p>
            <a:pPr marL="285750" indent="-2857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Több, mint kávé</a:t>
            </a:r>
          </a:p>
          <a:p>
            <a:pPr marL="285750" indent="-2857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„saját márkás” használati cikkek</a:t>
            </a:r>
          </a:p>
          <a:p>
            <a:pPr marL="285750" indent="-2857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Saját értékesítési </a:t>
            </a:r>
            <a:r>
              <a:rPr lang="hu-HU" sz="15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csatornákban</a:t>
            </a:r>
            <a:endParaRPr lang="hu-HU" sz="15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725" lvl="1" indent="-360363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bolt</a:t>
            </a:r>
          </a:p>
          <a:p>
            <a:pPr marL="720725" lvl="1" indent="-360363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hu-HU" sz="1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Webáruház</a:t>
            </a:r>
            <a:endParaRPr lang="hu-HU" sz="15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Hetente változó kínálat, csatorna specifikus választék</a:t>
            </a:r>
          </a:p>
          <a:p>
            <a:pPr marL="285750" indent="-2857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Kihívás:</a:t>
            </a:r>
          </a:p>
          <a:p>
            <a:pPr marL="720725" lvl="1" indent="-360363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Impulzus </a:t>
            </a:r>
            <a:r>
              <a:rPr lang="hu-HU" sz="15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termékek          </a:t>
            </a: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Tervezett vásárlás</a:t>
            </a:r>
          </a:p>
          <a:p>
            <a:pPr marL="720725" lvl="1" indent="-360363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Látogatók száma </a:t>
            </a:r>
            <a:r>
              <a:rPr lang="hu-HU" sz="15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üzletekben és a </a:t>
            </a:r>
            <a:r>
              <a:rPr lang="hu-HU" sz="15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webáruházban</a:t>
            </a:r>
            <a:endParaRPr lang="hu-HU" sz="15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725" lvl="1" indent="-360363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hu-HU" sz="15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Vásárlói szokások: online </a:t>
            </a: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</a:t>
            </a:r>
            <a:r>
              <a:rPr lang="hu-HU" sz="15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offline</a:t>
            </a:r>
            <a:endParaRPr lang="hu-HU" sz="15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725" lvl="1" indent="-360363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hu-HU" sz="1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Összehozni a kávét a fogyasztási </a:t>
            </a:r>
            <a:r>
              <a:rPr lang="hu-HU" sz="15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cikkekkel</a:t>
            </a:r>
            <a:endParaRPr lang="hu-HU" sz="15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16" descr="T6975401M3V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684" y="4237331"/>
            <a:ext cx="3383036" cy="2254255"/>
          </a:xfrm>
          <a:prstGeom prst="rect">
            <a:avLst/>
          </a:prstGeom>
          <a:ln>
            <a:headEnd/>
            <a:tailEnd/>
          </a:ln>
          <a:extLst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  <p:pic>
        <p:nvPicPr>
          <p:cNvPr id="4098" name="Kép 1" descr="image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158" y="4237331"/>
            <a:ext cx="3602037" cy="2254255"/>
          </a:xfrm>
          <a:prstGeom prst="rect">
            <a:avLst/>
          </a:prstGeom>
          <a:ln>
            <a:headEnd/>
            <a:tailEnd/>
          </a:ln>
          <a:extLst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0210" y="4237330"/>
            <a:ext cx="2817820" cy="2254256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  <p:sp>
        <p:nvSpPr>
          <p:cNvPr id="6" name="Jobbra nyíl 5"/>
          <p:cNvSpPr/>
          <p:nvPr/>
        </p:nvSpPr>
        <p:spPr bwMode="auto">
          <a:xfrm>
            <a:off x="2844716" y="3103810"/>
            <a:ext cx="220455" cy="154545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77800" marR="0" indent="-177800" algn="ctr" defTabSz="87947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1257300" algn="l"/>
              </a:tabLst>
            </a:pPr>
            <a:endParaRPr kumimoji="0" lang="hu-HU" sz="700" b="0" i="0" u="sng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Jobbra nyíl 7"/>
          <p:cNvSpPr/>
          <p:nvPr/>
        </p:nvSpPr>
        <p:spPr bwMode="auto">
          <a:xfrm flipH="1">
            <a:off x="2588655" y="3103810"/>
            <a:ext cx="224204" cy="154545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77800" marR="0" indent="-177800" algn="ctr" defTabSz="87947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1257300" algn="l"/>
              </a:tabLst>
            </a:pPr>
            <a:endParaRPr kumimoji="0" lang="hu-HU" sz="700" b="0" i="0" u="sng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2266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230367" y="422962"/>
            <a:ext cx="7766050" cy="369887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/>
          <a:p>
            <a:r>
              <a:rPr lang="hu-HU" altLang="hu-HU" dirty="0"/>
              <a:t>Célunk: a CSÁBÍTÁS: Minél több elkötelezett Tchibo rajongót gyűjteni</a:t>
            </a:r>
            <a:endParaRPr lang="en-US" altLang="hu-HU" dirty="0"/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3071814" y="4922508"/>
            <a:ext cx="3095625" cy="1253402"/>
          </a:xfrm>
          <a:prstGeom prst="rect">
            <a:avLst/>
          </a:prstGeom>
          <a:noFill/>
          <a:ln w="9525" algn="ctr">
            <a:solidFill>
              <a:srgbClr val="0026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72000" rIns="72000" bIns="72000" anchor="ctr">
            <a:spAutoFit/>
          </a:bodyPr>
          <a:lstStyle>
            <a:lvl1pPr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200" u="none" dirty="0" smtClean="0">
                <a:solidFill>
                  <a:srgbClr val="002666"/>
                </a:solidFill>
                <a:cs typeface="Arial" panose="020B0604020202020204" pitchFamily="34" charset="0"/>
              </a:rPr>
              <a:t>A Tchibo nem csak a </a:t>
            </a:r>
            <a:r>
              <a:rPr lang="hu-HU" altLang="hu-HU" sz="1200" u="none" dirty="0" err="1" smtClean="0">
                <a:solidFill>
                  <a:srgbClr val="002666"/>
                </a:solidFill>
                <a:cs typeface="Arial" panose="020B0604020202020204" pitchFamily="34" charset="0"/>
              </a:rPr>
              <a:t>Family</a:t>
            </a:r>
            <a:r>
              <a:rPr lang="hu-HU" altLang="hu-HU" sz="1200" u="none" dirty="0" smtClean="0">
                <a:solidFill>
                  <a:srgbClr val="002666"/>
                </a:solidFill>
                <a:cs typeface="Arial" panose="020B0604020202020204" pitchFamily="34" charset="0"/>
              </a:rPr>
              <a:t> kávéról szól, annál sokkal több.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200" u="none" dirty="0" smtClean="0">
                <a:solidFill>
                  <a:srgbClr val="002666"/>
                </a:solidFill>
                <a:cs typeface="Arial" panose="020B0604020202020204" pitchFamily="34" charset="0"/>
              </a:rPr>
              <a:t>Törődik velem és segít ahol tud. Minden kis segítség jól jön, legyen az igazi munkahelyi kávé vagy ötletes otthoni termékek.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200" u="none" dirty="0" smtClean="0">
                <a:solidFill>
                  <a:srgbClr val="002666"/>
                </a:solidFill>
                <a:cs typeface="Arial" panose="020B0604020202020204" pitchFamily="34" charset="0"/>
              </a:rPr>
              <a:t>Szívembe zártam </a:t>
            </a:r>
            <a:r>
              <a:rPr lang="hu-HU" altLang="hu-HU" sz="1200" u="none" dirty="0" smtClean="0">
                <a:solidFill>
                  <a:srgbClr val="002666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hu-HU" altLang="hu-HU" sz="1200" u="none" dirty="0" smtClean="0">
              <a:solidFill>
                <a:srgbClr val="002666"/>
              </a:solidFill>
              <a:cs typeface="Arial" panose="020B0604020202020204" pitchFamily="34" charset="0"/>
            </a:endParaRP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6743701" y="4769592"/>
            <a:ext cx="3097213" cy="1622734"/>
          </a:xfrm>
          <a:prstGeom prst="rect">
            <a:avLst/>
          </a:prstGeom>
          <a:noFill/>
          <a:ln w="9525" algn="ctr">
            <a:solidFill>
              <a:srgbClr val="0026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72000" rIns="72000" bIns="72000" anchor="ctr">
            <a:spAutoFit/>
          </a:bodyPr>
          <a:lstStyle>
            <a:lvl1pPr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altLang="hu-HU" sz="1200" u="none" dirty="0" smtClean="0">
              <a:solidFill>
                <a:srgbClr val="002666"/>
              </a:solidFill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200" u="none" dirty="0" smtClean="0">
                <a:solidFill>
                  <a:srgbClr val="002666"/>
                </a:solidFill>
                <a:cs typeface="Arial" panose="020B0604020202020204" pitchFamily="34" charset="0"/>
              </a:rPr>
              <a:t>Különleges alkalmakra kipróbálok drágább kávékat is, sőt a múltkor ajándékba is vettem és a barátnőmnek is ajánlottam.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altLang="hu-HU" sz="1200" u="none" dirty="0">
              <a:solidFill>
                <a:srgbClr val="002666"/>
              </a:solidFill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200" u="none" dirty="0" smtClean="0">
                <a:solidFill>
                  <a:srgbClr val="002666"/>
                </a:solidFill>
                <a:cs typeface="Arial" panose="020B0604020202020204" pitchFamily="34" charset="0"/>
              </a:rPr>
              <a:t>Sokszor benézek a Tchibo boltokba, vagy legalább a </a:t>
            </a:r>
            <a:r>
              <a:rPr lang="hu-HU" altLang="hu-HU" sz="1200" u="none" dirty="0" err="1" smtClean="0">
                <a:solidFill>
                  <a:srgbClr val="002666"/>
                </a:solidFill>
                <a:cs typeface="Arial" panose="020B0604020202020204" pitchFamily="34" charset="0"/>
              </a:rPr>
              <a:t>webáruházat</a:t>
            </a:r>
            <a:r>
              <a:rPr lang="hu-HU" altLang="hu-HU" sz="1200" u="none" dirty="0" smtClean="0">
                <a:solidFill>
                  <a:srgbClr val="002666"/>
                </a:solidFill>
                <a:cs typeface="Arial" panose="020B0604020202020204" pitchFamily="34" charset="0"/>
              </a:rPr>
              <a:t> végiglapozom, mindig találok valami hasznosat.</a:t>
            </a:r>
            <a:endParaRPr lang="en-US" altLang="hu-HU" sz="1200" u="none" dirty="0">
              <a:solidFill>
                <a:srgbClr val="002666"/>
              </a:solidFill>
              <a:cs typeface="Arial" panose="020B0604020202020204" pitchFamily="34" charset="0"/>
            </a:endParaRP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3071814" y="1317707"/>
            <a:ext cx="2808287" cy="1438068"/>
          </a:xfrm>
          <a:prstGeom prst="rect">
            <a:avLst/>
          </a:prstGeom>
          <a:noFill/>
          <a:ln w="9525">
            <a:solidFill>
              <a:srgbClr val="0026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72000" rIns="72000" bIns="72000" anchor="ctr">
            <a:spAutoFit/>
          </a:bodyPr>
          <a:lstStyle>
            <a:lvl1pPr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200" u="none" dirty="0" smtClean="0">
                <a:solidFill>
                  <a:srgbClr val="002060"/>
                </a:solidFill>
                <a:cs typeface="Arial" panose="020B0604020202020204" pitchFamily="34" charset="0"/>
              </a:rPr>
              <a:t>Ismerem a sárga </a:t>
            </a:r>
            <a:r>
              <a:rPr lang="hu-HU" altLang="hu-HU" sz="1200" u="none" dirty="0">
                <a:solidFill>
                  <a:srgbClr val="002060"/>
                </a:solidFill>
                <a:cs typeface="Arial" panose="020B0604020202020204" pitchFamily="34" charset="0"/>
              </a:rPr>
              <a:t>T</a:t>
            </a:r>
            <a:r>
              <a:rPr lang="hu-HU" altLang="hu-HU" sz="1200" u="none" dirty="0" smtClean="0">
                <a:solidFill>
                  <a:srgbClr val="002060"/>
                </a:solidFill>
                <a:cs typeface="Arial" panose="020B0604020202020204" pitchFamily="34" charset="0"/>
              </a:rPr>
              <a:t>chibo kávét. Nagyon szeretem, régóta használom, finom az íze.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200" u="none" dirty="0" smtClean="0">
                <a:solidFill>
                  <a:srgbClr val="002060"/>
                </a:solidFill>
                <a:cs typeface="Arial" panose="020B0604020202020204" pitchFamily="34" charset="0"/>
              </a:rPr>
              <a:t>Hallottam, hogy árulnak már mindenféle dolgokat, drágább kávét és mást is mint kávét, de ezeket még nem próbáltam ki. Miért is tenném?</a:t>
            </a: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6743701" y="1687037"/>
            <a:ext cx="3097213" cy="699404"/>
          </a:xfrm>
          <a:prstGeom prst="rect">
            <a:avLst/>
          </a:prstGeom>
          <a:noFill/>
          <a:ln w="9525">
            <a:solidFill>
              <a:srgbClr val="0026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72000" rIns="72000" bIns="72000" anchor="ctr">
            <a:spAutoFit/>
          </a:bodyPr>
          <a:lstStyle>
            <a:lvl1pPr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200" u="none" dirty="0" smtClean="0">
                <a:solidFill>
                  <a:srgbClr val="002666"/>
                </a:solidFill>
                <a:cs typeface="Arial" panose="020B0604020202020204" pitchFamily="34" charset="0"/>
              </a:rPr>
              <a:t>Sárga </a:t>
            </a:r>
            <a:r>
              <a:rPr lang="hu-HU" altLang="hu-HU" sz="1200" u="none" dirty="0" err="1" smtClean="0">
                <a:solidFill>
                  <a:srgbClr val="002666"/>
                </a:solidFill>
                <a:cs typeface="Arial" panose="020B0604020202020204" pitchFamily="34" charset="0"/>
              </a:rPr>
              <a:t>Tchibót</a:t>
            </a:r>
            <a:r>
              <a:rPr lang="hu-HU" altLang="hu-HU" sz="1200" u="none" dirty="0" smtClean="0">
                <a:solidFill>
                  <a:srgbClr val="002666"/>
                </a:solidFill>
                <a:cs typeface="Arial" panose="020B0604020202020204" pitchFamily="34" charset="0"/>
              </a:rPr>
              <a:t> veszek, néha valami hasonlót, ha az van akcióban, de rendszerint visszatérek a Tchibo </a:t>
            </a:r>
            <a:r>
              <a:rPr lang="hu-HU" altLang="hu-HU" sz="1200" u="none" dirty="0" err="1" smtClean="0">
                <a:solidFill>
                  <a:srgbClr val="002666"/>
                </a:solidFill>
                <a:cs typeface="Arial" panose="020B0604020202020204" pitchFamily="34" charset="0"/>
              </a:rPr>
              <a:t>Familyhez</a:t>
            </a:r>
            <a:r>
              <a:rPr lang="hu-HU" altLang="hu-HU" sz="1200" u="none" dirty="0" smtClean="0">
                <a:solidFill>
                  <a:srgbClr val="002666"/>
                </a:solidFill>
                <a:cs typeface="Arial" panose="020B0604020202020204" pitchFamily="34" charset="0"/>
              </a:rPr>
              <a:t>.</a:t>
            </a:r>
            <a:endParaRPr lang="en-US" altLang="hu-HU" sz="1200" u="none" dirty="0">
              <a:solidFill>
                <a:srgbClr val="002666"/>
              </a:solidFill>
              <a:cs typeface="Arial" panose="020B0604020202020204" pitchFamily="34" charset="0"/>
            </a:endParaRP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3214689" y="931840"/>
            <a:ext cx="235000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600" b="1" dirty="0" smtClean="0">
                <a:solidFill>
                  <a:srgbClr val="002666"/>
                </a:solidFill>
                <a:cs typeface="Arial" panose="020B0604020202020204" pitchFamily="34" charset="0"/>
              </a:rPr>
              <a:t>Mit gondol a fogyasztó?</a:t>
            </a:r>
            <a:endParaRPr lang="en-US" altLang="hu-HU" sz="1600" b="1" dirty="0">
              <a:solidFill>
                <a:srgbClr val="002666"/>
              </a:solidFill>
              <a:cs typeface="Arial" panose="020B0604020202020204" pitchFamily="34" charset="0"/>
            </a:endParaRP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7426326" y="914378"/>
            <a:ext cx="191398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600" b="1" dirty="0" smtClean="0">
                <a:solidFill>
                  <a:srgbClr val="002666"/>
                </a:solidFill>
                <a:cs typeface="Arial" panose="020B0604020202020204" pitchFamily="34" charset="0"/>
              </a:rPr>
              <a:t>Hogyan viselkedik?</a:t>
            </a:r>
            <a:endParaRPr lang="en-US" altLang="hu-HU" sz="1600" b="1" dirty="0">
              <a:solidFill>
                <a:srgbClr val="002666"/>
              </a:solidFill>
              <a:cs typeface="Arial" panose="020B0604020202020204" pitchFamily="34" charset="0"/>
            </a:endParaRPr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1803401" y="2017690"/>
            <a:ext cx="31899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600" b="1" dirty="0" smtClean="0">
                <a:solidFill>
                  <a:srgbClr val="002666"/>
                </a:solidFill>
                <a:cs typeface="Arial" panose="020B0604020202020204" pitchFamily="34" charset="0"/>
              </a:rPr>
              <a:t>MA</a:t>
            </a:r>
            <a:endParaRPr lang="hu-HU" altLang="hu-HU" sz="1600" b="1" dirty="0">
              <a:solidFill>
                <a:srgbClr val="002666"/>
              </a:solidFill>
              <a:cs typeface="Arial" panose="020B0604020202020204" pitchFamily="34" charset="0"/>
            </a:endParaRPr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1803401" y="5059182"/>
            <a:ext cx="100187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600" b="1" dirty="0" smtClean="0">
                <a:solidFill>
                  <a:srgbClr val="002666"/>
                </a:solidFill>
                <a:cs typeface="Arial" panose="020B0604020202020204" pitchFamily="34" charset="0"/>
              </a:rPr>
              <a:t>JÖVŐBEN</a:t>
            </a:r>
            <a:endParaRPr lang="hu-HU" altLang="hu-HU" sz="1600" b="1" dirty="0">
              <a:solidFill>
                <a:srgbClr val="002666"/>
              </a:solidFill>
              <a:cs typeface="Arial" panose="020B0604020202020204" pitchFamily="34" charset="0"/>
            </a:endParaRPr>
          </a:p>
        </p:txBody>
      </p:sp>
      <p:sp>
        <p:nvSpPr>
          <p:cNvPr id="71691" name="Line 11"/>
          <p:cNvSpPr>
            <a:spLocks noChangeShapeType="1"/>
          </p:cNvSpPr>
          <p:nvPr/>
        </p:nvSpPr>
        <p:spPr bwMode="auto">
          <a:xfrm>
            <a:off x="4295775" y="2755775"/>
            <a:ext cx="0" cy="2166733"/>
          </a:xfrm>
          <a:prstGeom prst="line">
            <a:avLst/>
          </a:prstGeom>
          <a:noFill/>
          <a:ln w="38100">
            <a:solidFill>
              <a:srgbClr val="76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hu-HU" sz="700" u="sng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71692" name="Line 12"/>
          <p:cNvSpPr>
            <a:spLocks noChangeShapeType="1"/>
          </p:cNvSpPr>
          <p:nvPr/>
        </p:nvSpPr>
        <p:spPr bwMode="auto">
          <a:xfrm flipH="1">
            <a:off x="8099425" y="2386441"/>
            <a:ext cx="27144" cy="2366511"/>
          </a:xfrm>
          <a:prstGeom prst="line">
            <a:avLst/>
          </a:prstGeom>
          <a:noFill/>
          <a:ln w="38100">
            <a:solidFill>
              <a:srgbClr val="76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hu-HU" sz="700" u="sng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71693" name="Line 13"/>
          <p:cNvSpPr>
            <a:spLocks noChangeShapeType="1"/>
          </p:cNvSpPr>
          <p:nvPr/>
        </p:nvSpPr>
        <p:spPr bwMode="auto">
          <a:xfrm>
            <a:off x="5880100" y="2000227"/>
            <a:ext cx="863600" cy="0"/>
          </a:xfrm>
          <a:prstGeom prst="line">
            <a:avLst/>
          </a:prstGeom>
          <a:noFill/>
          <a:ln w="38100">
            <a:solidFill>
              <a:srgbClr val="760000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hu-HU" sz="1100" b="1" u="sng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71694" name="Line 14"/>
          <p:cNvSpPr>
            <a:spLocks noChangeShapeType="1"/>
          </p:cNvSpPr>
          <p:nvPr/>
        </p:nvSpPr>
        <p:spPr bwMode="auto">
          <a:xfrm flipV="1">
            <a:off x="6167438" y="5485709"/>
            <a:ext cx="576262" cy="3175"/>
          </a:xfrm>
          <a:prstGeom prst="line">
            <a:avLst/>
          </a:prstGeom>
          <a:noFill/>
          <a:ln w="38100">
            <a:solidFill>
              <a:srgbClr val="76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hu-HU" sz="700" u="sng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71696" name="Text Box 16"/>
          <p:cNvSpPr txBox="1">
            <a:spLocks noChangeArrowheads="1"/>
          </p:cNvSpPr>
          <p:nvPr/>
        </p:nvSpPr>
        <p:spPr bwMode="auto">
          <a:xfrm>
            <a:off x="3067051" y="2952727"/>
            <a:ext cx="6773863" cy="1538883"/>
          </a:xfrm>
          <a:prstGeom prst="rect">
            <a:avLst/>
          </a:prstGeom>
          <a:solidFill>
            <a:srgbClr val="0026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hu-HU" altLang="hu-HU" sz="1600" b="1" u="none" dirty="0" smtClean="0">
              <a:solidFill>
                <a:srgbClr val="FFFFFF"/>
              </a:solidFill>
              <a:cs typeface="Arial" panose="020B060402020202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u-HU" altLang="hu-HU" sz="1600" b="1" u="none" dirty="0" smtClean="0">
                <a:solidFill>
                  <a:srgbClr val="FFFFFF"/>
                </a:solidFill>
                <a:cs typeface="Arial" panose="020B0604020202020204" pitchFamily="34" charset="0"/>
              </a:rPr>
              <a:t>Marketing kampány és a nagy kérdés: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hu-HU" altLang="hu-HU" sz="1600" b="1" u="none" dirty="0">
              <a:solidFill>
                <a:srgbClr val="FFFFFF"/>
              </a:solidFill>
              <a:cs typeface="Arial" panose="020B060402020202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u-HU" altLang="hu-HU" sz="1600" b="1" u="none" dirty="0" smtClean="0">
                <a:solidFill>
                  <a:srgbClr val="FFFFFF"/>
                </a:solidFill>
                <a:cs typeface="Arial" panose="020B0604020202020204" pitchFamily="34" charset="0"/>
              </a:rPr>
              <a:t>Mi az, ami a legnagyobb valószínűséggel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u-HU" altLang="hu-HU" sz="1600" b="1" u="none" dirty="0" smtClean="0">
                <a:solidFill>
                  <a:srgbClr val="FFFFFF"/>
                </a:solidFill>
                <a:cs typeface="Arial" panose="020B0604020202020204" pitchFamily="34" charset="0"/>
              </a:rPr>
              <a:t>végigviszi a márkát az úton?</a:t>
            </a:r>
            <a:endParaRPr lang="en-US" altLang="hu-HU" sz="1400" b="1" u="none" dirty="0">
              <a:solidFill>
                <a:srgbClr val="FFFFFF"/>
              </a:solidFill>
              <a:cs typeface="Arial" panose="020B060402020202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hu-HU" sz="1400" b="1" u="none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0366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1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1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  <p:bldP spid="71683" grpId="0" animBg="1"/>
      <p:bldP spid="71684" grpId="0" animBg="1"/>
      <p:bldP spid="71685" grpId="0" animBg="1"/>
      <p:bldP spid="71686" grpId="0" animBg="1"/>
      <p:bldP spid="71687" grpId="0"/>
      <p:bldP spid="71688" grpId="0"/>
      <p:bldP spid="71689" grpId="0"/>
      <p:bldP spid="71690" grpId="0"/>
      <p:bldP spid="71691" grpId="0" animBg="1"/>
      <p:bldP spid="71692" grpId="0" animBg="1"/>
      <p:bldP spid="71693" grpId="0" animBg="1"/>
      <p:bldP spid="71694" grpId="0" animBg="1"/>
      <p:bldP spid="7169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Cím 1"/>
          <p:cNvSpPr>
            <a:spLocks noGrp="1"/>
          </p:cNvSpPr>
          <p:nvPr>
            <p:ph type="title"/>
          </p:nvPr>
        </p:nvSpPr>
        <p:spPr>
          <a:xfrm>
            <a:off x="272079" y="405608"/>
            <a:ext cx="10354733" cy="366712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/>
          <a:p>
            <a:r>
              <a:rPr lang="hu-HU" altLang="hu-HU" dirty="0"/>
              <a:t>Idei kávé aktivációnk</a:t>
            </a:r>
            <a:endParaRPr lang="en-GB" altLang="hu-HU" dirty="0"/>
          </a:p>
        </p:txBody>
      </p:sp>
      <p:sp>
        <p:nvSpPr>
          <p:cNvPr id="4" name="Háromszög 3"/>
          <p:cNvSpPr/>
          <p:nvPr/>
        </p:nvSpPr>
        <p:spPr>
          <a:xfrm>
            <a:off x="3690938" y="1701800"/>
            <a:ext cx="4411662" cy="3435350"/>
          </a:xfrm>
          <a:prstGeom prst="triangl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7325" lvl="2" algn="ctr" defTabSz="879475" eaLnBrk="0" fontAlgn="base" hangingPunct="0">
              <a:spcBef>
                <a:spcPct val="0"/>
              </a:spcBef>
              <a:spcAft>
                <a:spcPct val="0"/>
              </a:spcAft>
              <a:buSzPct val="80000"/>
              <a:defRPr/>
            </a:pPr>
            <a:endParaRPr lang="hu-HU" sz="1400" u="sng" dirty="0">
              <a:solidFill>
                <a:srgbClr val="002666"/>
              </a:solidFill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5200143" y="1317208"/>
            <a:ext cx="139166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600" b="1" u="sng" dirty="0" smtClean="0">
                <a:solidFill>
                  <a:srgbClr val="002666"/>
                </a:solidFill>
                <a:cs typeface="Times New Roman" panose="02020603050405020304" pitchFamily="18" charset="0"/>
              </a:rPr>
              <a:t>VARÁZSLAT</a:t>
            </a:r>
            <a:endParaRPr lang="hu-HU" sz="1600" b="1" u="sng" dirty="0">
              <a:solidFill>
                <a:srgbClr val="002666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2348052" y="4869968"/>
            <a:ext cx="13115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600" b="1" u="sng" dirty="0" smtClean="0">
                <a:solidFill>
                  <a:srgbClr val="002666"/>
                </a:solidFill>
                <a:cs typeface="Times New Roman" panose="02020603050405020304" pitchFamily="18" charset="0"/>
              </a:rPr>
              <a:t>KÖZELSÉG</a:t>
            </a:r>
            <a:endParaRPr lang="hu-HU" sz="1600" b="1" u="sng" dirty="0">
              <a:solidFill>
                <a:srgbClr val="002666"/>
              </a:solidFill>
              <a:cs typeface="Times New Roman" panose="02020603050405020304" pitchFamily="18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8139484" y="4850841"/>
            <a:ext cx="136768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600" b="1" u="sng" dirty="0" smtClean="0">
                <a:solidFill>
                  <a:srgbClr val="002666"/>
                </a:solidFill>
                <a:cs typeface="Times New Roman" panose="02020603050405020304" pitchFamily="18" charset="0"/>
              </a:rPr>
              <a:t>ÉRZÉKISÉG</a:t>
            </a:r>
            <a:endParaRPr lang="hu-HU" sz="1600" b="1" u="sng" dirty="0">
              <a:solidFill>
                <a:srgbClr val="002666"/>
              </a:solidFill>
              <a:cs typeface="Times New Roman" panose="02020603050405020304" pitchFamily="18" charset="0"/>
            </a:endParaRPr>
          </a:p>
        </p:txBody>
      </p:sp>
      <p:sp>
        <p:nvSpPr>
          <p:cNvPr id="9223" name="Text Box 13"/>
          <p:cNvSpPr txBox="1">
            <a:spLocks noChangeArrowheads="1"/>
          </p:cNvSpPr>
          <p:nvPr/>
        </p:nvSpPr>
        <p:spPr bwMode="auto">
          <a:xfrm>
            <a:off x="6591806" y="935248"/>
            <a:ext cx="3671888" cy="129266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  <a:extLst/>
        </p:spPr>
        <p:txBody>
          <a:bodyPr>
            <a:spAutoFit/>
          </a:bodyPr>
          <a:lstStyle>
            <a:lvl1pPr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1pPr>
            <a:lvl2pPr marL="742950" indent="-285750">
              <a:buSzPct val="95000"/>
              <a:buFont typeface="Wingdings 3" panose="05040102010807070707" pitchFamily="18" charset="2"/>
              <a:buChar char="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2pPr>
            <a:lvl3pPr marL="1143000" indent="-228600">
              <a:buSzPct val="80000"/>
              <a:buFont typeface="Wingdings" panose="05000000000000000000" pitchFamily="2" charset="2"/>
              <a:buChar char="l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3pPr>
            <a:lvl4pPr marL="1600200" indent="-228600">
              <a:buSzPct val="50000"/>
              <a:buFont typeface="Wingdings" panose="05000000000000000000" pitchFamily="2" charset="2"/>
              <a:buChar char="u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4pPr>
            <a:lvl5pPr marL="2057400" indent="-228600"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  <a:defRPr/>
            </a:pPr>
            <a:r>
              <a:rPr lang="en-GB" sz="1300" dirty="0">
                <a:cs typeface="Times New Roman" panose="02020603050405020304" pitchFamily="18" charset="0"/>
              </a:rPr>
              <a:t> </a:t>
            </a:r>
            <a:r>
              <a:rPr lang="hu-HU" sz="1300" dirty="0" smtClean="0">
                <a:cs typeface="Times New Roman" panose="02020603050405020304" pitchFamily="18" charset="0"/>
              </a:rPr>
              <a:t>ÚJ, RELEVÁNS, HIHETŐ </a:t>
            </a:r>
            <a:r>
              <a:rPr lang="en-GB" sz="1300" dirty="0" smtClean="0">
                <a:cs typeface="Times New Roman" panose="02020603050405020304" pitchFamily="18" charset="0"/>
              </a:rPr>
              <a:t>… </a:t>
            </a:r>
            <a:r>
              <a:rPr lang="hu-HU" sz="1300" b="1" dirty="0" smtClean="0">
                <a:cs typeface="Times New Roman" panose="02020603050405020304" pitchFamily="18" charset="0"/>
              </a:rPr>
              <a:t>A</a:t>
            </a:r>
            <a:r>
              <a:rPr lang="en-GB" sz="1300" b="1" dirty="0" smtClean="0">
                <a:cs typeface="Times New Roman" panose="02020603050405020304" pitchFamily="18" charset="0"/>
              </a:rPr>
              <a:t>z</a:t>
            </a:r>
            <a:r>
              <a:rPr lang="hu-HU" sz="1300" b="1" dirty="0" smtClean="0">
                <a:cs typeface="Times New Roman" panose="02020603050405020304" pitchFamily="18" charset="0"/>
              </a:rPr>
              <a:t> emberek beszélnek róla</a:t>
            </a:r>
            <a:r>
              <a:rPr lang="en-GB" sz="1300" b="1" dirty="0" smtClean="0">
                <a:cs typeface="Times New Roman" panose="02020603050405020304" pitchFamily="18" charset="0"/>
              </a:rPr>
              <a:t> </a:t>
            </a:r>
            <a:r>
              <a:rPr lang="en-GB" sz="1300" b="1" dirty="0">
                <a:cs typeface="Times New Roman" panose="02020603050405020304" pitchFamily="18" charset="0"/>
                <a:sym typeface="Wingdings" panose="05000000000000000000" pitchFamily="2" charset="2"/>
              </a:rPr>
              <a:t>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  <a:defRPr/>
            </a:pPr>
            <a:r>
              <a:rPr lang="en-GB" sz="1300" dirty="0">
                <a:latin typeface="Arial"/>
                <a:cs typeface="Times New Roman" panose="02020603050405020304" pitchFamily="18" charset="0"/>
              </a:rPr>
              <a:t> </a:t>
            </a:r>
            <a:r>
              <a:rPr lang="hu-HU" sz="1300" dirty="0" smtClean="0">
                <a:latin typeface="Arial"/>
                <a:cs typeface="Times New Roman" panose="02020603050405020304" pitchFamily="18" charset="0"/>
              </a:rPr>
              <a:t>amikor megkapják az új kávéfőzőt, új fejezet kezdődik a kávészünetekben</a:t>
            </a:r>
            <a:endParaRPr lang="en-GB" sz="1300" dirty="0">
              <a:latin typeface="Arial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  <a:defRPr/>
            </a:pPr>
            <a:r>
              <a:rPr lang="en-GB" sz="1300" dirty="0">
                <a:latin typeface="Arial"/>
                <a:cs typeface="Times New Roman" panose="02020603050405020304" pitchFamily="18" charset="0"/>
              </a:rPr>
              <a:t> </a:t>
            </a:r>
            <a:r>
              <a:rPr lang="hu-HU" sz="1300" dirty="0" smtClean="0">
                <a:latin typeface="Arial"/>
                <a:cs typeface="Times New Roman" panose="02020603050405020304" pitchFamily="18" charset="0"/>
              </a:rPr>
              <a:t>a monológ dialóggá válik, TÖRTÉNETEKET </a:t>
            </a:r>
            <a:r>
              <a:rPr lang="hu-HU" sz="1300" dirty="0">
                <a:latin typeface="Arial"/>
                <a:cs typeface="Times New Roman" panose="02020603050405020304" pitchFamily="18" charset="0"/>
              </a:rPr>
              <a:t>h</a:t>
            </a:r>
            <a:r>
              <a:rPr lang="hu-HU" sz="1300" dirty="0" smtClean="0">
                <a:latin typeface="Arial"/>
                <a:cs typeface="Times New Roman" panose="02020603050405020304" pitchFamily="18" charset="0"/>
              </a:rPr>
              <a:t>allunk a fogyasztó és a márka között</a:t>
            </a:r>
            <a:endParaRPr lang="en-GB" sz="1300" dirty="0">
              <a:latin typeface="Arial"/>
              <a:cs typeface="Times New Roman" panose="02020603050405020304" pitchFamily="18" charset="0"/>
            </a:endParaRPr>
          </a:p>
        </p:txBody>
      </p:sp>
      <p:sp>
        <p:nvSpPr>
          <p:cNvPr id="76808" name="Text Box 13"/>
          <p:cNvSpPr txBox="1">
            <a:spLocks noChangeArrowheads="1"/>
          </p:cNvSpPr>
          <p:nvPr/>
        </p:nvSpPr>
        <p:spPr bwMode="auto">
          <a:xfrm>
            <a:off x="7215187" y="5208522"/>
            <a:ext cx="3216275" cy="956672"/>
          </a:xfrm>
          <a:prstGeom prst="rect">
            <a:avLst/>
          </a:prstGeom>
          <a:solidFill>
            <a:schemeClr val="bg1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1pPr>
            <a:lvl2pPr marL="742950" indent="-285750">
              <a:buSzPct val="95000"/>
              <a:buFont typeface="Wingdings 3" panose="05040102010807070707" pitchFamily="18" charset="2"/>
              <a:buChar char="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2pPr>
            <a:lvl3pPr marL="1143000" indent="-228600">
              <a:buSzPct val="80000"/>
              <a:buFont typeface="Wingdings" panose="05000000000000000000" pitchFamily="2" charset="2"/>
              <a:buChar char="l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3pPr>
            <a:lvl4pPr marL="1600200" indent="-228600">
              <a:buSzPct val="50000"/>
              <a:buFont typeface="Wingdings" panose="05000000000000000000" pitchFamily="2" charset="2"/>
              <a:buChar char="u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4pPr>
            <a:lvl5pPr marL="2057400" indent="-228600"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ts val="500"/>
              </a:spcBef>
              <a:spcAft>
                <a:spcPct val="0"/>
              </a:spcAft>
              <a:buFontTx/>
              <a:buChar char="-"/>
            </a:pPr>
            <a:r>
              <a:rPr lang="en-GB" altLang="hu-HU" sz="1300" dirty="0">
                <a:cs typeface="Times New Roman" panose="02020603050405020304" pitchFamily="18" charset="0"/>
              </a:rPr>
              <a:t> </a:t>
            </a:r>
            <a:r>
              <a:rPr lang="hu-HU" altLang="hu-HU" sz="1300" dirty="0" smtClean="0">
                <a:cs typeface="Times New Roman" panose="02020603050405020304" pitchFamily="18" charset="0"/>
              </a:rPr>
              <a:t>megtapasztalni az igazi frissen készült kávé illatát és aromáját</a:t>
            </a:r>
          </a:p>
          <a:p>
            <a:pPr fontAlgn="base">
              <a:spcBef>
                <a:spcPts val="500"/>
              </a:spcBef>
              <a:spcAft>
                <a:spcPct val="0"/>
              </a:spcAft>
              <a:buFontTx/>
              <a:buChar char="-"/>
            </a:pPr>
            <a:r>
              <a:rPr lang="hu-HU" altLang="hu-HU" sz="1300" dirty="0">
                <a:cs typeface="Times New Roman" panose="02020603050405020304" pitchFamily="18" charset="0"/>
              </a:rPr>
              <a:t> </a:t>
            </a:r>
            <a:r>
              <a:rPr lang="hu-HU" altLang="hu-HU" sz="1300" dirty="0" smtClean="0">
                <a:cs typeface="Times New Roman" panose="02020603050405020304" pitchFamily="18" charset="0"/>
              </a:rPr>
              <a:t>valami új történik ami hat minden érzékszervünkre</a:t>
            </a:r>
            <a:endParaRPr lang="hu-HU" altLang="hu-HU" sz="1300" dirty="0">
              <a:cs typeface="Times New Roman" panose="02020603050405020304" pitchFamily="18" charset="0"/>
            </a:endParaRPr>
          </a:p>
        </p:txBody>
      </p:sp>
      <p:sp>
        <p:nvSpPr>
          <p:cNvPr id="76809" name="Text Box 13"/>
          <p:cNvSpPr txBox="1">
            <a:spLocks noChangeArrowheads="1"/>
          </p:cNvSpPr>
          <p:nvPr/>
        </p:nvSpPr>
        <p:spPr bwMode="auto">
          <a:xfrm>
            <a:off x="1558981" y="5208522"/>
            <a:ext cx="2896527" cy="892552"/>
          </a:xfrm>
          <a:prstGeom prst="rect">
            <a:avLst/>
          </a:prstGeom>
          <a:solidFill>
            <a:schemeClr val="bg1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1pPr>
            <a:lvl2pPr marL="742950" indent="-285750">
              <a:buSzPct val="95000"/>
              <a:buFont typeface="Wingdings 3" panose="05040102010807070707" pitchFamily="18" charset="2"/>
              <a:buChar char="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2pPr>
            <a:lvl3pPr marL="1143000" indent="-228600">
              <a:buSzPct val="80000"/>
              <a:buFont typeface="Wingdings" panose="05000000000000000000" pitchFamily="2" charset="2"/>
              <a:buChar char="l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3pPr>
            <a:lvl4pPr marL="1600200" indent="-228600">
              <a:buSzPct val="50000"/>
              <a:buFont typeface="Wingdings" panose="05000000000000000000" pitchFamily="2" charset="2"/>
              <a:buChar char="u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4pPr>
            <a:lvl5pPr marL="2057400" indent="-228600"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hu-HU" altLang="hu-HU" sz="1300" dirty="0" smtClean="0">
                <a:cs typeface="Times New Roman" panose="02020603050405020304" pitchFamily="18" charset="0"/>
              </a:rPr>
              <a:t> a hírvivő aktiválja a csapatot a gyűjtésre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altLang="hu-HU" sz="1300" dirty="0">
                <a:cs typeface="Times New Roman" panose="02020603050405020304" pitchFamily="18" charset="0"/>
              </a:rPr>
              <a:t>-</a:t>
            </a:r>
            <a:r>
              <a:rPr lang="hu-HU" altLang="hu-HU" sz="1300" dirty="0" smtClean="0">
                <a:cs typeface="Times New Roman" panose="02020603050405020304" pitchFamily="18" charset="0"/>
              </a:rPr>
              <a:t> erős érzelmi kötődést építünk, mert megoldunk egy valós problémát</a:t>
            </a:r>
            <a:endParaRPr lang="en-GB" altLang="hu-HU" sz="1300" dirty="0">
              <a:cs typeface="Times New Roman" panose="02020603050405020304" pitchFamily="18" charset="0"/>
            </a:endParaRPr>
          </a:p>
        </p:txBody>
      </p:sp>
      <p:sp>
        <p:nvSpPr>
          <p:cNvPr id="11" name="Szív 10"/>
          <p:cNvSpPr/>
          <p:nvPr/>
        </p:nvSpPr>
        <p:spPr>
          <a:xfrm>
            <a:off x="5048250" y="2900363"/>
            <a:ext cx="1695450" cy="1230312"/>
          </a:xfrm>
          <a:prstGeom prst="hear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u-HU" sz="700" u="sng" dirty="0">
              <a:solidFill>
                <a:srgbClr val="FFFFFF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200" b="1" dirty="0" smtClean="0">
                <a:solidFill>
                  <a:srgbClr val="FFFFFF"/>
                </a:solidFill>
              </a:rPr>
              <a:t>Fantasztikus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200" b="1" dirty="0" smtClean="0">
                <a:solidFill>
                  <a:srgbClr val="FFFFFF"/>
                </a:solidFill>
              </a:rPr>
              <a:t>Munkahelyi kávé</a:t>
            </a:r>
            <a:endParaRPr lang="en-GB" sz="1200" b="1" dirty="0">
              <a:solidFill>
                <a:srgbClr val="FFFFFF"/>
              </a:solidFill>
            </a:endParaRPr>
          </a:p>
        </p:txBody>
      </p:sp>
      <p:sp>
        <p:nvSpPr>
          <p:cNvPr id="14" name="Tartalom helye 12"/>
          <p:cNvSpPr>
            <a:spLocks noGrp="1"/>
          </p:cNvSpPr>
          <p:nvPr>
            <p:ph idx="1"/>
          </p:nvPr>
        </p:nvSpPr>
        <p:spPr>
          <a:xfrm>
            <a:off x="4411663" y="4116388"/>
            <a:ext cx="3255962" cy="846386"/>
          </a:xfrm>
        </p:spPr>
        <p:txBody>
          <a:bodyPr/>
          <a:lstStyle/>
          <a:p>
            <a:pPr>
              <a:defRPr/>
            </a:pPr>
            <a:r>
              <a:rPr lang="hu-HU" sz="1100" b="1" u="sng" dirty="0" smtClean="0"/>
              <a:t>Működni fog mert</a:t>
            </a:r>
            <a:r>
              <a:rPr lang="en-GB" sz="1100" b="1" u="sng" dirty="0" smtClean="0"/>
              <a:t>:</a:t>
            </a:r>
            <a:endParaRPr lang="en-GB" sz="1100" b="1" u="sng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100" dirty="0" smtClean="0"/>
              <a:t>RELEV</a:t>
            </a:r>
            <a:r>
              <a:rPr lang="hu-HU" sz="1100" dirty="0" smtClean="0"/>
              <a:t>ÁNS</a:t>
            </a:r>
            <a:endParaRPr lang="en-GB" sz="11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hu-HU" sz="1100" dirty="0" smtClean="0"/>
              <a:t>ÚJ</a:t>
            </a:r>
            <a:endParaRPr lang="en-GB" sz="11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hu-HU" sz="1100" dirty="0" smtClean="0"/>
              <a:t>ERŐS</a:t>
            </a:r>
            <a:endParaRPr lang="en-GB" sz="11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hu-HU" sz="1100" dirty="0" smtClean="0"/>
              <a:t>EGYSZERŰ</a:t>
            </a:r>
            <a:endParaRPr lang="en-GB" sz="1100" dirty="0"/>
          </a:p>
        </p:txBody>
      </p:sp>
      <p:graphicFrame>
        <p:nvGraphicFramePr>
          <p:cNvPr id="13" name="Objektum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0120638"/>
              </p:ext>
            </p:extLst>
          </p:nvPr>
        </p:nvGraphicFramePr>
        <p:xfrm>
          <a:off x="239964" y="1023255"/>
          <a:ext cx="2536322" cy="1792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9" name="Acrobat Document" r:id="rId3" imgW="11344014" imgH="8019735" progId="AcroExch.Document.11">
                  <p:embed/>
                </p:oleObj>
              </mc:Choice>
              <mc:Fallback>
                <p:oleObj name="Acrobat Document" r:id="rId3" imgW="11344014" imgH="8019735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9964" y="1023255"/>
                        <a:ext cx="2536322" cy="1792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Kép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699" y="2934495"/>
            <a:ext cx="2531587" cy="1447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787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4" grpId="0" animBg="1"/>
      <p:bldP spid="5" grpId="0"/>
      <p:bldP spid="6" grpId="0"/>
      <p:bldP spid="7" grpId="0"/>
      <p:bldP spid="9223" grpId="0" animBg="1"/>
      <p:bldP spid="76808" grpId="0" animBg="1"/>
      <p:bldP spid="76809" grpId="0" animBg="1"/>
      <p:bldP spid="11" grpId="0" animBg="1"/>
      <p:bldP spid="1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885" y="390433"/>
            <a:ext cx="10354733" cy="366712"/>
          </a:xfrm>
        </p:spPr>
        <p:txBody>
          <a:bodyPr/>
          <a:lstStyle/>
          <a:p>
            <a:r>
              <a:rPr lang="hu-HU" dirty="0" smtClean="0"/>
              <a:t>Hogyan tudtunk túllépni a kávén?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51885" y="1295401"/>
            <a:ext cx="10898717" cy="1723549"/>
          </a:xfrm>
        </p:spPr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hu-HU" dirty="0" err="1" smtClean="0"/>
              <a:t>Webáruház</a:t>
            </a:r>
            <a:r>
              <a:rPr lang="hu-HU" dirty="0" smtClean="0"/>
              <a:t> beindítása : </a:t>
            </a:r>
          </a:p>
          <a:p>
            <a:pPr marL="528638" lvl="1" indent="-342900">
              <a:buFont typeface="Wingdings" panose="05000000000000000000" pitchFamily="2" charset="2"/>
              <a:buChar char="ü"/>
            </a:pPr>
            <a:r>
              <a:rPr lang="hu-HU" dirty="0" smtClean="0"/>
              <a:t>A tudás házon belül építése</a:t>
            </a:r>
          </a:p>
          <a:p>
            <a:pPr marL="528638" lvl="1" indent="-342900">
              <a:buFont typeface="Wingdings" panose="05000000000000000000" pitchFamily="2" charset="2"/>
              <a:buChar char="ü"/>
            </a:pPr>
            <a:r>
              <a:rPr lang="hu-HU" dirty="0"/>
              <a:t>O</a:t>
            </a:r>
            <a:r>
              <a:rPr lang="hu-HU" dirty="0" smtClean="0"/>
              <a:t>rszágos jelenlét, </a:t>
            </a:r>
          </a:p>
          <a:p>
            <a:pPr marL="528638" lvl="1" indent="-342900">
              <a:buFont typeface="Wingdings" panose="05000000000000000000" pitchFamily="2" charset="2"/>
              <a:buChar char="ü"/>
            </a:pPr>
            <a:r>
              <a:rPr lang="hu-HU" dirty="0" smtClean="0"/>
              <a:t>Minőségi és megbízható kiszolgálás, </a:t>
            </a:r>
          </a:p>
          <a:p>
            <a:pPr marL="528638" lvl="1" indent="-342900">
              <a:buFont typeface="Wingdings" panose="05000000000000000000" pitchFamily="2" charset="2"/>
              <a:buChar char="ü"/>
            </a:pPr>
            <a:r>
              <a:rPr lang="hu-HU" dirty="0"/>
              <a:t>M</a:t>
            </a:r>
            <a:r>
              <a:rPr lang="hu-HU" dirty="0" smtClean="0"/>
              <a:t>agas látogatószám, online katalógus</a:t>
            </a:r>
          </a:p>
          <a:p>
            <a:pPr marL="528638" lvl="1" indent="-342900">
              <a:buFont typeface="Wingdings" panose="05000000000000000000" pitchFamily="2" charset="2"/>
              <a:buChar char="ü"/>
            </a:pPr>
            <a:endParaRPr lang="hu-HU" dirty="0" smtClean="0"/>
          </a:p>
          <a:p>
            <a:pPr marL="342900" indent="-342900">
              <a:buFont typeface="+mj-lt"/>
              <a:buAutoNum type="arabicPeriod"/>
            </a:pPr>
            <a:r>
              <a:rPr lang="hu-HU" dirty="0" smtClean="0"/>
              <a:t>TV kampány: A Tchibo több, mint kávé</a:t>
            </a:r>
          </a:p>
        </p:txBody>
      </p:sp>
      <p:sp>
        <p:nvSpPr>
          <p:cNvPr id="4" name="Tartalom helye 2"/>
          <p:cNvSpPr txBox="1">
            <a:spLocks/>
          </p:cNvSpPr>
          <p:nvPr/>
        </p:nvSpPr>
        <p:spPr bwMode="auto">
          <a:xfrm>
            <a:off x="251884" y="3828144"/>
            <a:ext cx="1089871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defTabSz="879475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002666"/>
                </a:solidFill>
                <a:latin typeface="+mn-lt"/>
                <a:ea typeface="+mn-ea"/>
                <a:cs typeface="+mn-cs"/>
              </a:defRPr>
            </a:lvl1pPr>
            <a:lvl2pPr marL="185738" indent="-184150" algn="l" defTabSz="879475" rtl="0" eaLnBrk="0" fontAlgn="base" hangingPunct="0">
              <a:spcBef>
                <a:spcPct val="0"/>
              </a:spcBef>
              <a:spcAft>
                <a:spcPct val="0"/>
              </a:spcAft>
              <a:buSzPct val="95000"/>
              <a:buFont typeface="Wingdings 3" panose="05040102010807070707" pitchFamily="18" charset="2"/>
              <a:buChar char=""/>
              <a:defRPr sz="1600" kern="1200">
                <a:solidFill>
                  <a:srgbClr val="002666"/>
                </a:solidFill>
                <a:latin typeface="+mn-lt"/>
                <a:ea typeface="+mn-ea"/>
                <a:cs typeface="+mn-cs"/>
              </a:defRPr>
            </a:lvl2pPr>
            <a:lvl3pPr marL="376238" indent="-188913" algn="l" defTabSz="879475" rtl="0" eaLnBrk="0" fontAlgn="base" hangingPunct="0">
              <a:spcBef>
                <a:spcPct val="0"/>
              </a:spcBef>
              <a:spcAft>
                <a:spcPct val="0"/>
              </a:spcAft>
              <a:buSzPct val="80000"/>
              <a:buFont typeface="Wingdings" panose="05000000000000000000" pitchFamily="2" charset="2"/>
              <a:buChar char="l"/>
              <a:defRPr sz="1600" kern="1200">
                <a:solidFill>
                  <a:srgbClr val="002666"/>
                </a:solidFill>
                <a:latin typeface="+mn-lt"/>
                <a:ea typeface="+mn-ea"/>
                <a:cs typeface="+mn-cs"/>
              </a:defRPr>
            </a:lvl3pPr>
            <a:lvl4pPr marL="576263" indent="-198438" algn="l" defTabSz="879475" rtl="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u"/>
              <a:defRPr sz="1600" kern="1200">
                <a:solidFill>
                  <a:srgbClr val="002666"/>
                </a:solidFill>
                <a:latin typeface="+mn-lt"/>
                <a:ea typeface="+mn-ea"/>
                <a:cs typeface="+mn-cs"/>
              </a:defRPr>
            </a:lvl4pPr>
            <a:lvl5pPr marL="766763" indent="-188913" algn="l" defTabSz="879475" rtl="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 kern="1200">
                <a:solidFill>
                  <a:srgbClr val="0026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 smtClean="0">
                <a:hlinkClick r:id="rId2" action="ppaction://hlinksldjump"/>
              </a:rPr>
              <a:t>44. heti reklámfilm </a:t>
            </a: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34971735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Adaskazetta_Tchibo_Shop_2_MPEG1_HD_v001_Fisherman_Mix_0dbfs_18184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026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3665" y="415472"/>
            <a:ext cx="7766050" cy="369332"/>
          </a:xfrm>
        </p:spPr>
        <p:txBody>
          <a:bodyPr/>
          <a:lstStyle/>
          <a:p>
            <a:pPr eaLnBrk="1" hangingPunct="1"/>
            <a:r>
              <a:rPr lang="hu-HU" altLang="hu-HU" dirty="0" smtClean="0"/>
              <a:t>Hogyan válunk online vásárlóvá?</a:t>
            </a:r>
            <a:endParaRPr lang="en-US" altLang="hu-HU" dirty="0"/>
          </a:p>
        </p:txBody>
      </p:sp>
      <p:graphicFrame>
        <p:nvGraphicFramePr>
          <p:cNvPr id="592985" name="Group 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057012"/>
              </p:ext>
            </p:extLst>
          </p:nvPr>
        </p:nvGraphicFramePr>
        <p:xfrm>
          <a:off x="272812" y="1101546"/>
          <a:ext cx="9179881" cy="3341869"/>
        </p:xfrm>
        <a:graphic>
          <a:graphicData uri="http://schemas.openxmlformats.org/drawingml/2006/table">
            <a:tbl>
              <a:tblPr/>
              <a:tblGrid>
                <a:gridCol w="1131062"/>
                <a:gridCol w="1227251"/>
                <a:gridCol w="1443826"/>
                <a:gridCol w="1371634"/>
                <a:gridCol w="1371634"/>
                <a:gridCol w="1365403"/>
                <a:gridCol w="1269071"/>
              </a:tblGrid>
              <a:tr h="440861"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1" marR="90001" marT="46796" marB="4679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6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Új látogató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1" marR="90001" marT="46796" marB="46796" anchor="ctr" anchorCtr="1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6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Visszatérő látogató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1" marR="90001" marT="46796" marB="4679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6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Hírlevél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1" marR="90001" marT="46796" marB="4679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6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Új vásárló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1" marR="90001" marT="46796" marB="4679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6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Visszatérő vásárló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1" marR="90001" marT="46796" marB="4679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6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Tchibo Card </a:t>
                      </a:r>
                      <a:r>
                        <a:rPr kumimoji="0" lang="hu-H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vásárló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1" marR="90001" marT="46796" marB="4679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666"/>
                    </a:solidFill>
                  </a:tcPr>
                </a:tc>
              </a:tr>
              <a:tr h="1575228">
                <a:tc>
                  <a:txBody>
                    <a:bodyPr/>
                    <a:lstStyle/>
                    <a:p>
                      <a:pPr marL="0" marR="0" lvl="0" indent="0" algn="l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Fejlődés</a:t>
                      </a:r>
                    </a:p>
                  </a:txBody>
                  <a:tcPr marL="91441" marR="91441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6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8001" marR="108001" marT="107988" marB="10798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hu-HU" sz="1800" dirty="0"/>
                    </a:p>
                  </a:txBody>
                  <a:tcPr marL="108001" marR="108001" marT="107988" marB="10798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hu-HU" sz="1800" dirty="0"/>
                    </a:p>
                  </a:txBody>
                  <a:tcPr marL="108001" marR="108001" marT="107988" marB="10798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8001" marR="108001" marT="107988" marB="10798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8001" marR="108001" marT="107988" marB="10798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8001" marR="108001" marT="107988" marB="10798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5780">
                <a:tc>
                  <a:txBody>
                    <a:bodyPr/>
                    <a:lstStyle/>
                    <a:p>
                      <a:pPr marL="0" marR="0" lvl="0" indent="0" algn="l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Mit tehetünk a sikerért?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6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200" b="0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Webshop</a:t>
                      </a:r>
                      <a:r>
                        <a:rPr kumimoji="0" lang="hu-HU" sz="12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 felületre terelés</a:t>
                      </a:r>
                      <a:endParaRPr kumimoji="0" lang="en-GB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8001" marR="108001" marT="107988" marB="1079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Remarketing </a:t>
                      </a:r>
                      <a:r>
                        <a:rPr kumimoji="0" lang="hu-HU" sz="12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eszközök</a:t>
                      </a:r>
                      <a:endParaRPr kumimoji="0" lang="en-GB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8001" marR="108001" marT="107988" marB="1079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Web lead generation</a:t>
                      </a:r>
                    </a:p>
                  </a:txBody>
                  <a:tcPr marL="108001" marR="108001" marT="107988" marB="1079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2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?</a:t>
                      </a:r>
                      <a:endParaRPr kumimoji="0" lang="en-GB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8001" marR="108001" marT="107988" marB="1079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Tchibo</a:t>
                      </a:r>
                      <a:r>
                        <a:rPr kumimoji="0" lang="hu-HU" sz="12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hu-HU" sz="1200" b="0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re-aktiválja</a:t>
                      </a:r>
                      <a:endParaRPr kumimoji="0" lang="en-GB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2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Magától visszatér</a:t>
                      </a:r>
                      <a:endParaRPr kumimoji="0" lang="en-GB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8001" marR="108001" marT="107988" marB="1079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2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 hűségesek jutalmazása</a:t>
                      </a:r>
                      <a:endParaRPr kumimoji="0" lang="en-GB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879475" rtl="0" eaLnBrk="1" fontAlgn="base" latinLnBrk="0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online + offline</a:t>
                      </a:r>
                    </a:p>
                  </a:txBody>
                  <a:tcPr marL="108001" marR="108001" marT="107988" marB="1079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1676" name="Picture 58" descr="Vector Smart Obje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88" y="2020889"/>
            <a:ext cx="6477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77" name="Picture 59" descr="leve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2114551"/>
            <a:ext cx="7413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78" name="Picture 60" descr="TchiboCar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2939" y="2047876"/>
            <a:ext cx="1012825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79" name="AutoShape 62" descr="2Q=="/>
          <p:cNvSpPr>
            <a:spLocks noChangeAspect="1" noChangeArrowheads="1"/>
          </p:cNvSpPr>
          <p:nvPr/>
        </p:nvSpPr>
        <p:spPr bwMode="auto">
          <a:xfrm>
            <a:off x="4967289" y="2414589"/>
            <a:ext cx="225742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altLang="hu-HU" sz="1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11680" name="AutoShape 63" descr="2Q=="/>
          <p:cNvSpPr>
            <a:spLocks noChangeAspect="1" noChangeArrowheads="1"/>
          </p:cNvSpPr>
          <p:nvPr/>
        </p:nvSpPr>
        <p:spPr bwMode="auto">
          <a:xfrm>
            <a:off x="4967289" y="2414589"/>
            <a:ext cx="225742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00" u="sng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altLang="hu-HU" sz="1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111681" name="Picture 6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076" y="1884364"/>
            <a:ext cx="10128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82" name="Picture 65" descr="Shopping-cart-0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25" y="2101851"/>
            <a:ext cx="877888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958" y="1918451"/>
            <a:ext cx="1013048" cy="9104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Egyenes összekötő 2"/>
          <p:cNvCxnSpPr/>
          <p:nvPr/>
        </p:nvCxnSpPr>
        <p:spPr bwMode="auto">
          <a:xfrm>
            <a:off x="6821488" y="1114425"/>
            <a:ext cx="36512" cy="3279775"/>
          </a:xfrm>
          <a:prstGeom prst="line">
            <a:avLst/>
          </a:prstGeom>
          <a:ln w="28575">
            <a:solidFill>
              <a:srgbClr val="FF0000"/>
            </a:solidFill>
            <a:headEnd type="none" w="med" len="med"/>
            <a:tailEnd type="none" w="med" len="med"/>
          </a:ln>
          <a:ex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Szövegdoboz 3"/>
          <p:cNvSpPr txBox="1"/>
          <p:nvPr/>
        </p:nvSpPr>
        <p:spPr>
          <a:xfrm>
            <a:off x="303665" y="4686300"/>
            <a:ext cx="598247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400" b="1" u="sng" dirty="0" err="1" smtClean="0">
                <a:solidFill>
                  <a:srgbClr val="002060"/>
                </a:solidFill>
              </a:rPr>
              <a:t>Remarketing</a:t>
            </a:r>
            <a:r>
              <a:rPr lang="hu-HU" sz="1400" b="1" u="sng" dirty="0" smtClean="0">
                <a:solidFill>
                  <a:srgbClr val="002060"/>
                </a:solidFill>
              </a:rPr>
              <a:t> eszközök tesztelése:</a:t>
            </a:r>
          </a:p>
          <a:p>
            <a:endParaRPr lang="hu-HU" sz="1400" b="1" u="sng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hu-HU" sz="1400" dirty="0" smtClean="0">
                <a:solidFill>
                  <a:srgbClr val="002060"/>
                </a:solidFill>
              </a:rPr>
              <a:t>Félbeszakított vásárlás esetén e-mail</a:t>
            </a:r>
          </a:p>
          <a:p>
            <a:pPr marL="342900" indent="-342900">
              <a:buFont typeface="+mj-lt"/>
              <a:buAutoNum type="arabicPeriod"/>
            </a:pPr>
            <a:r>
              <a:rPr lang="hu-HU" sz="1400" dirty="0" smtClean="0">
                <a:solidFill>
                  <a:srgbClr val="002060"/>
                </a:solidFill>
              </a:rPr>
              <a:t>„Újra kapható” e-mail</a:t>
            </a:r>
          </a:p>
          <a:p>
            <a:pPr marL="342900" indent="-342900">
              <a:buFont typeface="+mj-lt"/>
              <a:buAutoNum type="arabicPeriod"/>
            </a:pPr>
            <a:r>
              <a:rPr lang="hu-HU" sz="1400" dirty="0" smtClean="0">
                <a:solidFill>
                  <a:srgbClr val="002060"/>
                </a:solidFill>
              </a:rPr>
              <a:t>Bolti készlet ellenőrzés</a:t>
            </a:r>
          </a:p>
          <a:p>
            <a:pPr marL="342900" indent="-342900">
              <a:buFont typeface="+mj-lt"/>
              <a:buAutoNum type="arabicPeriod"/>
            </a:pPr>
            <a:r>
              <a:rPr lang="hu-HU" sz="1400" dirty="0" smtClean="0">
                <a:solidFill>
                  <a:srgbClr val="002060"/>
                </a:solidFill>
              </a:rPr>
              <a:t>Felhívni a figyelmet a minőségi garanciára, az elállás lehetőségére</a:t>
            </a:r>
          </a:p>
          <a:p>
            <a:pPr marL="342900" indent="-342900">
              <a:buFont typeface="+mj-lt"/>
              <a:buAutoNum type="arabicPeriod"/>
            </a:pPr>
            <a:r>
              <a:rPr lang="hu-HU" sz="1400" dirty="0" smtClean="0">
                <a:solidFill>
                  <a:srgbClr val="002060"/>
                </a:solidFill>
              </a:rPr>
              <a:t>Vevőszolgálat könnyű elérhetősége és hatékony probléma megoldás</a:t>
            </a:r>
          </a:p>
          <a:p>
            <a:pPr marL="342900" indent="-342900">
              <a:buFont typeface="+mj-lt"/>
              <a:buAutoNum type="arabicPeriod"/>
            </a:pPr>
            <a:r>
              <a:rPr lang="hu-HU" sz="1400" dirty="0" smtClean="0">
                <a:solidFill>
                  <a:srgbClr val="002060"/>
                </a:solidFill>
              </a:rPr>
              <a:t>On-line chat</a:t>
            </a:r>
          </a:p>
          <a:p>
            <a:pPr marL="342900" indent="-342900">
              <a:buFont typeface="+mj-lt"/>
              <a:buAutoNum type="arabicPeriod"/>
            </a:pPr>
            <a:endParaRPr lang="hu-HU" sz="1400" dirty="0"/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 rotWithShape="1">
          <a:blip r:embed="rId9"/>
          <a:srcRect l="11250" t="40625" r="39584" b="19922"/>
          <a:stretch/>
        </p:blipFill>
        <p:spPr>
          <a:xfrm>
            <a:off x="6858000" y="4562845"/>
            <a:ext cx="3021013" cy="1939337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 bwMode="auto">
          <a:xfrm>
            <a:off x="1403131" y="1130183"/>
            <a:ext cx="8029629" cy="3248251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77800" marR="0" indent="-177800" algn="ctr" defTabSz="87947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1257300" algn="l"/>
              </a:tabLst>
            </a:pPr>
            <a:endParaRPr kumimoji="0" lang="hu-HU" sz="7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églalap 18"/>
          <p:cNvSpPr/>
          <p:nvPr/>
        </p:nvSpPr>
        <p:spPr bwMode="auto">
          <a:xfrm>
            <a:off x="2638866" y="1147871"/>
            <a:ext cx="6803859" cy="3279775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77800" marR="0" indent="-177800" algn="ctr" defTabSz="87947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1257300" algn="l"/>
              </a:tabLst>
            </a:pPr>
            <a:endParaRPr kumimoji="0" lang="hu-HU" sz="7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églalap 19"/>
          <p:cNvSpPr/>
          <p:nvPr/>
        </p:nvSpPr>
        <p:spPr bwMode="auto">
          <a:xfrm>
            <a:off x="4092575" y="1145955"/>
            <a:ext cx="5350970" cy="3279775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77800" marR="0" indent="-177800" algn="ctr" defTabSz="87947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1257300" algn="l"/>
              </a:tabLst>
            </a:pPr>
            <a:endParaRPr kumimoji="0" lang="hu-HU" sz="7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églalap 20"/>
          <p:cNvSpPr/>
          <p:nvPr/>
        </p:nvSpPr>
        <p:spPr bwMode="auto">
          <a:xfrm>
            <a:off x="5464834" y="1154797"/>
            <a:ext cx="3977891" cy="3279775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77800" marR="0" indent="-177800" algn="ctr" defTabSz="87947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1257300" algn="l"/>
              </a:tabLst>
            </a:pPr>
            <a:endParaRPr kumimoji="0" lang="hu-HU" sz="7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églalap 21"/>
          <p:cNvSpPr/>
          <p:nvPr/>
        </p:nvSpPr>
        <p:spPr bwMode="auto">
          <a:xfrm>
            <a:off x="6821488" y="1145956"/>
            <a:ext cx="2611272" cy="3279775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77800" marR="0" indent="-177800" algn="ctr" defTabSz="87947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1257300" algn="l"/>
              </a:tabLst>
            </a:pPr>
            <a:endParaRPr kumimoji="0" lang="hu-HU" sz="7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églalap 22"/>
          <p:cNvSpPr/>
          <p:nvPr/>
        </p:nvSpPr>
        <p:spPr bwMode="auto">
          <a:xfrm>
            <a:off x="8286779" y="1145957"/>
            <a:ext cx="1165912" cy="3248243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77800" marR="0" indent="-177800" algn="ctr" defTabSz="87947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1257300" algn="l"/>
              </a:tabLst>
            </a:pPr>
            <a:endParaRPr kumimoji="0" lang="hu-HU" sz="7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51342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/>
          <a:srcRect l="25365" t="5430" r="26967" b="3462"/>
          <a:stretch/>
        </p:blipFill>
        <p:spPr>
          <a:xfrm>
            <a:off x="291752" y="1466416"/>
            <a:ext cx="2965171" cy="454211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3" name="Kép 2"/>
          <p:cNvPicPr>
            <a:picLocks noChangeAspect="1"/>
          </p:cNvPicPr>
          <p:nvPr/>
        </p:nvPicPr>
        <p:blipFill rotWithShape="1">
          <a:blip r:embed="rId3"/>
          <a:srcRect l="25892" t="5427" r="26666" b="4264"/>
          <a:stretch/>
        </p:blipFill>
        <p:spPr>
          <a:xfrm>
            <a:off x="4029407" y="1474631"/>
            <a:ext cx="2902141" cy="457133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4" name="Kép 3"/>
          <p:cNvPicPr>
            <a:picLocks noChangeAspect="1"/>
          </p:cNvPicPr>
          <p:nvPr/>
        </p:nvPicPr>
        <p:blipFill rotWithShape="1">
          <a:blip r:embed="rId4"/>
          <a:srcRect l="25710" t="4969" r="26814" b="4337"/>
          <a:stretch/>
        </p:blipFill>
        <p:spPr>
          <a:xfrm>
            <a:off x="7704033" y="1451027"/>
            <a:ext cx="2942452" cy="457289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6" name="Szövegdoboz 5"/>
          <p:cNvSpPr txBox="1"/>
          <p:nvPr/>
        </p:nvSpPr>
        <p:spPr>
          <a:xfrm>
            <a:off x="1658517" y="1049896"/>
            <a:ext cx="35618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defTabSz="879475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2666"/>
                </a:solidFill>
              </a:defRPr>
            </a:lvl1pPr>
            <a:lvl2pPr marL="185738" indent="-184150" defTabSz="879475" eaLnBrk="0" fontAlgn="base" hangingPunct="0">
              <a:spcBef>
                <a:spcPct val="0"/>
              </a:spcBef>
              <a:spcAft>
                <a:spcPct val="0"/>
              </a:spcAft>
              <a:buSzPct val="95000"/>
              <a:buFont typeface="Wingdings 3" panose="05040102010807070707" pitchFamily="18" charset="2"/>
              <a:buChar char=""/>
              <a:defRPr sz="1600">
                <a:solidFill>
                  <a:srgbClr val="002666"/>
                </a:solidFill>
              </a:defRPr>
            </a:lvl2pPr>
            <a:lvl3pPr marL="376238" indent="-188913" defTabSz="879475" eaLnBrk="0" fontAlgn="base" hangingPunct="0">
              <a:spcBef>
                <a:spcPct val="0"/>
              </a:spcBef>
              <a:spcAft>
                <a:spcPct val="0"/>
              </a:spcAft>
              <a:buSzPct val="80000"/>
              <a:buFont typeface="Wingdings" panose="05000000000000000000" pitchFamily="2" charset="2"/>
              <a:buChar char="l"/>
              <a:defRPr sz="1600">
                <a:solidFill>
                  <a:srgbClr val="002666"/>
                </a:solidFill>
              </a:defRPr>
            </a:lvl3pPr>
            <a:lvl4pPr marL="576263" indent="-198438" defTabSz="879475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u"/>
              <a:defRPr sz="1600">
                <a:solidFill>
                  <a:srgbClr val="002666"/>
                </a:solidFill>
              </a:defRPr>
            </a:lvl4pPr>
            <a:lvl5pPr marL="766763" indent="-188913" defTabSz="879475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>
                <a:solidFill>
                  <a:srgbClr val="002666"/>
                </a:solidFill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hu-HU" b="1" dirty="0"/>
              <a:t>1.</a:t>
            </a:r>
          </a:p>
        </p:txBody>
      </p:sp>
      <p:sp>
        <p:nvSpPr>
          <p:cNvPr id="7" name="Szövegdoboz 6"/>
          <p:cNvSpPr txBox="1"/>
          <p:nvPr/>
        </p:nvSpPr>
        <p:spPr>
          <a:xfrm>
            <a:off x="5291024" y="1004921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b="1" dirty="0">
                <a:solidFill>
                  <a:srgbClr val="002666"/>
                </a:solidFill>
              </a:rPr>
              <a:t>2.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8997165" y="1013275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b="1" dirty="0" smtClean="0">
                <a:solidFill>
                  <a:srgbClr val="002666"/>
                </a:solidFill>
              </a:rPr>
              <a:t>3.</a:t>
            </a:r>
            <a:endParaRPr lang="hu-HU" b="1" dirty="0"/>
          </a:p>
        </p:txBody>
      </p:sp>
      <p:sp>
        <p:nvSpPr>
          <p:cNvPr id="9" name="Cím 8"/>
          <p:cNvSpPr>
            <a:spLocks noGrp="1"/>
          </p:cNvSpPr>
          <p:nvPr>
            <p:ph type="title" sz="quarter"/>
          </p:nvPr>
        </p:nvSpPr>
        <p:spPr>
          <a:xfrm>
            <a:off x="291752" y="409853"/>
            <a:ext cx="10354733" cy="366712"/>
          </a:xfrm>
        </p:spPr>
        <p:txBody>
          <a:bodyPr/>
          <a:lstStyle/>
          <a:p>
            <a:r>
              <a:rPr lang="hu-HU" dirty="0" smtClean="0"/>
              <a:t>Melyik a legsikeresebb akció?</a:t>
            </a:r>
            <a:endParaRPr lang="hu-HU" dirty="0"/>
          </a:p>
        </p:txBody>
      </p:sp>
      <p:sp>
        <p:nvSpPr>
          <p:cNvPr id="5" name="Ellipszis 4"/>
          <p:cNvSpPr/>
          <p:nvPr/>
        </p:nvSpPr>
        <p:spPr bwMode="auto">
          <a:xfrm>
            <a:off x="7277099" y="985871"/>
            <a:ext cx="3771901" cy="5300629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77800" marR="0" indent="-177800" algn="ctr" defTabSz="87947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1257300" algn="l"/>
              </a:tabLst>
            </a:pPr>
            <a:endParaRPr kumimoji="0" lang="hu-HU" sz="7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865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2060"/>
                </a:solidFill>
              </a:rPr>
              <a:t>Tchibo Üzletek és </a:t>
            </a:r>
            <a:r>
              <a:rPr lang="hu-HU" dirty="0" err="1" smtClean="0">
                <a:solidFill>
                  <a:srgbClr val="002060"/>
                </a:solidFill>
              </a:rPr>
              <a:t>X-Channel</a:t>
            </a:r>
            <a:endParaRPr lang="hu-HU" dirty="0">
              <a:solidFill>
                <a:srgbClr val="002060"/>
              </a:solidFill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1"/>
          </p:nvPr>
        </p:nvSpPr>
        <p:spPr>
          <a:xfrm>
            <a:off x="6607967" y="3570684"/>
            <a:ext cx="5346700" cy="2954655"/>
          </a:xfrm>
        </p:spPr>
        <p:txBody>
          <a:bodyPr/>
          <a:lstStyle/>
          <a:p>
            <a:r>
              <a:rPr lang="hu-HU" dirty="0" smtClean="0"/>
              <a:t>Eddigi tapasztalatok:</a:t>
            </a:r>
          </a:p>
          <a:p>
            <a:endParaRPr lang="hu-HU" dirty="0" smtClean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u-HU" dirty="0" smtClean="0"/>
              <a:t>Szerény átfedés vásárlás tekintetében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u-HU" dirty="0" smtClean="0"/>
              <a:t>Bolt kell a hitelességhez, „Ez egy létező cég.”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u-HU" dirty="0" smtClean="0"/>
              <a:t>Bolt kell, hogy fizikálisan megfoghassuk a termékeket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u-HU" dirty="0" err="1" smtClean="0"/>
              <a:t>Webáruházból</a:t>
            </a:r>
            <a:r>
              <a:rPr lang="hu-HU" dirty="0" smtClean="0"/>
              <a:t> egyszerű és kényelmes a vásárlás – megvan a bizalom, hogy visszaküldhetem, cserélhetem, akár a boltokban is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u-HU" dirty="0" smtClean="0"/>
              <a:t>Boltokkal rendelkező városokból több online megrendelés érkezik</a:t>
            </a:r>
          </a:p>
          <a:p>
            <a:pPr marL="342900" indent="-342900">
              <a:buFont typeface="+mj-lt"/>
              <a:buAutoNum type="arabicPeriod"/>
            </a:pPr>
            <a:endParaRPr lang="hu-HU" dirty="0" smtClean="0"/>
          </a:p>
          <a:p>
            <a:pPr marL="342900" indent="-342900">
              <a:buFont typeface="+mj-lt"/>
              <a:buAutoNum type="arabicPeriod"/>
            </a:pPr>
            <a:endParaRPr lang="hu-HU" dirty="0"/>
          </a:p>
        </p:txBody>
      </p:sp>
      <p:pic>
        <p:nvPicPr>
          <p:cNvPr id="5" name="Kép 1" descr="image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81" y="1052043"/>
            <a:ext cx="3602037" cy="2254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Kép 5"/>
          <p:cNvPicPr>
            <a:picLocks noChangeAspect="1"/>
          </p:cNvPicPr>
          <p:nvPr/>
        </p:nvPicPr>
        <p:blipFill rotWithShape="1">
          <a:blip r:embed="rId3"/>
          <a:srcRect t="8143" b="4330"/>
          <a:stretch/>
        </p:blipFill>
        <p:spPr>
          <a:xfrm>
            <a:off x="6607967" y="1028959"/>
            <a:ext cx="3285332" cy="2300425"/>
          </a:xfrm>
          <a:prstGeom prst="rect">
            <a:avLst/>
          </a:prstGeom>
        </p:spPr>
      </p:pic>
      <p:sp>
        <p:nvSpPr>
          <p:cNvPr id="7" name="Szöveg helye 2"/>
          <p:cNvSpPr txBox="1">
            <a:spLocks/>
          </p:cNvSpPr>
          <p:nvPr/>
        </p:nvSpPr>
        <p:spPr bwMode="auto">
          <a:xfrm>
            <a:off x="738981" y="3570684"/>
            <a:ext cx="5346700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defTabSz="879475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002666"/>
                </a:solidFill>
                <a:latin typeface="+mn-lt"/>
                <a:ea typeface="+mn-ea"/>
                <a:cs typeface="+mn-cs"/>
              </a:defRPr>
            </a:lvl1pPr>
            <a:lvl2pPr marL="185738" indent="-184150" algn="l" defTabSz="879475" rtl="0" eaLnBrk="0" fontAlgn="base" hangingPunct="0">
              <a:spcBef>
                <a:spcPct val="0"/>
              </a:spcBef>
              <a:spcAft>
                <a:spcPct val="0"/>
              </a:spcAft>
              <a:buSzPct val="95000"/>
              <a:buFont typeface="Wingdings 3" panose="05040102010807070707" pitchFamily="18" charset="2"/>
              <a:buChar char=""/>
              <a:defRPr sz="1600" kern="1200">
                <a:solidFill>
                  <a:srgbClr val="002666"/>
                </a:solidFill>
                <a:latin typeface="+mn-lt"/>
                <a:ea typeface="+mn-ea"/>
                <a:cs typeface="+mn-cs"/>
              </a:defRPr>
            </a:lvl2pPr>
            <a:lvl3pPr marL="376238" indent="-188913" algn="l" defTabSz="879475" rtl="0" eaLnBrk="0" fontAlgn="base" hangingPunct="0">
              <a:spcBef>
                <a:spcPct val="0"/>
              </a:spcBef>
              <a:spcAft>
                <a:spcPct val="0"/>
              </a:spcAft>
              <a:buSzPct val="80000"/>
              <a:buFont typeface="Wingdings" panose="05000000000000000000" pitchFamily="2" charset="2"/>
              <a:buChar char="l"/>
              <a:defRPr sz="1600" kern="1200">
                <a:solidFill>
                  <a:srgbClr val="002666"/>
                </a:solidFill>
                <a:latin typeface="+mn-lt"/>
                <a:ea typeface="+mn-ea"/>
                <a:cs typeface="+mn-cs"/>
              </a:defRPr>
            </a:lvl3pPr>
            <a:lvl4pPr marL="576263" indent="-198438" algn="l" defTabSz="879475" rtl="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u"/>
              <a:defRPr sz="1600" kern="1200">
                <a:solidFill>
                  <a:srgbClr val="002666"/>
                </a:solidFill>
                <a:latin typeface="+mn-lt"/>
                <a:ea typeface="+mn-ea"/>
                <a:cs typeface="+mn-cs"/>
              </a:defRPr>
            </a:lvl4pPr>
            <a:lvl5pPr marL="766763" indent="-188913" algn="l" defTabSz="879475" rtl="0" eaLnBrk="0" fontAlgn="base" hangingPunct="0">
              <a:spcBef>
                <a:spcPct val="0"/>
              </a:spcBef>
              <a:spcAft>
                <a:spcPct val="0"/>
              </a:spcAft>
              <a:buSzPct val="50000"/>
              <a:buFont typeface="Wingdings" panose="05000000000000000000" pitchFamily="2" charset="2"/>
              <a:buChar char="§"/>
              <a:defRPr sz="1600" kern="1200">
                <a:solidFill>
                  <a:srgbClr val="0026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 smtClean="0"/>
              <a:t>Élményt biztosítani!</a:t>
            </a:r>
          </a:p>
          <a:p>
            <a:endParaRPr lang="hu-HU" dirty="0" smtClean="0"/>
          </a:p>
          <a:p>
            <a:r>
              <a:rPr lang="hu-HU" dirty="0" smtClean="0"/>
              <a:t>Üzemeltetés:</a:t>
            </a:r>
          </a:p>
          <a:p>
            <a:pPr marL="342900" lvl="1" indent="-342900">
              <a:buFont typeface="Wingdings" panose="05000000000000000000" pitchFamily="2" charset="2"/>
              <a:buChar char="ü"/>
            </a:pPr>
            <a:r>
              <a:rPr lang="hu-HU" dirty="0"/>
              <a:t>Vásárlók fogadása és kiszolgálása</a:t>
            </a:r>
          </a:p>
          <a:p>
            <a:pPr marL="342900" lvl="1" indent="-342900">
              <a:buFont typeface="Wingdings" panose="05000000000000000000" pitchFamily="2" charset="2"/>
              <a:buChar char="ü"/>
            </a:pPr>
            <a:r>
              <a:rPr lang="hu-HU" dirty="0"/>
              <a:t>Bónusz rendszer</a:t>
            </a:r>
          </a:p>
          <a:p>
            <a:pPr marL="342900" lvl="1" indent="-342900">
              <a:buFont typeface="Wingdings" panose="05000000000000000000" pitchFamily="2" charset="2"/>
              <a:buChar char="ü"/>
            </a:pPr>
            <a:r>
              <a:rPr lang="hu-HU" dirty="0"/>
              <a:t>Vizuális megjelenítés - fókusz</a:t>
            </a:r>
          </a:p>
          <a:p>
            <a:pPr marL="342900" lvl="1" indent="-342900">
              <a:buFont typeface="Wingdings" panose="05000000000000000000" pitchFamily="2" charset="2"/>
              <a:buChar char="ü"/>
            </a:pPr>
            <a:r>
              <a:rPr lang="hu-HU" dirty="0"/>
              <a:t>Minél kevesebb árakció</a:t>
            </a:r>
          </a:p>
          <a:p>
            <a:pPr marL="342900" lvl="1" indent="-342900">
              <a:buFont typeface="Wingdings" panose="05000000000000000000" pitchFamily="2" charset="2"/>
              <a:buChar char="ü"/>
            </a:pPr>
            <a:r>
              <a:rPr lang="hu-HU" dirty="0"/>
              <a:t>Vásárlói adatbázis építése</a:t>
            </a:r>
          </a:p>
          <a:p>
            <a:pPr marL="528638" lvl="1" indent="-342900">
              <a:buFont typeface="+mj-lt"/>
              <a:buAutoNum type="arabicPeriod"/>
            </a:pPr>
            <a:endParaRPr lang="hu-HU" dirty="0" smtClean="0"/>
          </a:p>
          <a:p>
            <a:pPr marL="342900" indent="-342900">
              <a:buFont typeface="+mj-lt"/>
              <a:buAutoNum type="arabicPeriod"/>
            </a:pPr>
            <a:endParaRPr lang="hu-HU" dirty="0" smtClean="0"/>
          </a:p>
          <a:p>
            <a:pPr marL="342900" indent="-342900">
              <a:buFont typeface="+mj-lt"/>
              <a:buAutoNum type="arabicPeriod"/>
            </a:pPr>
            <a:endParaRPr lang="hu-HU" dirty="0" smtClean="0"/>
          </a:p>
          <a:p>
            <a:pPr marL="342900" indent="-342900">
              <a:buFont typeface="+mj-lt"/>
              <a:buAutoNum type="arabicPeriod"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22688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0625" y="434955"/>
            <a:ext cx="10354733" cy="366712"/>
          </a:xfrm>
        </p:spPr>
        <p:txBody>
          <a:bodyPr/>
          <a:lstStyle/>
          <a:p>
            <a:r>
              <a:rPr lang="hu-HU" dirty="0" err="1" smtClean="0"/>
              <a:t>Social</a:t>
            </a:r>
            <a:r>
              <a:rPr lang="hu-HU" dirty="0" smtClean="0"/>
              <a:t> Media</a:t>
            </a:r>
            <a:endParaRPr lang="hu-HU" dirty="0"/>
          </a:p>
        </p:txBody>
      </p:sp>
      <p:sp>
        <p:nvSpPr>
          <p:cNvPr id="5" name="Tartalom helye 2"/>
          <p:cNvSpPr txBox="1">
            <a:spLocks/>
          </p:cNvSpPr>
          <p:nvPr/>
        </p:nvSpPr>
        <p:spPr>
          <a:xfrm>
            <a:off x="300625" y="801667"/>
            <a:ext cx="11486367" cy="3109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Blogger</a:t>
            </a:r>
            <a:r>
              <a:rPr kumimoji="0" lang="hu-H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projekt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Együttműködés ismert magyar </a:t>
            </a:r>
            <a:r>
              <a:rPr kumimoji="0" lang="hu-H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bloggerekkel</a:t>
            </a:r>
            <a:endParaRPr kumimoji="0" lang="hu-H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u-HU" sz="2000" dirty="0" smtClean="0">
                <a:solidFill>
                  <a:srgbClr val="002060"/>
                </a:solidFill>
                <a:latin typeface="Calibri" panose="020F0502020204030204"/>
              </a:rPr>
              <a:t>Rajtuk és más közösségi felületeken keresztül elérni a célcsoportunkat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Video</a:t>
            </a:r>
            <a:r>
              <a:rPr kumimoji="0" lang="hu-HU" sz="20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formában, használat közben megmutatni termékeinket a széles közönségnek</a:t>
            </a:r>
            <a:endParaRPr kumimoji="0" lang="hu-H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Eddigi eredmények: </a:t>
            </a:r>
          </a:p>
          <a:p>
            <a:pPr marR="0" lvl="2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Több,</a:t>
            </a:r>
            <a:r>
              <a:rPr kumimoji="0" lang="hu-HU" sz="18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mint </a:t>
            </a:r>
            <a:r>
              <a:rPr kumimoji="0" 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1.5 millió </a:t>
            </a:r>
            <a:r>
              <a:rPr kumimoji="0" lang="hu-H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YouTube</a:t>
            </a:r>
            <a:r>
              <a:rPr kumimoji="0" lang="hu-HU" sz="18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nézettség</a:t>
            </a:r>
            <a:endParaRPr kumimoji="0" lang="hu-HU" sz="18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R="0" lvl="2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128 </a:t>
            </a:r>
            <a:r>
              <a:rPr kumimoji="0" lang="hu-HU" sz="18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blogposts, </a:t>
            </a:r>
            <a:r>
              <a:rPr kumimoji="0" 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több,</a:t>
            </a:r>
            <a:r>
              <a:rPr kumimoji="0" lang="hu-HU" sz="18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</a:t>
            </a:r>
            <a:r>
              <a:rPr kumimoji="0" 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 150 </a:t>
            </a:r>
            <a:r>
              <a:rPr kumimoji="0" lang="hu-H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Facebook</a:t>
            </a:r>
            <a:r>
              <a:rPr kumimoji="0" 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post és 100 </a:t>
            </a:r>
            <a:r>
              <a:rPr kumimoji="0" lang="hu-H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Instagram</a:t>
            </a:r>
            <a:r>
              <a:rPr kumimoji="0" 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hu-H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posts</a:t>
            </a:r>
            <a:r>
              <a:rPr kumimoji="0" 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 </a:t>
            </a:r>
            <a:r>
              <a:rPr kumimoji="0" lang="hu-H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bloggerektől</a:t>
            </a:r>
            <a:r>
              <a:rPr kumimoji="0" 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R="0" lvl="2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hu-HU" sz="1800" dirty="0">
                <a:solidFill>
                  <a:srgbClr val="002060"/>
                </a:solidFill>
                <a:latin typeface="Calibri" panose="020F0502020204030204"/>
              </a:rPr>
              <a:t>S</a:t>
            </a:r>
            <a:r>
              <a:rPr kumimoji="0" lang="hu-H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rPr>
              <a:t>zámos</a:t>
            </a:r>
            <a:r>
              <a:rPr kumimoji="0" 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vásárlás </a:t>
            </a:r>
          </a:p>
          <a:p>
            <a:pPr marR="0" lvl="2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hu-HU" sz="1800" dirty="0" smtClean="0">
                <a:solidFill>
                  <a:srgbClr val="002060"/>
                </a:solidFill>
                <a:latin typeface="Calibri" panose="020F0502020204030204"/>
              </a:rPr>
              <a:t>Főleg a direkt keresések számának növekedése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423367" y="4501634"/>
            <a:ext cx="54618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>
                <a:solidFill>
                  <a:srgbClr val="002060"/>
                </a:solidFill>
                <a:hlinkClick r:id="rId2"/>
              </a:rPr>
              <a:t>http://www.youtube.com/watch?v=WmREL7CM_YY</a:t>
            </a:r>
            <a:endParaRPr lang="hu-H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809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Schaubildvorlage Tchibo GmbH Stand 01-06-2004">
  <a:themeElements>
    <a:clrScheme name="Schaubildvorlage Tchibo GmbH Stand 01-06-2004 2">
      <a:dk1>
        <a:srgbClr val="000000"/>
      </a:dk1>
      <a:lt1>
        <a:srgbClr val="FFFFFF"/>
      </a:lt1>
      <a:dk2>
        <a:srgbClr val="333399"/>
      </a:dk2>
      <a:lt2>
        <a:srgbClr val="FFFF66"/>
      </a:lt2>
      <a:accent1>
        <a:srgbClr val="FFFFFF"/>
      </a:accent1>
      <a:accent2>
        <a:srgbClr val="FFCC00"/>
      </a:accent2>
      <a:accent3>
        <a:srgbClr val="FFFFFF"/>
      </a:accent3>
      <a:accent4>
        <a:srgbClr val="000000"/>
      </a:accent4>
      <a:accent5>
        <a:srgbClr val="FFFFFF"/>
      </a:accent5>
      <a:accent6>
        <a:srgbClr val="E7B900"/>
      </a:accent6>
      <a:hlink>
        <a:srgbClr val="333399"/>
      </a:hlink>
      <a:folHlink>
        <a:srgbClr val="00003C"/>
      </a:folHlink>
    </a:clrScheme>
    <a:fontScheme name="Schaubildvorlage Tchibo GmbH Stand 01-06-200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177800" marR="0" indent="-177800" algn="ctr" defTabSz="879475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Wingdings" panose="05000000000000000000" pitchFamily="2" charset="2"/>
          <a:buChar char="Ø"/>
          <a:tabLst>
            <a:tab pos="1257300" algn="l"/>
          </a:tabLst>
          <a:defRPr kumimoji="0" lang="de-DE" sz="7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177800" marR="0" indent="-177800" algn="ctr" defTabSz="879475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Wingdings" panose="05000000000000000000" pitchFamily="2" charset="2"/>
          <a:buChar char="Ø"/>
          <a:tabLst>
            <a:tab pos="1257300" algn="l"/>
          </a:tabLst>
          <a:defRPr kumimoji="0" lang="de-DE" sz="7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Schaubildvorlage Tchibo GmbH Stand 01-06-2004 1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FFFFFF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80808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aubildvorlage Tchibo GmbH Stand 01-06-2004 2">
        <a:dk1>
          <a:srgbClr val="000000"/>
        </a:dk1>
        <a:lt1>
          <a:srgbClr val="FFFFFF"/>
        </a:lt1>
        <a:dk2>
          <a:srgbClr val="333399"/>
        </a:dk2>
        <a:lt2>
          <a:srgbClr val="FFFF66"/>
        </a:lt2>
        <a:accent1>
          <a:srgbClr val="FFFFFF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E7B900"/>
        </a:accent6>
        <a:hlink>
          <a:srgbClr val="333399"/>
        </a:hlink>
        <a:folHlink>
          <a:srgbClr val="00003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625</Words>
  <Application>Microsoft Macintosh PowerPoint</Application>
  <PresentationFormat>Custom</PresentationFormat>
  <Paragraphs>124</Paragraphs>
  <Slides>10</Slides>
  <Notes>1</Notes>
  <HiddenSlides>0</HiddenSlides>
  <MMClips>1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Schaubildvorlage Tchibo GmbH Stand 01-06-2004</vt:lpstr>
      <vt:lpstr>Acrobat Document</vt:lpstr>
      <vt:lpstr>Márkaépítés vagy aktiváció? A vásárlói marketing szerepe a marketingtervezésben    A Tchibo saját csatornáin szerzett tapasztalatai Magyarországon</vt:lpstr>
      <vt:lpstr>Tchibo Bemutatkozás</vt:lpstr>
      <vt:lpstr>Célunk: a CSÁBÍTÁS: Minél több elkötelezett Tchibo rajongót gyűjteni</vt:lpstr>
      <vt:lpstr>Idei kávé aktivációnk</vt:lpstr>
      <vt:lpstr>Hogyan tudtunk túllépni a kávén? </vt:lpstr>
      <vt:lpstr>PowerPoint Presentation</vt:lpstr>
      <vt:lpstr>Hogyan válunk online vásárlóvá?</vt:lpstr>
      <vt:lpstr>Melyik a legsikeresebb akció?</vt:lpstr>
      <vt:lpstr>Tchibo Üzletek és X-Channel</vt:lpstr>
      <vt:lpstr>Social Media</vt:lpstr>
    </vt:vector>
  </TitlesOfParts>
  <Company>Tchibo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Meszaros, Zsolt</dc:creator>
  <cp:lastModifiedBy>provision</cp:lastModifiedBy>
  <cp:revision>58</cp:revision>
  <dcterms:created xsi:type="dcterms:W3CDTF">2014-10-20T12:31:47Z</dcterms:created>
  <dcterms:modified xsi:type="dcterms:W3CDTF">2014-11-06T07:45:18Z</dcterms:modified>
</cp:coreProperties>
</file>