
<file path=[Content_Types].xml><?xml version="1.0" encoding="utf-8"?>
<Types xmlns="http://schemas.openxmlformats.org/package/2006/content-types">
  <Default Extension="xml" ContentType="application/xml"/>
  <Default Extension="wmv" ContentType="video/unknown"/>
  <Default Extension="wmf" ContentType="image/x-wmf"/>
  <Default Extension="jpeg" ContentType="image/jpeg"/>
  <Default Extension="rels" ContentType="application/vnd.openxmlformats-package.relationships+xml"/>
  <Default Extension="vml" ContentType="application/vnd.openxmlformats-officedocument.vmlDrawing"/>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embeddings/oleObject1.bin" ContentType="application/vnd.openxmlformats-officedocument.oleObject"/>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Lst>
  <p:notesMasterIdLst>
    <p:notesMasterId r:id="rId23"/>
  </p:notesMasterIdLst>
  <p:sldIdLst>
    <p:sldId id="992" r:id="rId2"/>
    <p:sldId id="1183" r:id="rId3"/>
    <p:sldId id="1201" r:id="rId4"/>
    <p:sldId id="1184" r:id="rId5"/>
    <p:sldId id="1185" r:id="rId6"/>
    <p:sldId id="1186" r:id="rId7"/>
    <p:sldId id="1187" r:id="rId8"/>
    <p:sldId id="1188" r:id="rId9"/>
    <p:sldId id="1189" r:id="rId10"/>
    <p:sldId id="1190" r:id="rId11"/>
    <p:sldId id="1191" r:id="rId12"/>
    <p:sldId id="1192" r:id="rId13"/>
    <p:sldId id="1193" r:id="rId14"/>
    <p:sldId id="1194" r:id="rId15"/>
    <p:sldId id="1195" r:id="rId16"/>
    <p:sldId id="1168" r:id="rId17"/>
    <p:sldId id="1197" r:id="rId18"/>
    <p:sldId id="1198" r:id="rId19"/>
    <p:sldId id="1199" r:id="rId20"/>
    <p:sldId id="1200" r:id="rId21"/>
    <p:sldId id="1180" r:id="rId22"/>
  </p:sldIdLst>
  <p:sldSz cx="9144000" cy="6858000" type="screen4x3"/>
  <p:notesSz cx="6858000" cy="9723438"/>
  <p:custDataLst>
    <p:tags r:id="rId25"/>
  </p:custDataLst>
  <p:defaultTextStyle>
    <a:defPPr>
      <a:defRPr lang="hu-H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1C722"/>
    <a:srgbClr val="D3F026"/>
    <a:srgbClr val="C50017"/>
    <a:srgbClr val="FFFF00"/>
    <a:srgbClr val="F7911E"/>
    <a:srgbClr val="4655A5"/>
    <a:srgbClr val="003300"/>
    <a:srgbClr val="EF5205"/>
    <a:srgbClr val="737373"/>
    <a:srgbClr val="F2F2F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Közepesen sötét stílus 2 – 1.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38B1855-1B75-4FBE-930C-398BA8C253C6}" styleName="Téma alapján készült stílus 2 – 6. jelölőszín">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00A15C55-8517-42AA-B614-E9B94910E393}" styleName="Közepesen sötét stílus 2 – 4.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Közepesen sötét stílus 2 – 3.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Közepesen sötét stílus 2 – 5.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B4B98B0-60AC-42C2-AFA5-B58CD77FA1E5}" styleName="Világos stílus 1 – 1. jelölőszín">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9012ECD-51FC-41F1-AA8D-1B2483CD663E}" styleName="Világos stílus 2 – 1. jelölőszín">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C89EF96-8CEA-46FF-86C4-4CE0E7609802}" styleName="Világos stílus 3 – 1. jelölőszín">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FD0F851-EC5A-4D38-B0AD-8093EC10F338}" styleName="Világos stílus 1 – 5. jelölőszín">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93296810-A885-4BE3-A3E7-6D5BEEA58F35}" styleName="Közepesen sötét stílus 2 – 6. jelölőszín">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27" autoAdjust="0"/>
    <p:restoredTop sz="85958" autoAdjust="0"/>
  </p:normalViewPr>
  <p:slideViewPr>
    <p:cSldViewPr snapToGrid="0" snapToObjects="1" showGuides="1">
      <p:cViewPr>
        <p:scale>
          <a:sx n="90" d="100"/>
          <a:sy n="90" d="100"/>
        </p:scale>
        <p:origin x="-520" y="-232"/>
      </p:cViewPr>
      <p:guideLst>
        <p:guide orient="horz" pos="3669"/>
        <p:guide orient="horz" pos="4144"/>
        <p:guide orient="horz" pos="174"/>
        <p:guide orient="horz" pos="810"/>
        <p:guide orient="horz" pos="2873"/>
        <p:guide orient="horz" pos="3193"/>
        <p:guide orient="horz" pos="3510"/>
        <p:guide orient="horz" pos="3825"/>
        <p:guide pos="5259"/>
        <p:guide pos="180"/>
        <p:guide pos="5579"/>
        <p:guide pos="3830"/>
        <p:guide pos="3196"/>
        <p:guide pos="2564"/>
        <p:guide pos="2879"/>
        <p:guide pos="493"/>
        <p:guide pos="338"/>
        <p:guide pos="814"/>
        <p:guide pos="541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notesMaster" Target="notesMasters/notesMaster1.xml"/><Relationship Id="rId24" Type="http://schemas.openxmlformats.org/officeDocument/2006/relationships/printerSettings" Target="printerSettings/printerSettings1.bin"/><Relationship Id="rId25" Type="http://schemas.openxmlformats.org/officeDocument/2006/relationships/tags" Target="tags/tag1.xml"/><Relationship Id="rId26" Type="http://schemas.openxmlformats.org/officeDocument/2006/relationships/presProps" Target="presProps.xml"/><Relationship Id="rId27" Type="http://schemas.openxmlformats.org/officeDocument/2006/relationships/viewProps" Target="viewProps.xml"/><Relationship Id="rId28" Type="http://schemas.openxmlformats.org/officeDocument/2006/relationships/theme" Target="theme/theme1.xml"/><Relationship Id="rId29"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40.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Élőfej helye 1"/>
          <p:cNvSpPr>
            <a:spLocks noGrp="1"/>
          </p:cNvSpPr>
          <p:nvPr>
            <p:ph type="hdr" sz="quarter"/>
          </p:nvPr>
        </p:nvSpPr>
        <p:spPr>
          <a:xfrm>
            <a:off x="0" y="0"/>
            <a:ext cx="2971800" cy="486172"/>
          </a:xfrm>
          <a:prstGeom prst="rect">
            <a:avLst/>
          </a:prstGeom>
        </p:spPr>
        <p:txBody>
          <a:bodyPr vert="horz" lIns="91440" tIns="45720" rIns="91440" bIns="45720" rtlCol="0"/>
          <a:lstStyle>
            <a:lvl1pPr algn="l">
              <a:defRPr sz="1200"/>
            </a:lvl1pPr>
          </a:lstStyle>
          <a:p>
            <a:endParaRPr lang="hu-HU" dirty="0"/>
          </a:p>
        </p:txBody>
      </p:sp>
      <p:sp>
        <p:nvSpPr>
          <p:cNvPr id="3" name="Dátum helye 2"/>
          <p:cNvSpPr>
            <a:spLocks noGrp="1"/>
          </p:cNvSpPr>
          <p:nvPr>
            <p:ph type="dt" idx="1"/>
          </p:nvPr>
        </p:nvSpPr>
        <p:spPr>
          <a:xfrm>
            <a:off x="3884613" y="0"/>
            <a:ext cx="2971800" cy="486172"/>
          </a:xfrm>
          <a:prstGeom prst="rect">
            <a:avLst/>
          </a:prstGeom>
        </p:spPr>
        <p:txBody>
          <a:bodyPr vert="horz" lIns="91440" tIns="45720" rIns="91440" bIns="45720" rtlCol="0"/>
          <a:lstStyle>
            <a:lvl1pPr algn="r">
              <a:defRPr sz="1200"/>
            </a:lvl1pPr>
          </a:lstStyle>
          <a:p>
            <a:fld id="{0AFA13AC-A644-4C39-8017-BC40794904C9}" type="datetimeFigureOut">
              <a:rPr lang="hu-HU" smtClean="0"/>
              <a:pPr/>
              <a:t>11/6/14</a:t>
            </a:fld>
            <a:endParaRPr lang="hu-HU" dirty="0"/>
          </a:p>
        </p:txBody>
      </p:sp>
      <p:sp>
        <p:nvSpPr>
          <p:cNvPr id="4" name="Diakép helye 3"/>
          <p:cNvSpPr>
            <a:spLocks noGrp="1" noRot="1" noChangeAspect="1"/>
          </p:cNvSpPr>
          <p:nvPr>
            <p:ph type="sldImg" idx="2"/>
          </p:nvPr>
        </p:nvSpPr>
        <p:spPr>
          <a:xfrm>
            <a:off x="998538" y="728663"/>
            <a:ext cx="4860925" cy="3646487"/>
          </a:xfrm>
          <a:prstGeom prst="rect">
            <a:avLst/>
          </a:prstGeom>
          <a:noFill/>
          <a:ln w="12700">
            <a:solidFill>
              <a:prstClr val="black"/>
            </a:solidFill>
          </a:ln>
        </p:spPr>
        <p:txBody>
          <a:bodyPr vert="horz" lIns="91440" tIns="45720" rIns="91440" bIns="45720" rtlCol="0" anchor="ctr"/>
          <a:lstStyle/>
          <a:p>
            <a:endParaRPr lang="hu-HU" dirty="0"/>
          </a:p>
        </p:txBody>
      </p:sp>
      <p:sp>
        <p:nvSpPr>
          <p:cNvPr id="5" name="Jegyzetek helye 4"/>
          <p:cNvSpPr>
            <a:spLocks noGrp="1"/>
          </p:cNvSpPr>
          <p:nvPr>
            <p:ph type="body" sz="quarter" idx="3"/>
          </p:nvPr>
        </p:nvSpPr>
        <p:spPr>
          <a:xfrm>
            <a:off x="685800" y="4618633"/>
            <a:ext cx="5486400" cy="4375547"/>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a:p>
        </p:txBody>
      </p:sp>
      <p:sp>
        <p:nvSpPr>
          <p:cNvPr id="6" name="Élőláb helye 5"/>
          <p:cNvSpPr>
            <a:spLocks noGrp="1"/>
          </p:cNvSpPr>
          <p:nvPr>
            <p:ph type="ftr" sz="quarter" idx="4"/>
          </p:nvPr>
        </p:nvSpPr>
        <p:spPr>
          <a:xfrm>
            <a:off x="0" y="9235578"/>
            <a:ext cx="2971800" cy="486172"/>
          </a:xfrm>
          <a:prstGeom prst="rect">
            <a:avLst/>
          </a:prstGeom>
        </p:spPr>
        <p:txBody>
          <a:bodyPr vert="horz" lIns="91440" tIns="45720" rIns="91440" bIns="45720" rtlCol="0" anchor="b"/>
          <a:lstStyle>
            <a:lvl1pPr algn="l">
              <a:defRPr sz="1200"/>
            </a:lvl1pPr>
          </a:lstStyle>
          <a:p>
            <a:endParaRPr lang="hu-HU" dirty="0"/>
          </a:p>
        </p:txBody>
      </p:sp>
      <p:sp>
        <p:nvSpPr>
          <p:cNvPr id="7" name="Dia számának helye 6"/>
          <p:cNvSpPr>
            <a:spLocks noGrp="1"/>
          </p:cNvSpPr>
          <p:nvPr>
            <p:ph type="sldNum" sz="quarter" idx="5"/>
          </p:nvPr>
        </p:nvSpPr>
        <p:spPr>
          <a:xfrm>
            <a:off x="3884613" y="9235578"/>
            <a:ext cx="2971800" cy="486172"/>
          </a:xfrm>
          <a:prstGeom prst="rect">
            <a:avLst/>
          </a:prstGeom>
        </p:spPr>
        <p:txBody>
          <a:bodyPr vert="horz" lIns="91440" tIns="45720" rIns="91440" bIns="45720" rtlCol="0" anchor="b"/>
          <a:lstStyle>
            <a:lvl1pPr algn="r">
              <a:defRPr sz="1200"/>
            </a:lvl1pPr>
          </a:lstStyle>
          <a:p>
            <a:fld id="{9F81F44D-E8D8-413A-AF5F-6F7273A9C694}" type="slidenum">
              <a:rPr lang="hu-HU" smtClean="0"/>
              <a:pPr/>
              <a:t>‹#›</a:t>
            </a:fld>
            <a:endParaRPr lang="hu-HU" dirty="0"/>
          </a:p>
        </p:txBody>
      </p:sp>
    </p:spTree>
    <p:extLst>
      <p:ext uri="{BB962C8B-B14F-4D97-AF65-F5344CB8AC3E}">
        <p14:creationId xmlns:p14="http://schemas.microsoft.com/office/powerpoint/2010/main" val="34560829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r>
              <a:rPr lang="hu-HU" dirty="0" smtClean="0"/>
              <a:t>Ez az</a:t>
            </a:r>
            <a:r>
              <a:rPr lang="hu-HU" baseline="0" dirty="0" smtClean="0"/>
              <a:t> előadás arról szól, hogyan tudjuk fenntartani az érdeklődést hosszabb távon az irányunkban, mindez hogyan vizsgálható és milyen lépések következhetnek mindebből.</a:t>
            </a:r>
            <a:endParaRPr lang="hu-HU" dirty="0"/>
          </a:p>
        </p:txBody>
      </p:sp>
      <p:sp>
        <p:nvSpPr>
          <p:cNvPr id="4" name="Dia számának helye 3"/>
          <p:cNvSpPr>
            <a:spLocks noGrp="1"/>
          </p:cNvSpPr>
          <p:nvPr>
            <p:ph type="sldNum" sz="quarter" idx="10"/>
          </p:nvPr>
        </p:nvSpPr>
        <p:spPr/>
        <p:txBody>
          <a:bodyPr/>
          <a:lstStyle/>
          <a:p>
            <a:fld id="{9F81F44D-E8D8-413A-AF5F-6F7273A9C694}" type="slidenum">
              <a:rPr lang="hu-HU" smtClean="0"/>
              <a:pPr/>
              <a:t>1</a:t>
            </a:fld>
            <a:endParaRPr lang="hu-HU" dirty="0"/>
          </a:p>
        </p:txBody>
      </p:sp>
    </p:spTree>
    <p:extLst>
      <p:ext uri="{BB962C8B-B14F-4D97-AF65-F5344CB8AC3E}">
        <p14:creationId xmlns:p14="http://schemas.microsoft.com/office/powerpoint/2010/main" val="21798468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99F47BEC-7517-442D-AEB8-57C60E08A4F5}" type="slidenum">
              <a:rPr lang="hu-HU" altLang="hu-HU" sz="1200"/>
              <a:pPr eaLnBrk="1" hangingPunct="1"/>
              <a:t>4</a:t>
            </a:fld>
            <a:endParaRPr lang="hu-HU" altLang="hu-HU" sz="1200"/>
          </a:p>
        </p:txBody>
      </p:sp>
      <p:sp>
        <p:nvSpPr>
          <p:cNvPr id="24579" name="Rectangle 2"/>
          <p:cNvSpPr>
            <a:spLocks noGrp="1" noRot="1" noChangeAspect="1" noChangeArrowheads="1" noTextEdit="1"/>
          </p:cNvSpPr>
          <p:nvPr>
            <p:ph type="sldImg"/>
          </p:nvPr>
        </p:nvSpPr>
        <p:spPr>
          <a:xfrm>
            <a:off x="1155700" y="847725"/>
            <a:ext cx="4546600" cy="3409950"/>
          </a:xfrm>
          <a:ln/>
        </p:spPr>
      </p:sp>
      <p:sp>
        <p:nvSpPr>
          <p:cNvPr id="24580" name="Rectangle 3"/>
          <p:cNvSpPr>
            <a:spLocks noGrp="1" noChangeArrowheads="1"/>
          </p:cNvSpPr>
          <p:nvPr>
            <p:ph type="body" idx="1"/>
          </p:nvPr>
        </p:nvSpPr>
        <p:spPr>
          <a:xfrm>
            <a:off x="912814" y="4622009"/>
            <a:ext cx="5032375" cy="4093635"/>
          </a:xfrm>
          <a:noFill/>
        </p:spPr>
        <p:txBody>
          <a:bodyPr lIns="91428" tIns="45714" rIns="91428" bIns="45714"/>
          <a:lstStyle/>
          <a:p>
            <a:pPr eaLnBrk="1" hangingPunct="1"/>
            <a:endParaRPr lang="en-GB" altLang="hu-HU"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D4B4668B-05D2-4979-AB22-9E2387DDEE49}" type="slidenum">
              <a:rPr lang="hu-HU" altLang="hu-HU" sz="1200"/>
              <a:pPr eaLnBrk="1" hangingPunct="1"/>
              <a:t>11</a:t>
            </a:fld>
            <a:endParaRPr lang="hu-HU" altLang="hu-HU" sz="1200"/>
          </a:p>
        </p:txBody>
      </p:sp>
      <p:sp>
        <p:nvSpPr>
          <p:cNvPr id="25603" name="Rectangle 2"/>
          <p:cNvSpPr>
            <a:spLocks noGrp="1" noRot="1" noChangeAspect="1" noChangeArrowheads="1" noTextEdit="1"/>
          </p:cNvSpPr>
          <p:nvPr>
            <p:ph type="sldImg"/>
          </p:nvPr>
        </p:nvSpPr>
        <p:spPr>
          <a:ln/>
        </p:spPr>
      </p:sp>
      <p:sp>
        <p:nvSpPr>
          <p:cNvPr id="25604" name="Rectangle 3"/>
          <p:cNvSpPr>
            <a:spLocks noGrp="1" noChangeArrowheads="1"/>
          </p:cNvSpPr>
          <p:nvPr>
            <p:ph type="body" idx="1"/>
          </p:nvPr>
        </p:nvSpPr>
        <p:spPr>
          <a:noFill/>
        </p:spPr>
        <p:txBody>
          <a:bodyPr/>
          <a:lstStyle/>
          <a:p>
            <a:pPr eaLnBrk="1" hangingPunct="1"/>
            <a:endParaRPr lang="en-GB" altLang="hu-H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akép helye 1"/>
          <p:cNvSpPr>
            <a:spLocks noGrp="1" noRot="1" noChangeAspect="1"/>
          </p:cNvSpPr>
          <p:nvPr>
            <p:ph type="sldImg"/>
          </p:nvPr>
        </p:nvSpPr>
        <p:spPr/>
      </p:sp>
      <p:sp>
        <p:nvSpPr>
          <p:cNvPr id="3" name="Jegyzetek helye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hu-HU" dirty="0" smtClean="0"/>
              <a:t>Vásárlói kutatások</a:t>
            </a:r>
            <a:r>
              <a:rPr lang="hu-HU" baseline="0" dirty="0" smtClean="0"/>
              <a:t> során elvégzett vásárlói szegmentációk alapján a kifejezetten márkavezérelt vásárlások a megvalósult vásárlások jóval kevesebb, mint felét teszik ki. A vásárlói szegmentációk dimenziói nagyon gyakran teljesen függetlenek a márkák teljesítményétől vagy az affinitástól.  Ahogy már említettem, h</a:t>
            </a:r>
            <a:r>
              <a:rPr lang="hu-HU" altLang="hu-HU" baseline="0" dirty="0" smtClean="0"/>
              <a:t>a egy márka már bekerült a célcsoport által elfogadható márkák kategóriájába, akkor az aktuális vásárlás helyén jó eséllyel indul harcba akár a kiemelten preferált, emocionális kötődést élvező, magasabb márkaértékkel rendelkező márkával szemben is.</a:t>
            </a:r>
            <a:endParaRPr lang="en-GB" altLang="hu-HU" dirty="0" smtClean="0"/>
          </a:p>
          <a:p>
            <a:endParaRPr lang="hu-HU" dirty="0"/>
          </a:p>
        </p:txBody>
      </p:sp>
      <p:sp>
        <p:nvSpPr>
          <p:cNvPr id="4" name="Dia számának helye 3"/>
          <p:cNvSpPr>
            <a:spLocks noGrp="1"/>
          </p:cNvSpPr>
          <p:nvPr>
            <p:ph type="sldNum" sz="quarter" idx="10"/>
          </p:nvPr>
        </p:nvSpPr>
        <p:spPr/>
        <p:txBody>
          <a:bodyPr/>
          <a:lstStyle/>
          <a:p>
            <a:fld id="{9F81F44D-E8D8-413A-AF5F-6F7273A9C694}" type="slidenum">
              <a:rPr lang="hu-HU" smtClean="0"/>
              <a:pPr/>
              <a:t>16</a:t>
            </a:fld>
            <a:endParaRPr lang="hu-HU" dirty="0"/>
          </a:p>
        </p:txBody>
      </p:sp>
    </p:spTree>
    <p:extLst>
      <p:ext uri="{BB962C8B-B14F-4D97-AF65-F5344CB8AC3E}">
        <p14:creationId xmlns:p14="http://schemas.microsoft.com/office/powerpoint/2010/main" val="24279340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3AE9A160-5710-489A-93CB-BC4210EF476D}" type="slidenum">
              <a:rPr lang="hu-HU" altLang="hu-HU" sz="1200"/>
              <a:pPr eaLnBrk="1" hangingPunct="1"/>
              <a:t>17</a:t>
            </a:fld>
            <a:endParaRPr lang="hu-HU" altLang="hu-HU" sz="1200"/>
          </a:p>
        </p:txBody>
      </p:sp>
      <p:sp>
        <p:nvSpPr>
          <p:cNvPr id="26627" name="Rectangle 2"/>
          <p:cNvSpPr>
            <a:spLocks noGrp="1" noRot="1" noChangeAspect="1" noChangeArrowheads="1" noTextEdit="1"/>
          </p:cNvSpPr>
          <p:nvPr>
            <p:ph type="sldImg"/>
          </p:nvPr>
        </p:nvSpPr>
        <p:spPr>
          <a:xfrm>
            <a:off x="1157288" y="846138"/>
            <a:ext cx="4546600" cy="3411537"/>
          </a:xfrm>
          <a:ln/>
        </p:spPr>
      </p:sp>
      <p:sp>
        <p:nvSpPr>
          <p:cNvPr id="26628" name="Rectangle 3"/>
          <p:cNvSpPr>
            <a:spLocks noGrp="1" noChangeArrowheads="1"/>
          </p:cNvSpPr>
          <p:nvPr>
            <p:ph type="body" idx="1"/>
          </p:nvPr>
        </p:nvSpPr>
        <p:spPr>
          <a:xfrm>
            <a:off x="911225" y="4623698"/>
            <a:ext cx="5035550" cy="4091947"/>
          </a:xfrm>
          <a:noFill/>
        </p:spPr>
        <p:txBody>
          <a:bodyPr lIns="91830" tIns="45915" rIns="91830" bIns="45915"/>
          <a:lstStyle/>
          <a:p>
            <a:pPr eaLnBrk="1" hangingPunct="1">
              <a:lnSpc>
                <a:spcPct val="112000"/>
              </a:lnSpc>
              <a:spcBef>
                <a:spcPts val="1400"/>
              </a:spcBef>
            </a:pPr>
            <a:r>
              <a:rPr lang="en-GB" altLang="hu-HU" sz="1400" smtClean="0"/>
              <a:t>Today’s consumers are </a:t>
            </a:r>
            <a:r>
              <a:rPr lang="en-GB" altLang="hu-HU" sz="1400" b="1" smtClean="0"/>
              <a:t>multi-faceted individuals. </a:t>
            </a:r>
          </a:p>
          <a:p>
            <a:pPr eaLnBrk="1" hangingPunct="1">
              <a:lnSpc>
                <a:spcPct val="112000"/>
              </a:lnSpc>
              <a:spcBef>
                <a:spcPts val="1400"/>
              </a:spcBef>
            </a:pPr>
            <a:r>
              <a:rPr lang="en-US" altLang="hu-HU" sz="1400" smtClean="0"/>
              <a:t>It is often the case that the same consumer will behave more differently on separate occasions</a:t>
            </a:r>
          </a:p>
          <a:p>
            <a:pPr eaLnBrk="1" hangingPunct="1">
              <a:lnSpc>
                <a:spcPct val="112000"/>
              </a:lnSpc>
              <a:spcBef>
                <a:spcPts val="1400"/>
              </a:spcBef>
            </a:pPr>
            <a:r>
              <a:rPr lang="en-US" altLang="hu-HU" sz="1400" smtClean="0"/>
              <a:t> than two individuals would behave together on the same occasion...</a:t>
            </a:r>
          </a:p>
          <a:p>
            <a:pPr eaLnBrk="1" hangingPunct="1"/>
            <a:endParaRPr lang="en-US" altLang="hu-HU" sz="140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FD21795E-64BA-4986-8174-C90A0D31514A}" type="slidenum">
              <a:rPr lang="hu-HU" altLang="hu-HU" sz="1200"/>
              <a:pPr eaLnBrk="1" hangingPunct="1"/>
              <a:t>19</a:t>
            </a:fld>
            <a:endParaRPr lang="hu-HU" altLang="hu-HU" sz="1200"/>
          </a:p>
        </p:txBody>
      </p:sp>
      <p:sp>
        <p:nvSpPr>
          <p:cNvPr id="27651" name="Rectangle 2"/>
          <p:cNvSpPr>
            <a:spLocks noGrp="1" noRot="1" noChangeAspect="1" noChangeArrowheads="1" noTextEdit="1"/>
          </p:cNvSpPr>
          <p:nvPr>
            <p:ph type="sldImg"/>
          </p:nvPr>
        </p:nvSpPr>
        <p:spPr>
          <a:xfrm>
            <a:off x="1157288" y="846138"/>
            <a:ext cx="4548187" cy="3411537"/>
          </a:xfrm>
          <a:ln/>
        </p:spPr>
      </p:sp>
      <p:sp>
        <p:nvSpPr>
          <p:cNvPr id="27652" name="Rectangle 3"/>
          <p:cNvSpPr>
            <a:spLocks noGrp="1" noChangeArrowheads="1"/>
          </p:cNvSpPr>
          <p:nvPr>
            <p:ph type="body" idx="1"/>
          </p:nvPr>
        </p:nvSpPr>
        <p:spPr>
          <a:xfrm>
            <a:off x="528638" y="4635514"/>
            <a:ext cx="6329362" cy="4394117"/>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88149" tIns="43303" rIns="88149" bIns="43303"/>
          <a:lstStyle/>
          <a:p>
            <a:pPr eaLnBrk="1" hangingPunct="1"/>
            <a:r>
              <a:rPr lang="en-US" altLang="hu-HU" b="1" smtClean="0">
                <a:latin typeface="Comic Sans MS" pitchFamily="66" charset="0"/>
              </a:rPr>
              <a:t>LT</a:t>
            </a:r>
          </a:p>
          <a:p>
            <a:pPr eaLnBrk="1" hangingPunct="1"/>
            <a:r>
              <a:rPr lang="en-US" altLang="hu-HU" smtClean="0">
                <a:latin typeface="Comic Sans MS" pitchFamily="66" charset="0"/>
              </a:rPr>
              <a:t>As you all know, manufacturer’s aim is to find strong and sharp consumer insights, able to drive the brand strategies.  In addition, through the observation of the purchasing processes of our consumers we can obtain valuable information that can be used to enhance our activities and programs in store, helping to better deliver our objectives.</a:t>
            </a:r>
            <a:r>
              <a:rPr lang="it-IT" altLang="hu-HU" smtClean="0">
                <a:latin typeface="Comic Sans MS" pitchFamily="66" charset="0"/>
              </a:rPr>
              <a:t> </a:t>
            </a:r>
          </a:p>
          <a:p>
            <a:pPr eaLnBrk="1" hangingPunct="1"/>
            <a:endParaRPr lang="it-IT" altLang="hu-HU" smtClean="0">
              <a:latin typeface="Comic Sans MS" pitchFamily="66" charset="0"/>
            </a:endParaRPr>
          </a:p>
          <a:p>
            <a:pPr eaLnBrk="1" hangingPunct="1">
              <a:spcBef>
                <a:spcPct val="0"/>
              </a:spcBef>
            </a:pPr>
            <a:r>
              <a:rPr lang="en-GB" altLang="hu-HU" smtClean="0">
                <a:latin typeface="Comic Sans MS" pitchFamily="66" charset="0"/>
              </a:rPr>
              <a:t>Collaborative CRM allows us to turn consumer &amp; shopper Data into information and turn this info into promotional or communicational strategies building consumer satisfaction</a:t>
            </a:r>
            <a:r>
              <a:rPr lang="en-GB" altLang="hu-HU" b="1" smtClean="0">
                <a:latin typeface="Comic Sans MS" pitchFamily="66" charset="0"/>
              </a:rPr>
              <a:t> </a:t>
            </a:r>
            <a:r>
              <a:rPr lang="en-GB" altLang="hu-HU" smtClean="0">
                <a:latin typeface="Comic Sans MS" pitchFamily="66" charset="0"/>
              </a:rPr>
              <a:t>and demand and accelerating growth.</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CIMLAP">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5" name="Picture Placeholder 6"/>
          <p:cNvSpPr>
            <a:spLocks noGrp="1"/>
          </p:cNvSpPr>
          <p:nvPr>
            <p:ph type="pic" sz="quarter" idx="19"/>
          </p:nvPr>
        </p:nvSpPr>
        <p:spPr>
          <a:xfrm>
            <a:off x="285750" y="1988840"/>
            <a:ext cx="8569325" cy="3816648"/>
          </a:xfrm>
          <a:prstGeom prst="rect">
            <a:avLst/>
          </a:prstGeom>
        </p:spPr>
        <p:txBody>
          <a:bodyPr>
            <a:noAutofit/>
          </a:bodyPr>
          <a:lstStyle/>
          <a:p>
            <a:r>
              <a:rPr lang="en-US" smtClean="0"/>
              <a:t>Click icon to add picture</a:t>
            </a:r>
            <a:endParaRPr lang="en-AU" dirty="0"/>
          </a:p>
        </p:txBody>
      </p:sp>
      <p:sp>
        <p:nvSpPr>
          <p:cNvPr id="6" name="Text Placeholder 9"/>
          <p:cNvSpPr>
            <a:spLocks noGrp="1"/>
          </p:cNvSpPr>
          <p:nvPr>
            <p:ph type="body" sz="quarter" idx="15"/>
          </p:nvPr>
        </p:nvSpPr>
        <p:spPr>
          <a:xfrm>
            <a:off x="0" y="1052736"/>
            <a:ext cx="8855076" cy="305916"/>
          </a:xfrm>
        </p:spPr>
        <p:txBody>
          <a:bodyPr tIns="0"/>
          <a:lstStyle>
            <a:lvl1pPr>
              <a:defRPr sz="1600" b="0">
                <a:solidFill>
                  <a:srgbClr val="737373"/>
                </a:solidFill>
              </a:defRPr>
            </a:lvl1pPr>
          </a:lstStyle>
          <a:p>
            <a:pPr lvl="0"/>
            <a:r>
              <a:rPr lang="en-US" smtClean="0"/>
              <a:t>Click to edit Master text styles</a:t>
            </a:r>
          </a:p>
        </p:txBody>
      </p:sp>
    </p:spTree>
    <p:extLst>
      <p:ext uri="{BB962C8B-B14F-4D97-AF65-F5344CB8AC3E}">
        <p14:creationId xmlns:p14="http://schemas.microsoft.com/office/powerpoint/2010/main" val="18825039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FEJEZET1.szint">
    <p:spTree>
      <p:nvGrpSpPr>
        <p:cNvPr id="1" name=""/>
        <p:cNvGrpSpPr/>
        <p:nvPr/>
      </p:nvGrpSpPr>
      <p:grpSpPr>
        <a:xfrm>
          <a:off x="0" y="0"/>
          <a:ext cx="0" cy="0"/>
          <a:chOff x="0" y="0"/>
          <a:chExt cx="0" cy="0"/>
        </a:xfrm>
      </p:grpSpPr>
      <p:sp>
        <p:nvSpPr>
          <p:cNvPr id="7" name="Picture Placeholder 6"/>
          <p:cNvSpPr>
            <a:spLocks noGrp="1"/>
          </p:cNvSpPr>
          <p:nvPr>
            <p:ph type="pic" sz="quarter" idx="19"/>
          </p:nvPr>
        </p:nvSpPr>
        <p:spPr>
          <a:xfrm>
            <a:off x="3096024" y="1504058"/>
            <a:ext cx="5760639" cy="4320480"/>
          </a:xfrm>
          <a:prstGeom prst="rect">
            <a:avLst/>
          </a:prstGeom>
        </p:spPr>
        <p:txBody>
          <a:bodyPr>
            <a:noAutofit/>
          </a:bodyPr>
          <a:lstStyle/>
          <a:p>
            <a:r>
              <a:rPr lang="en-US" smtClean="0"/>
              <a:t>Click icon to add picture</a:t>
            </a:r>
            <a:endParaRPr lang="en-AU" dirty="0"/>
          </a:p>
        </p:txBody>
      </p:sp>
      <p:sp>
        <p:nvSpPr>
          <p:cNvPr id="8" name="Title 1"/>
          <p:cNvSpPr>
            <a:spLocks noGrp="1"/>
          </p:cNvSpPr>
          <p:nvPr>
            <p:ph type="title"/>
          </p:nvPr>
        </p:nvSpPr>
        <p:spPr>
          <a:xfrm>
            <a:off x="-1" y="548680"/>
            <a:ext cx="5073651" cy="1638299"/>
          </a:xfrm>
        </p:spPr>
        <p:txBody>
          <a:bodyPr tIns="180000"/>
          <a:lstStyle/>
          <a:p>
            <a:r>
              <a:rPr lang="en-US" smtClean="0"/>
              <a:t>Click to edit Master title style</a:t>
            </a:r>
            <a:endParaRPr lang="en-AU" dirty="0"/>
          </a:p>
        </p:txBody>
      </p:sp>
    </p:spTree>
    <p:extLst>
      <p:ext uri="{BB962C8B-B14F-4D97-AF65-F5344CB8AC3E}">
        <p14:creationId xmlns:p14="http://schemas.microsoft.com/office/powerpoint/2010/main" val="3010398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FEJEZET2.szint">
    <p:spTree>
      <p:nvGrpSpPr>
        <p:cNvPr id="1" name=""/>
        <p:cNvGrpSpPr/>
        <p:nvPr/>
      </p:nvGrpSpPr>
      <p:grpSpPr>
        <a:xfrm>
          <a:off x="0" y="0"/>
          <a:ext cx="0" cy="0"/>
          <a:chOff x="0" y="0"/>
          <a:chExt cx="0" cy="0"/>
        </a:xfrm>
      </p:grpSpPr>
      <p:sp>
        <p:nvSpPr>
          <p:cNvPr id="6" name="Title 1"/>
          <p:cNvSpPr txBox="1">
            <a:spLocks/>
          </p:cNvSpPr>
          <p:nvPr userDrawn="1"/>
        </p:nvSpPr>
        <p:spPr>
          <a:xfrm>
            <a:off x="1" y="1"/>
            <a:ext cx="6372200" cy="1031838"/>
          </a:xfrm>
          <a:prstGeom prst="rect">
            <a:avLst/>
          </a:prstGeom>
        </p:spPr>
        <p:txBody>
          <a:bodyPr vert="horz" lIns="277200" tIns="208800" rIns="277200" bIns="0" rtlCol="0" anchor="t">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AU" sz="2400" b="0" i="0" u="none" strike="noStrike" kern="1200" cap="none" spc="0" normalizeH="0" baseline="0" noProof="0" dirty="0">
              <a:ln>
                <a:noFill/>
              </a:ln>
              <a:solidFill>
                <a:srgbClr val="333333"/>
              </a:solidFill>
              <a:effectLst/>
              <a:uLnTx/>
              <a:uFillTx/>
              <a:latin typeface="+mj-lt"/>
              <a:ea typeface="+mj-ea"/>
              <a:cs typeface="+mj-cs"/>
            </a:endParaRPr>
          </a:p>
        </p:txBody>
      </p:sp>
      <p:sp>
        <p:nvSpPr>
          <p:cNvPr id="7" name="Picture Placeholder 6"/>
          <p:cNvSpPr>
            <a:spLocks noGrp="1"/>
          </p:cNvSpPr>
          <p:nvPr>
            <p:ph type="pic" sz="quarter" idx="19"/>
          </p:nvPr>
        </p:nvSpPr>
        <p:spPr>
          <a:xfrm>
            <a:off x="6732240" y="276224"/>
            <a:ext cx="2124423" cy="5548313"/>
          </a:xfrm>
          <a:prstGeom prst="rect">
            <a:avLst/>
          </a:prstGeom>
        </p:spPr>
        <p:txBody>
          <a:bodyPr>
            <a:noAutofit/>
          </a:bodyPr>
          <a:lstStyle/>
          <a:p>
            <a:r>
              <a:rPr lang="en-US" smtClean="0"/>
              <a:t>Click icon to add picture</a:t>
            </a:r>
            <a:endParaRPr lang="en-AU" dirty="0"/>
          </a:p>
        </p:txBody>
      </p:sp>
      <p:sp>
        <p:nvSpPr>
          <p:cNvPr id="9" name="Content Placeholder 6"/>
          <p:cNvSpPr>
            <a:spLocks noGrp="1"/>
          </p:cNvSpPr>
          <p:nvPr>
            <p:ph sz="quarter" idx="11"/>
          </p:nvPr>
        </p:nvSpPr>
        <p:spPr>
          <a:xfrm>
            <a:off x="-1" y="1031839"/>
            <a:ext cx="6732241" cy="4792699"/>
          </a:xfrm>
        </p:spPr>
        <p:txBody>
          <a:bodyPr>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4" name="Title 13"/>
          <p:cNvSpPr>
            <a:spLocks noGrp="1"/>
          </p:cNvSpPr>
          <p:nvPr>
            <p:ph type="title"/>
          </p:nvPr>
        </p:nvSpPr>
        <p:spPr>
          <a:xfrm>
            <a:off x="0" y="1"/>
            <a:ext cx="6732240" cy="620687"/>
          </a:xfrm>
        </p:spPr>
        <p:txBody>
          <a:bodyPr/>
          <a:lstStyle/>
          <a:p>
            <a:r>
              <a:rPr lang="en-US" smtClean="0"/>
              <a:t>Click to edit Master title style</a:t>
            </a:r>
            <a:endParaRPr lang="hu-HU" dirty="0"/>
          </a:p>
        </p:txBody>
      </p:sp>
      <p:sp>
        <p:nvSpPr>
          <p:cNvPr id="18" name="TextBox 17"/>
          <p:cNvSpPr txBox="1"/>
          <p:nvPr userDrawn="1"/>
        </p:nvSpPr>
        <p:spPr>
          <a:xfrm>
            <a:off x="467544" y="764704"/>
            <a:ext cx="2016224" cy="307777"/>
          </a:xfrm>
          <a:prstGeom prst="rect">
            <a:avLst/>
          </a:prstGeom>
          <a:noFill/>
        </p:spPr>
        <p:txBody>
          <a:bodyPr wrap="square" rtlCol="0">
            <a:spAutoFit/>
          </a:bodyPr>
          <a:lstStyle/>
          <a:p>
            <a:pPr algn="l"/>
            <a:endParaRPr lang="hu-HU" sz="1400" b="0" dirty="0" smtClean="0">
              <a:latin typeface="+mn-lt"/>
            </a:endParaRPr>
          </a:p>
        </p:txBody>
      </p:sp>
      <p:sp>
        <p:nvSpPr>
          <p:cNvPr id="19" name="TextBox 18"/>
          <p:cNvSpPr txBox="1"/>
          <p:nvPr userDrawn="1"/>
        </p:nvSpPr>
        <p:spPr>
          <a:xfrm>
            <a:off x="2483768" y="764704"/>
            <a:ext cx="1728192" cy="307777"/>
          </a:xfrm>
          <a:prstGeom prst="rect">
            <a:avLst/>
          </a:prstGeom>
          <a:noFill/>
        </p:spPr>
        <p:txBody>
          <a:bodyPr wrap="square" rtlCol="0">
            <a:spAutoFit/>
          </a:bodyPr>
          <a:lstStyle/>
          <a:p>
            <a:pPr algn="l"/>
            <a:endParaRPr lang="hu-HU" sz="1400" b="0" dirty="0" smtClean="0">
              <a:latin typeface="+mn-lt"/>
            </a:endParaRPr>
          </a:p>
        </p:txBody>
      </p:sp>
      <p:sp>
        <p:nvSpPr>
          <p:cNvPr id="20" name="Text Placeholder 9"/>
          <p:cNvSpPr>
            <a:spLocks noGrp="1"/>
          </p:cNvSpPr>
          <p:nvPr>
            <p:ph type="body" sz="quarter" idx="15"/>
          </p:nvPr>
        </p:nvSpPr>
        <p:spPr>
          <a:xfrm>
            <a:off x="0" y="692696"/>
            <a:ext cx="6732240" cy="305916"/>
          </a:xfrm>
        </p:spPr>
        <p:txBody>
          <a:bodyPr tIns="0"/>
          <a:lstStyle>
            <a:lvl1pPr>
              <a:defRPr sz="1600" b="0">
                <a:solidFill>
                  <a:srgbClr val="737373"/>
                </a:solidFill>
              </a:defRPr>
            </a:lvl1pPr>
          </a:lstStyle>
          <a:p>
            <a:pPr lvl="0"/>
            <a:r>
              <a:rPr lang="en-US" smtClean="0"/>
              <a:t>Click to edit Master text styles</a:t>
            </a:r>
          </a:p>
        </p:txBody>
      </p:sp>
    </p:spTree>
    <p:extLst>
      <p:ext uri="{BB962C8B-B14F-4D97-AF65-F5344CB8AC3E}">
        <p14:creationId xmlns:p14="http://schemas.microsoft.com/office/powerpoint/2010/main" val="30103987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4_FEJEZET2.szint 2 hasab">
    <p:spTree>
      <p:nvGrpSpPr>
        <p:cNvPr id="1" name=""/>
        <p:cNvGrpSpPr/>
        <p:nvPr/>
      </p:nvGrpSpPr>
      <p:grpSpPr>
        <a:xfrm>
          <a:off x="0" y="0"/>
          <a:ext cx="0" cy="0"/>
          <a:chOff x="0" y="0"/>
          <a:chExt cx="0" cy="0"/>
        </a:xfrm>
      </p:grpSpPr>
      <p:sp>
        <p:nvSpPr>
          <p:cNvPr id="6" name="Title 1"/>
          <p:cNvSpPr txBox="1">
            <a:spLocks/>
          </p:cNvSpPr>
          <p:nvPr userDrawn="1"/>
        </p:nvSpPr>
        <p:spPr>
          <a:xfrm>
            <a:off x="1" y="1"/>
            <a:ext cx="6372200" cy="1031838"/>
          </a:xfrm>
          <a:prstGeom prst="rect">
            <a:avLst/>
          </a:prstGeom>
        </p:spPr>
        <p:txBody>
          <a:bodyPr vert="horz" lIns="277200" tIns="208800" rIns="277200" bIns="0" rtlCol="0" anchor="t">
            <a:noAutofit/>
          </a:bodyPr>
          <a:lstStyle/>
          <a:p>
            <a:pPr marL="0" marR="0" lvl="0" indent="0" algn="l" defTabSz="914400" rtl="0" eaLnBrk="1" fontAlgn="auto" latinLnBrk="0" hangingPunct="1">
              <a:lnSpc>
                <a:spcPct val="100000"/>
              </a:lnSpc>
              <a:spcBef>
                <a:spcPct val="0"/>
              </a:spcBef>
              <a:spcAft>
                <a:spcPts val="0"/>
              </a:spcAft>
              <a:buClrTx/>
              <a:buSzTx/>
              <a:buFontTx/>
              <a:buNone/>
              <a:tabLst/>
              <a:defRPr/>
            </a:pPr>
            <a:endParaRPr kumimoji="0" lang="en-AU" sz="2400" b="0" i="0" u="none" strike="noStrike" kern="1200" cap="none" spc="0" normalizeH="0" baseline="0" noProof="0" dirty="0">
              <a:ln>
                <a:noFill/>
              </a:ln>
              <a:solidFill>
                <a:srgbClr val="333333"/>
              </a:solidFill>
              <a:effectLst/>
              <a:uLnTx/>
              <a:uFillTx/>
              <a:latin typeface="+mj-lt"/>
              <a:ea typeface="+mj-ea"/>
              <a:cs typeface="+mj-cs"/>
            </a:endParaRPr>
          </a:p>
        </p:txBody>
      </p:sp>
      <p:sp>
        <p:nvSpPr>
          <p:cNvPr id="7" name="Picture Placeholder 6"/>
          <p:cNvSpPr>
            <a:spLocks noGrp="1"/>
          </p:cNvSpPr>
          <p:nvPr>
            <p:ph type="pic" sz="quarter" idx="19"/>
          </p:nvPr>
        </p:nvSpPr>
        <p:spPr>
          <a:xfrm>
            <a:off x="6735600" y="276224"/>
            <a:ext cx="2119474" cy="5548313"/>
          </a:xfrm>
          <a:prstGeom prst="rect">
            <a:avLst/>
          </a:prstGeom>
        </p:spPr>
        <p:txBody>
          <a:bodyPr>
            <a:noAutofit/>
          </a:bodyPr>
          <a:lstStyle/>
          <a:p>
            <a:r>
              <a:rPr lang="en-US" smtClean="0"/>
              <a:t>Click icon to add picture</a:t>
            </a:r>
            <a:endParaRPr lang="en-AU" dirty="0"/>
          </a:p>
        </p:txBody>
      </p:sp>
      <p:sp>
        <p:nvSpPr>
          <p:cNvPr id="14" name="Title 13"/>
          <p:cNvSpPr>
            <a:spLocks noGrp="1"/>
          </p:cNvSpPr>
          <p:nvPr>
            <p:ph type="title"/>
          </p:nvPr>
        </p:nvSpPr>
        <p:spPr>
          <a:xfrm>
            <a:off x="0" y="1"/>
            <a:ext cx="6732239" cy="620687"/>
          </a:xfrm>
        </p:spPr>
        <p:txBody>
          <a:bodyPr/>
          <a:lstStyle/>
          <a:p>
            <a:r>
              <a:rPr lang="en-US" smtClean="0"/>
              <a:t>Click to edit Master title style</a:t>
            </a:r>
            <a:endParaRPr lang="hu-HU" dirty="0"/>
          </a:p>
        </p:txBody>
      </p:sp>
      <p:sp>
        <p:nvSpPr>
          <p:cNvPr id="18" name="TextBox 17"/>
          <p:cNvSpPr txBox="1"/>
          <p:nvPr userDrawn="1"/>
        </p:nvSpPr>
        <p:spPr>
          <a:xfrm>
            <a:off x="467544" y="764704"/>
            <a:ext cx="2016224" cy="307777"/>
          </a:xfrm>
          <a:prstGeom prst="rect">
            <a:avLst/>
          </a:prstGeom>
          <a:noFill/>
        </p:spPr>
        <p:txBody>
          <a:bodyPr wrap="square" rtlCol="0">
            <a:spAutoFit/>
          </a:bodyPr>
          <a:lstStyle/>
          <a:p>
            <a:pPr algn="l"/>
            <a:endParaRPr lang="hu-HU" sz="1400" b="0" dirty="0" smtClean="0">
              <a:latin typeface="+mn-lt"/>
            </a:endParaRPr>
          </a:p>
        </p:txBody>
      </p:sp>
      <p:sp>
        <p:nvSpPr>
          <p:cNvPr id="19" name="TextBox 18"/>
          <p:cNvSpPr txBox="1"/>
          <p:nvPr userDrawn="1"/>
        </p:nvSpPr>
        <p:spPr>
          <a:xfrm>
            <a:off x="2483768" y="764704"/>
            <a:ext cx="1728192" cy="307777"/>
          </a:xfrm>
          <a:prstGeom prst="rect">
            <a:avLst/>
          </a:prstGeom>
          <a:noFill/>
        </p:spPr>
        <p:txBody>
          <a:bodyPr wrap="square" rtlCol="0">
            <a:spAutoFit/>
          </a:bodyPr>
          <a:lstStyle/>
          <a:p>
            <a:pPr algn="l"/>
            <a:endParaRPr lang="hu-HU" sz="1400" b="0" dirty="0" smtClean="0">
              <a:latin typeface="+mn-lt"/>
            </a:endParaRPr>
          </a:p>
        </p:txBody>
      </p:sp>
      <p:sp>
        <p:nvSpPr>
          <p:cNvPr id="20" name="Text Placeholder 9"/>
          <p:cNvSpPr>
            <a:spLocks noGrp="1"/>
          </p:cNvSpPr>
          <p:nvPr>
            <p:ph type="body" sz="quarter" idx="15"/>
          </p:nvPr>
        </p:nvSpPr>
        <p:spPr>
          <a:xfrm>
            <a:off x="-1" y="692696"/>
            <a:ext cx="6732241" cy="305916"/>
          </a:xfrm>
        </p:spPr>
        <p:txBody>
          <a:bodyPr tIns="0"/>
          <a:lstStyle>
            <a:lvl1pPr>
              <a:defRPr sz="1600" b="0">
                <a:solidFill>
                  <a:srgbClr val="737373"/>
                </a:solidFill>
              </a:defRPr>
            </a:lvl1pPr>
          </a:lstStyle>
          <a:p>
            <a:pPr lvl="0"/>
            <a:r>
              <a:rPr lang="en-US" smtClean="0"/>
              <a:t>Click to edit Master text styles</a:t>
            </a:r>
          </a:p>
        </p:txBody>
      </p:sp>
      <p:sp>
        <p:nvSpPr>
          <p:cNvPr id="13" name="Content Placeholder 6"/>
          <p:cNvSpPr>
            <a:spLocks noGrp="1"/>
          </p:cNvSpPr>
          <p:nvPr>
            <p:ph sz="quarter" idx="16"/>
          </p:nvPr>
        </p:nvSpPr>
        <p:spPr>
          <a:xfrm>
            <a:off x="3229200" y="1033230"/>
            <a:ext cx="3506400" cy="4916524"/>
          </a:xfrm>
        </p:spPr>
        <p:txBody>
          <a:bodyPr lIns="277200" rIns="2772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5" name="Content Placeholder 6"/>
          <p:cNvSpPr>
            <a:spLocks noGrp="1"/>
          </p:cNvSpPr>
          <p:nvPr>
            <p:ph sz="quarter" idx="11"/>
          </p:nvPr>
        </p:nvSpPr>
        <p:spPr>
          <a:xfrm>
            <a:off x="0" y="1031839"/>
            <a:ext cx="3229200" cy="4916524"/>
          </a:xfrm>
        </p:spPr>
        <p:txBody>
          <a:bodyPr rIns="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Tree>
    <p:extLst>
      <p:ext uri="{BB962C8B-B14F-4D97-AF65-F5344CB8AC3E}">
        <p14:creationId xmlns:p14="http://schemas.microsoft.com/office/powerpoint/2010/main" val="30103987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5_FEJEZET3.szint">
    <p:spTree>
      <p:nvGrpSpPr>
        <p:cNvPr id="1" name=""/>
        <p:cNvGrpSpPr/>
        <p:nvPr/>
      </p:nvGrpSpPr>
      <p:grpSpPr>
        <a:xfrm>
          <a:off x="0" y="0"/>
          <a:ext cx="0" cy="0"/>
          <a:chOff x="0" y="0"/>
          <a:chExt cx="0" cy="0"/>
        </a:xfrm>
      </p:grpSpPr>
      <p:sp>
        <p:nvSpPr>
          <p:cNvPr id="2" name="Title 1"/>
          <p:cNvSpPr>
            <a:spLocks noGrp="1"/>
          </p:cNvSpPr>
          <p:nvPr>
            <p:ph type="title"/>
          </p:nvPr>
        </p:nvSpPr>
        <p:spPr>
          <a:xfrm>
            <a:off x="1" y="1"/>
            <a:ext cx="6742763" cy="692695"/>
          </a:xfrm>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031839"/>
            <a:ext cx="4572000" cy="4916524"/>
          </a:xfrm>
        </p:spPr>
        <p:txBody>
          <a:bodyPr>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5" name="Content Placeholder 6"/>
          <p:cNvSpPr>
            <a:spLocks noGrp="1"/>
          </p:cNvSpPr>
          <p:nvPr>
            <p:ph sz="quarter" idx="12"/>
          </p:nvPr>
        </p:nvSpPr>
        <p:spPr>
          <a:xfrm>
            <a:off x="4573617" y="2508135"/>
            <a:ext cx="4572000" cy="3440227"/>
          </a:xfrm>
        </p:spPr>
        <p:txBody>
          <a:bodyPr lIns="2376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2" name="Text Placeholder 9"/>
          <p:cNvSpPr>
            <a:spLocks noGrp="1"/>
          </p:cNvSpPr>
          <p:nvPr>
            <p:ph type="body" sz="quarter" idx="17"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8" name="Picture Placeholder 6"/>
          <p:cNvSpPr>
            <a:spLocks noGrp="1"/>
          </p:cNvSpPr>
          <p:nvPr>
            <p:ph type="pic" sz="quarter" idx="19"/>
          </p:nvPr>
        </p:nvSpPr>
        <p:spPr>
          <a:xfrm>
            <a:off x="6734675" y="276224"/>
            <a:ext cx="2120400" cy="2120400"/>
          </a:xfrm>
          <a:prstGeom prst="rect">
            <a:avLst/>
          </a:prstGeom>
        </p:spPr>
        <p:txBody>
          <a:bodyPr>
            <a:noAutofit/>
          </a:bodyPr>
          <a:lstStyle/>
          <a:p>
            <a:r>
              <a:rPr lang="en-US" smtClean="0"/>
              <a:t>Click icon to add picture</a:t>
            </a:r>
            <a:endParaRPr lang="en-AU" dirty="0"/>
          </a:p>
        </p:txBody>
      </p:sp>
      <p:sp>
        <p:nvSpPr>
          <p:cNvPr id="10" name="Text Placeholder 9"/>
          <p:cNvSpPr>
            <a:spLocks noGrp="1"/>
          </p:cNvSpPr>
          <p:nvPr>
            <p:ph type="body" sz="quarter" idx="15"/>
          </p:nvPr>
        </p:nvSpPr>
        <p:spPr>
          <a:xfrm>
            <a:off x="0" y="692696"/>
            <a:ext cx="6742764" cy="305916"/>
          </a:xfrm>
        </p:spPr>
        <p:txBody>
          <a:bodyPr tIns="0"/>
          <a:lstStyle>
            <a:lvl1pPr>
              <a:defRPr sz="1600" b="0">
                <a:solidFill>
                  <a:srgbClr val="737373"/>
                </a:solidFill>
              </a:defRPr>
            </a:lvl1pPr>
          </a:lstStyle>
          <a:p>
            <a:pPr lvl="0"/>
            <a:r>
              <a:rPr lang="en-US" smtClean="0"/>
              <a:t>Click to edit Master text styles</a:t>
            </a:r>
          </a:p>
        </p:txBody>
      </p:sp>
    </p:spTree>
    <p:extLst>
      <p:ext uri="{BB962C8B-B14F-4D97-AF65-F5344CB8AC3E}">
        <p14:creationId xmlns:p14="http://schemas.microsoft.com/office/powerpoint/2010/main" val="35451434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6_Single Objec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031839"/>
            <a:ext cx="9144000" cy="4906999"/>
          </a:xfrm>
        </p:spPr>
        <p:txBody>
          <a:bodyPr>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0" name="Text Placeholder 9"/>
          <p:cNvSpPr>
            <a:spLocks noGrp="1"/>
          </p:cNvSpPr>
          <p:nvPr>
            <p:ph type="body" sz="quarter" idx="16"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5" name="Text Placeholder 9"/>
          <p:cNvSpPr>
            <a:spLocks noGrp="1"/>
          </p:cNvSpPr>
          <p:nvPr>
            <p:ph type="body" sz="quarter" idx="15"/>
          </p:nvPr>
        </p:nvSpPr>
        <p:spPr>
          <a:xfrm>
            <a:off x="0" y="692696"/>
            <a:ext cx="9144000" cy="305916"/>
          </a:xfrm>
        </p:spPr>
        <p:txBody>
          <a:bodyPr tIns="0"/>
          <a:lstStyle>
            <a:lvl1pPr>
              <a:defRPr sz="1600" b="0">
                <a:solidFill>
                  <a:srgbClr val="737373"/>
                </a:solidFill>
              </a:defRPr>
            </a:lvl1pPr>
          </a:lstStyle>
          <a:p>
            <a:pPr lvl="0"/>
            <a:r>
              <a:rPr lang="en-US" smtClean="0"/>
              <a:t>Click to edit Master text styles</a:t>
            </a:r>
          </a:p>
        </p:txBody>
      </p:sp>
    </p:spTree>
    <p:extLst>
      <p:ext uri="{BB962C8B-B14F-4D97-AF65-F5344CB8AC3E}">
        <p14:creationId xmlns:p14="http://schemas.microsoft.com/office/powerpoint/2010/main" val="19652955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7_Single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031839"/>
            <a:ext cx="9144000" cy="4906999"/>
          </a:xfrm>
        </p:spPr>
        <p:txBody>
          <a:bodyPr>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0" name="Text Placeholder 9"/>
          <p:cNvSpPr>
            <a:spLocks noGrp="1"/>
          </p:cNvSpPr>
          <p:nvPr>
            <p:ph type="body" sz="quarter" idx="16"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6" name="Text Placeholder 9"/>
          <p:cNvSpPr>
            <a:spLocks noGrp="1"/>
          </p:cNvSpPr>
          <p:nvPr>
            <p:ph type="body" sz="quarter" idx="15"/>
          </p:nvPr>
        </p:nvSpPr>
        <p:spPr>
          <a:xfrm>
            <a:off x="0" y="692696"/>
            <a:ext cx="9144000" cy="305916"/>
          </a:xfrm>
        </p:spPr>
        <p:txBody>
          <a:bodyPr tIns="0"/>
          <a:lstStyle>
            <a:lvl1pPr>
              <a:defRPr sz="1600" b="0">
                <a:solidFill>
                  <a:srgbClr val="737373"/>
                </a:solidFill>
              </a:defRPr>
            </a:lvl1pPr>
          </a:lstStyle>
          <a:p>
            <a:pPr lvl="0"/>
            <a:r>
              <a:rPr lang="en-US" smtClean="0"/>
              <a:t>Click to edit Master text styles</a:t>
            </a:r>
          </a:p>
        </p:txBody>
      </p:sp>
      <p:sp>
        <p:nvSpPr>
          <p:cNvPr id="8" name="Text Placeholder 9"/>
          <p:cNvSpPr>
            <a:spLocks noGrp="1"/>
          </p:cNvSpPr>
          <p:nvPr>
            <p:ph type="body" sz="quarter" idx="17"/>
          </p:nvPr>
        </p:nvSpPr>
        <p:spPr>
          <a:xfrm>
            <a:off x="1" y="4581129"/>
            <a:ext cx="8855074" cy="989410"/>
          </a:xfrm>
        </p:spPr>
        <p:txBody>
          <a:bodyPr/>
          <a:lstStyle/>
          <a:p>
            <a:pPr lvl="0"/>
            <a:r>
              <a:rPr lang="en-US" smtClean="0"/>
              <a:t>Click to edit Master text styles</a:t>
            </a:r>
          </a:p>
        </p:txBody>
      </p:sp>
    </p:spTree>
    <p:extLst>
      <p:ext uri="{BB962C8B-B14F-4D97-AF65-F5344CB8AC3E}">
        <p14:creationId xmlns:p14="http://schemas.microsoft.com/office/powerpoint/2010/main" val="1965295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8_Tablaza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10" name="Text Placeholder 9"/>
          <p:cNvSpPr>
            <a:spLocks noGrp="1"/>
          </p:cNvSpPr>
          <p:nvPr>
            <p:ph type="body" sz="quarter" idx="16"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6" name="Text Placeholder 9"/>
          <p:cNvSpPr>
            <a:spLocks noGrp="1"/>
          </p:cNvSpPr>
          <p:nvPr>
            <p:ph type="body" sz="quarter" idx="15"/>
          </p:nvPr>
        </p:nvSpPr>
        <p:spPr>
          <a:xfrm>
            <a:off x="0" y="692696"/>
            <a:ext cx="9144000" cy="305916"/>
          </a:xfrm>
        </p:spPr>
        <p:txBody>
          <a:bodyPr tIns="0"/>
          <a:lstStyle>
            <a:lvl1pPr>
              <a:defRPr sz="1600" b="0">
                <a:solidFill>
                  <a:srgbClr val="737373"/>
                </a:solidFill>
              </a:defRPr>
            </a:lvl1pPr>
          </a:lstStyle>
          <a:p>
            <a:pPr lvl="0"/>
            <a:r>
              <a:rPr lang="en-US" smtClean="0"/>
              <a:t>Click to edit Master text styles</a:t>
            </a:r>
          </a:p>
        </p:txBody>
      </p:sp>
      <p:sp>
        <p:nvSpPr>
          <p:cNvPr id="8" name="Text Placeholder 9"/>
          <p:cNvSpPr>
            <a:spLocks noGrp="1"/>
          </p:cNvSpPr>
          <p:nvPr>
            <p:ph type="body" sz="quarter" idx="17"/>
          </p:nvPr>
        </p:nvSpPr>
        <p:spPr>
          <a:xfrm>
            <a:off x="1" y="4581129"/>
            <a:ext cx="8855074" cy="989410"/>
          </a:xfrm>
        </p:spPr>
        <p:txBody>
          <a:bodyPr/>
          <a:lstStyle>
            <a:lvl1pPr>
              <a:defRPr sz="1200"/>
            </a:lvl1pPr>
            <a:lvl2pPr>
              <a:defRPr sz="1200"/>
            </a:lvl2pPr>
            <a:lvl3pPr>
              <a:defRPr sz="1200"/>
            </a:lvl3pPr>
            <a:lvl4pPr>
              <a:defRPr sz="1200"/>
            </a:lvl4pPr>
            <a:lvl5pPr>
              <a:defRPr sz="1200"/>
            </a:lvl5pPr>
            <a:lvl6pPr>
              <a:defRPr sz="1200"/>
            </a:lvl6pPr>
          </a:lstStyle>
          <a:p>
            <a:pPr lvl="0"/>
            <a:r>
              <a:rPr lang="en-US" smtClean="0"/>
              <a:t>Click to edit Master text styles</a:t>
            </a:r>
          </a:p>
        </p:txBody>
      </p:sp>
      <p:sp>
        <p:nvSpPr>
          <p:cNvPr id="12" name="Table Placeholder 11"/>
          <p:cNvSpPr>
            <a:spLocks noGrp="1"/>
          </p:cNvSpPr>
          <p:nvPr>
            <p:ph type="tbl" sz="quarter" idx="18"/>
          </p:nvPr>
        </p:nvSpPr>
        <p:spPr>
          <a:xfrm>
            <a:off x="285751" y="1285876"/>
            <a:ext cx="8570912" cy="4538662"/>
          </a:xfrm>
        </p:spPr>
        <p:txBody>
          <a:bodyPr/>
          <a:lstStyle/>
          <a:p>
            <a:r>
              <a:rPr lang="en-US" smtClean="0"/>
              <a:t>Click icon to add table</a:t>
            </a:r>
            <a:endParaRPr lang="hu-HU" dirty="0"/>
          </a:p>
        </p:txBody>
      </p:sp>
    </p:spTree>
    <p:extLst>
      <p:ext uri="{BB962C8B-B14F-4D97-AF65-F5344CB8AC3E}">
        <p14:creationId xmlns:p14="http://schemas.microsoft.com/office/powerpoint/2010/main" val="1965295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9_Tablaza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10" name="Text Placeholder 9"/>
          <p:cNvSpPr>
            <a:spLocks noGrp="1"/>
          </p:cNvSpPr>
          <p:nvPr>
            <p:ph type="body" sz="quarter" idx="16"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6" name="Text Placeholder 9"/>
          <p:cNvSpPr>
            <a:spLocks noGrp="1"/>
          </p:cNvSpPr>
          <p:nvPr>
            <p:ph type="body" sz="quarter" idx="15"/>
          </p:nvPr>
        </p:nvSpPr>
        <p:spPr>
          <a:xfrm>
            <a:off x="0" y="692696"/>
            <a:ext cx="9144000" cy="305916"/>
          </a:xfrm>
        </p:spPr>
        <p:txBody>
          <a:bodyPr tIns="0"/>
          <a:lstStyle>
            <a:lvl1pPr>
              <a:defRPr sz="1600" b="0">
                <a:solidFill>
                  <a:srgbClr val="737373"/>
                </a:solidFill>
              </a:defRPr>
            </a:lvl1pPr>
          </a:lstStyle>
          <a:p>
            <a:pPr lvl="0"/>
            <a:r>
              <a:rPr lang="en-US" smtClean="0"/>
              <a:t>Click to edit Master text styles</a:t>
            </a:r>
          </a:p>
        </p:txBody>
      </p:sp>
      <p:sp>
        <p:nvSpPr>
          <p:cNvPr id="8" name="Text Placeholder 9"/>
          <p:cNvSpPr>
            <a:spLocks noGrp="1"/>
          </p:cNvSpPr>
          <p:nvPr>
            <p:ph type="body" sz="quarter" idx="17"/>
          </p:nvPr>
        </p:nvSpPr>
        <p:spPr>
          <a:xfrm>
            <a:off x="1" y="4581129"/>
            <a:ext cx="8855074" cy="989410"/>
          </a:xfrm>
        </p:spPr>
        <p:txBody>
          <a:bodyPr/>
          <a:lstStyle>
            <a:lvl1pPr>
              <a:defRPr sz="1200"/>
            </a:lvl1pPr>
            <a:lvl2pPr>
              <a:defRPr sz="1200"/>
            </a:lvl2pPr>
            <a:lvl3pPr>
              <a:defRPr sz="1200"/>
            </a:lvl3pPr>
            <a:lvl4pPr>
              <a:defRPr sz="1200"/>
            </a:lvl4pPr>
            <a:lvl5pPr>
              <a:defRPr sz="1200"/>
            </a:lvl5pPr>
            <a:lvl6pPr>
              <a:defRPr sz="1200"/>
            </a:lvl6pPr>
          </a:lstStyle>
          <a:p>
            <a:pPr lvl="0"/>
            <a:r>
              <a:rPr lang="en-US" smtClean="0"/>
              <a:t>Click to edit Master text styles</a:t>
            </a:r>
          </a:p>
        </p:txBody>
      </p:sp>
      <p:sp>
        <p:nvSpPr>
          <p:cNvPr id="11" name="Table Placeholder 11"/>
          <p:cNvSpPr>
            <a:spLocks noGrp="1"/>
          </p:cNvSpPr>
          <p:nvPr>
            <p:ph type="tbl" sz="quarter" idx="19"/>
          </p:nvPr>
        </p:nvSpPr>
        <p:spPr>
          <a:xfrm>
            <a:off x="284163" y="1285875"/>
            <a:ext cx="8570912" cy="1566000"/>
          </a:xfrm>
        </p:spPr>
        <p:txBody>
          <a:bodyPr/>
          <a:lstStyle/>
          <a:p>
            <a:r>
              <a:rPr lang="en-US" smtClean="0"/>
              <a:t>Click icon to add table</a:t>
            </a:r>
            <a:endParaRPr lang="hu-HU" dirty="0"/>
          </a:p>
        </p:txBody>
      </p:sp>
      <p:sp>
        <p:nvSpPr>
          <p:cNvPr id="18" name="Table Placeholder 11"/>
          <p:cNvSpPr>
            <a:spLocks noGrp="1"/>
          </p:cNvSpPr>
          <p:nvPr>
            <p:ph type="tbl" sz="quarter" idx="20"/>
          </p:nvPr>
        </p:nvSpPr>
        <p:spPr>
          <a:xfrm>
            <a:off x="284163" y="2994888"/>
            <a:ext cx="8570912" cy="1566000"/>
          </a:xfrm>
        </p:spPr>
        <p:txBody>
          <a:bodyPr/>
          <a:lstStyle/>
          <a:p>
            <a:r>
              <a:rPr lang="en-US" smtClean="0"/>
              <a:t>Click icon to add table</a:t>
            </a:r>
            <a:endParaRPr lang="hu-HU" dirty="0"/>
          </a:p>
        </p:txBody>
      </p:sp>
    </p:spTree>
    <p:extLst>
      <p:ext uri="{BB962C8B-B14F-4D97-AF65-F5344CB8AC3E}">
        <p14:creationId xmlns:p14="http://schemas.microsoft.com/office/powerpoint/2010/main" val="1965295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0_Tablazat ">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10" name="Text Placeholder 9"/>
          <p:cNvSpPr>
            <a:spLocks noGrp="1"/>
          </p:cNvSpPr>
          <p:nvPr>
            <p:ph type="body" sz="quarter" idx="16"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12" name="Text Placeholder 9"/>
          <p:cNvSpPr>
            <a:spLocks noGrp="1"/>
          </p:cNvSpPr>
          <p:nvPr>
            <p:ph type="body" sz="quarter" idx="17"/>
          </p:nvPr>
        </p:nvSpPr>
        <p:spPr>
          <a:xfrm>
            <a:off x="1" y="4581129"/>
            <a:ext cx="4643074" cy="989410"/>
          </a:xfrm>
        </p:spPr>
        <p:txBody>
          <a:bodyPr/>
          <a:lstStyle>
            <a:lvl1pPr>
              <a:defRPr sz="1200"/>
            </a:lvl1pPr>
            <a:lvl2pPr>
              <a:defRPr sz="1200"/>
            </a:lvl2pPr>
            <a:lvl3pPr>
              <a:defRPr sz="1200"/>
            </a:lvl3pPr>
            <a:lvl4pPr>
              <a:defRPr sz="1200"/>
            </a:lvl4pPr>
            <a:lvl5pPr>
              <a:defRPr sz="1200"/>
            </a:lvl5pPr>
          </a:lstStyle>
          <a:p>
            <a:pPr lvl="0"/>
            <a:r>
              <a:rPr lang="en-US" smtClean="0"/>
              <a:t>Click to edit Master text styles</a:t>
            </a:r>
          </a:p>
        </p:txBody>
      </p:sp>
      <p:sp>
        <p:nvSpPr>
          <p:cNvPr id="14" name="Text Placeholder 9"/>
          <p:cNvSpPr>
            <a:spLocks noGrp="1"/>
          </p:cNvSpPr>
          <p:nvPr>
            <p:ph type="body" sz="quarter" idx="20"/>
          </p:nvPr>
        </p:nvSpPr>
        <p:spPr>
          <a:xfrm>
            <a:off x="0" y="1031839"/>
            <a:ext cx="9144000" cy="758861"/>
          </a:xfrm>
        </p:spPr>
        <p:txBody>
          <a:bodyPr lIns="277200"/>
          <a:lstStyle>
            <a:lvl1pPr>
              <a:defRPr sz="1200"/>
            </a:lvl1pPr>
          </a:lstStyle>
          <a:p>
            <a:pPr lvl="0"/>
            <a:r>
              <a:rPr lang="en-US" smtClean="0"/>
              <a:t>Click to edit Master text styles</a:t>
            </a:r>
          </a:p>
        </p:txBody>
      </p:sp>
      <p:sp>
        <p:nvSpPr>
          <p:cNvPr id="13" name="Text Placeholder 9"/>
          <p:cNvSpPr>
            <a:spLocks noGrp="1"/>
          </p:cNvSpPr>
          <p:nvPr>
            <p:ph type="body" sz="quarter" idx="15"/>
          </p:nvPr>
        </p:nvSpPr>
        <p:spPr>
          <a:xfrm>
            <a:off x="-1" y="692696"/>
            <a:ext cx="9144001" cy="305916"/>
          </a:xfrm>
        </p:spPr>
        <p:txBody>
          <a:bodyPr tIns="0"/>
          <a:lstStyle>
            <a:lvl1pPr>
              <a:defRPr sz="1600" b="0">
                <a:solidFill>
                  <a:srgbClr val="737373"/>
                </a:solidFill>
              </a:defRPr>
            </a:lvl1pPr>
          </a:lstStyle>
          <a:p>
            <a:pPr lvl="0"/>
            <a:r>
              <a:rPr lang="en-US" smtClean="0"/>
              <a:t>Click to edit Master text styles</a:t>
            </a:r>
          </a:p>
        </p:txBody>
      </p:sp>
      <p:sp>
        <p:nvSpPr>
          <p:cNvPr id="17" name="Table Placeholder 16"/>
          <p:cNvSpPr>
            <a:spLocks noGrp="1"/>
          </p:cNvSpPr>
          <p:nvPr>
            <p:ph type="tbl" sz="quarter" idx="21"/>
          </p:nvPr>
        </p:nvSpPr>
        <p:spPr>
          <a:xfrm>
            <a:off x="285749" y="1790699"/>
            <a:ext cx="4212000" cy="2770189"/>
          </a:xfrm>
        </p:spPr>
        <p:txBody>
          <a:bodyPr/>
          <a:lstStyle/>
          <a:p>
            <a:r>
              <a:rPr lang="en-US" smtClean="0"/>
              <a:t>Click icon to add table</a:t>
            </a:r>
            <a:endParaRPr lang="hu-HU"/>
          </a:p>
        </p:txBody>
      </p:sp>
      <p:sp>
        <p:nvSpPr>
          <p:cNvPr id="18" name="Table Placeholder 16"/>
          <p:cNvSpPr>
            <a:spLocks noGrp="1"/>
          </p:cNvSpPr>
          <p:nvPr>
            <p:ph type="tbl" sz="quarter" idx="22"/>
          </p:nvPr>
        </p:nvSpPr>
        <p:spPr>
          <a:xfrm>
            <a:off x="4643075" y="1790699"/>
            <a:ext cx="4212000" cy="2770189"/>
          </a:xfrm>
        </p:spPr>
        <p:txBody>
          <a:bodyPr/>
          <a:lstStyle/>
          <a:p>
            <a:r>
              <a:rPr lang="en-US" smtClean="0"/>
              <a:t>Click icon to add table</a:t>
            </a:r>
            <a:endParaRPr lang="hu-HU" dirty="0"/>
          </a:p>
        </p:txBody>
      </p:sp>
      <p:sp>
        <p:nvSpPr>
          <p:cNvPr id="19" name="Text Placeholder 9"/>
          <p:cNvSpPr>
            <a:spLocks noGrp="1"/>
          </p:cNvSpPr>
          <p:nvPr>
            <p:ph type="body" sz="quarter" idx="23"/>
          </p:nvPr>
        </p:nvSpPr>
        <p:spPr>
          <a:xfrm>
            <a:off x="4643075" y="4581129"/>
            <a:ext cx="4497748" cy="989410"/>
          </a:xfrm>
        </p:spPr>
        <p:txBody>
          <a:bodyPr lIns="0" rIns="396000"/>
          <a:lstStyle>
            <a:lvl1pPr>
              <a:defRPr sz="1200"/>
            </a:lvl1pPr>
            <a:lvl2pPr>
              <a:defRPr sz="1200"/>
            </a:lvl2pPr>
            <a:lvl3pPr>
              <a:defRPr sz="1200"/>
            </a:lvl3pPr>
            <a:lvl4pPr>
              <a:defRPr sz="1200"/>
            </a:lvl4pPr>
            <a:lvl5pPr>
              <a:defRPr sz="1200"/>
            </a:lvl5pPr>
          </a:lstStyle>
          <a:p>
            <a:pPr lvl="0"/>
            <a:r>
              <a:rPr lang="en-US" smtClean="0"/>
              <a:t>Click to edit Master text styles</a:t>
            </a:r>
          </a:p>
        </p:txBody>
      </p:sp>
    </p:spTree>
    <p:extLst>
      <p:ext uri="{BB962C8B-B14F-4D97-AF65-F5344CB8AC3E}">
        <p14:creationId xmlns:p14="http://schemas.microsoft.com/office/powerpoint/2010/main" val="10385332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1_Double Object + 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790699"/>
            <a:ext cx="4572000" cy="4157663"/>
          </a:xfrm>
        </p:spPr>
        <p:txBody>
          <a:bodyPr tIns="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5" name="Content Placeholder 6"/>
          <p:cNvSpPr>
            <a:spLocks noGrp="1"/>
          </p:cNvSpPr>
          <p:nvPr>
            <p:ph sz="quarter" idx="12"/>
          </p:nvPr>
        </p:nvSpPr>
        <p:spPr>
          <a:xfrm>
            <a:off x="4573617" y="1790699"/>
            <a:ext cx="4572000" cy="4157663"/>
          </a:xfrm>
        </p:spPr>
        <p:txBody>
          <a:bodyPr lIns="237600" tIns="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0" name="Text Placeholder 9"/>
          <p:cNvSpPr>
            <a:spLocks noGrp="1"/>
          </p:cNvSpPr>
          <p:nvPr>
            <p:ph type="body" sz="quarter" idx="15"/>
          </p:nvPr>
        </p:nvSpPr>
        <p:spPr>
          <a:xfrm>
            <a:off x="0" y="1031839"/>
            <a:ext cx="4572000" cy="758861"/>
          </a:xfrm>
        </p:spPr>
        <p:txBody>
          <a:bodyPr/>
          <a:lstStyle>
            <a:lvl1pPr>
              <a:defRPr sz="1200"/>
            </a:lvl1pPr>
          </a:lstStyle>
          <a:p>
            <a:pPr lvl="0"/>
            <a:r>
              <a:rPr lang="en-US" smtClean="0"/>
              <a:t>Click to edit Master text styles</a:t>
            </a:r>
          </a:p>
        </p:txBody>
      </p:sp>
      <p:sp>
        <p:nvSpPr>
          <p:cNvPr id="11" name="Text Placeholder 9"/>
          <p:cNvSpPr>
            <a:spLocks noGrp="1"/>
          </p:cNvSpPr>
          <p:nvPr>
            <p:ph type="body" sz="quarter" idx="16"/>
          </p:nvPr>
        </p:nvSpPr>
        <p:spPr>
          <a:xfrm>
            <a:off x="4573616" y="1031839"/>
            <a:ext cx="4570383" cy="758861"/>
          </a:xfrm>
        </p:spPr>
        <p:txBody>
          <a:bodyPr lIns="237600"/>
          <a:lstStyle>
            <a:lvl1pPr>
              <a:defRPr sz="1200"/>
            </a:lvl1pPr>
          </a:lstStyle>
          <a:p>
            <a:pPr lvl="0"/>
            <a:r>
              <a:rPr lang="en-US" smtClean="0"/>
              <a:t>Click to edit Master text styles</a:t>
            </a:r>
          </a:p>
        </p:txBody>
      </p:sp>
      <p:sp>
        <p:nvSpPr>
          <p:cNvPr id="12" name="Text Placeholder 9"/>
          <p:cNvSpPr>
            <a:spLocks noGrp="1"/>
          </p:cNvSpPr>
          <p:nvPr>
            <p:ph type="body" sz="quarter" idx="17"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Tree>
    <p:extLst>
      <p:ext uri="{BB962C8B-B14F-4D97-AF65-F5344CB8AC3E}">
        <p14:creationId xmlns:p14="http://schemas.microsoft.com/office/powerpoint/2010/main" val="212895004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2_Double Object + tit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10" name="Text Placeholder 9"/>
          <p:cNvSpPr>
            <a:spLocks noGrp="1"/>
          </p:cNvSpPr>
          <p:nvPr>
            <p:ph type="body" sz="quarter" idx="16"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9" name="Content Placeholder 6"/>
          <p:cNvSpPr>
            <a:spLocks noGrp="1"/>
          </p:cNvSpPr>
          <p:nvPr>
            <p:ph sz="quarter" idx="11"/>
          </p:nvPr>
        </p:nvSpPr>
        <p:spPr>
          <a:xfrm>
            <a:off x="0" y="1790700"/>
            <a:ext cx="4572000" cy="2790428"/>
          </a:xfrm>
        </p:spPr>
        <p:txBody>
          <a:bodyPr tIns="2124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1" name="Content Placeholder 6"/>
          <p:cNvSpPr>
            <a:spLocks noGrp="1"/>
          </p:cNvSpPr>
          <p:nvPr>
            <p:ph sz="quarter" idx="12"/>
          </p:nvPr>
        </p:nvSpPr>
        <p:spPr>
          <a:xfrm>
            <a:off x="4573617" y="1790700"/>
            <a:ext cx="4572000" cy="2790428"/>
          </a:xfrm>
        </p:spPr>
        <p:txBody>
          <a:bodyPr lIns="237600" tIns="2124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2" name="Text Placeholder 9"/>
          <p:cNvSpPr>
            <a:spLocks noGrp="1"/>
          </p:cNvSpPr>
          <p:nvPr>
            <p:ph type="body" sz="quarter" idx="17"/>
          </p:nvPr>
        </p:nvSpPr>
        <p:spPr>
          <a:xfrm>
            <a:off x="2" y="4581129"/>
            <a:ext cx="4573616" cy="989410"/>
          </a:xfrm>
        </p:spPr>
        <p:txBody>
          <a:bodyPr/>
          <a:lstStyle>
            <a:lvl1pPr>
              <a:defRPr sz="1200"/>
            </a:lvl1pPr>
            <a:lvl2pPr>
              <a:defRPr sz="1200"/>
            </a:lvl2pPr>
            <a:lvl3pPr>
              <a:defRPr sz="1200"/>
            </a:lvl3pPr>
            <a:lvl4pPr>
              <a:defRPr sz="1200"/>
            </a:lvl4pPr>
            <a:lvl5pPr>
              <a:defRPr sz="1200"/>
            </a:lvl5pPr>
            <a:lvl6pPr>
              <a:defRPr sz="1200"/>
            </a:lvl6pPr>
          </a:lstStyle>
          <a:p>
            <a:pPr lvl="0"/>
            <a:r>
              <a:rPr lang="en-US" smtClean="0"/>
              <a:t>Click to edit Master text styles</a:t>
            </a:r>
          </a:p>
        </p:txBody>
      </p:sp>
      <p:sp>
        <p:nvSpPr>
          <p:cNvPr id="14" name="Text Placeholder 9"/>
          <p:cNvSpPr>
            <a:spLocks noGrp="1"/>
          </p:cNvSpPr>
          <p:nvPr>
            <p:ph type="body" sz="quarter" idx="20"/>
          </p:nvPr>
        </p:nvSpPr>
        <p:spPr>
          <a:xfrm>
            <a:off x="0" y="1031839"/>
            <a:ext cx="9144000" cy="758861"/>
          </a:xfrm>
        </p:spPr>
        <p:txBody>
          <a:bodyPr lIns="277200"/>
          <a:lstStyle>
            <a:lvl1pPr>
              <a:defRPr sz="1200"/>
            </a:lvl1pPr>
          </a:lstStyle>
          <a:p>
            <a:pPr lvl="0"/>
            <a:r>
              <a:rPr lang="en-US" smtClean="0"/>
              <a:t>Click to edit Master text styles</a:t>
            </a:r>
          </a:p>
        </p:txBody>
      </p:sp>
      <p:sp>
        <p:nvSpPr>
          <p:cNvPr id="13" name="Text Placeholder 9"/>
          <p:cNvSpPr>
            <a:spLocks noGrp="1"/>
          </p:cNvSpPr>
          <p:nvPr>
            <p:ph type="body" sz="quarter" idx="21"/>
          </p:nvPr>
        </p:nvSpPr>
        <p:spPr>
          <a:xfrm>
            <a:off x="4283968" y="4581128"/>
            <a:ext cx="4571107" cy="989410"/>
          </a:xfrm>
        </p:spPr>
        <p:txBody>
          <a:bodyPr lIns="277200"/>
          <a:lstStyle>
            <a:lvl1pPr>
              <a:defRPr sz="1200"/>
            </a:lvl1pPr>
            <a:lvl2pPr>
              <a:defRPr sz="1200"/>
            </a:lvl2pPr>
            <a:lvl3pPr>
              <a:defRPr sz="1200"/>
            </a:lvl3pPr>
            <a:lvl4pPr>
              <a:defRPr sz="1200"/>
            </a:lvl4pPr>
            <a:lvl5pPr>
              <a:defRPr sz="1200"/>
            </a:lvl5pPr>
            <a:lvl6pPr>
              <a:defRPr sz="1200"/>
            </a:lvl6pPr>
          </a:lstStyle>
          <a:p>
            <a:pPr lvl="0"/>
            <a:r>
              <a:rPr lang="en-US" smtClean="0"/>
              <a:t>Click to edit Master text styles</a:t>
            </a:r>
          </a:p>
        </p:txBody>
      </p:sp>
      <p:sp>
        <p:nvSpPr>
          <p:cNvPr id="15" name="Text Placeholder 9"/>
          <p:cNvSpPr>
            <a:spLocks noGrp="1"/>
          </p:cNvSpPr>
          <p:nvPr>
            <p:ph type="body" sz="quarter" idx="15"/>
          </p:nvPr>
        </p:nvSpPr>
        <p:spPr>
          <a:xfrm>
            <a:off x="-1" y="692696"/>
            <a:ext cx="9144001" cy="305916"/>
          </a:xfrm>
        </p:spPr>
        <p:txBody>
          <a:bodyPr tIns="0"/>
          <a:lstStyle>
            <a:lvl1pPr>
              <a:defRPr sz="1600" b="0">
                <a:solidFill>
                  <a:srgbClr val="737373"/>
                </a:solidFill>
              </a:defRPr>
            </a:lvl1pPr>
          </a:lstStyle>
          <a:p>
            <a:pPr lvl="0"/>
            <a:r>
              <a:rPr lang="en-US" smtClean="0"/>
              <a:t>Click to edit Master text styles</a:t>
            </a:r>
          </a:p>
        </p:txBody>
      </p:sp>
    </p:spTree>
    <p:extLst>
      <p:ext uri="{BB962C8B-B14F-4D97-AF65-F5344CB8AC3E}">
        <p14:creationId xmlns:p14="http://schemas.microsoft.com/office/powerpoint/2010/main" val="10385332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3_Double Objec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031839"/>
            <a:ext cx="4572000" cy="4916524"/>
          </a:xfrm>
        </p:spPr>
        <p:txBody>
          <a:bodyPr>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5" name="Content Placeholder 6"/>
          <p:cNvSpPr>
            <a:spLocks noGrp="1"/>
          </p:cNvSpPr>
          <p:nvPr>
            <p:ph sz="quarter" idx="12"/>
          </p:nvPr>
        </p:nvSpPr>
        <p:spPr>
          <a:xfrm>
            <a:off x="4573617" y="1031839"/>
            <a:ext cx="4572000" cy="4916524"/>
          </a:xfrm>
        </p:spPr>
        <p:txBody>
          <a:bodyPr lIns="2376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2" name="Text Placeholder 9"/>
          <p:cNvSpPr>
            <a:spLocks noGrp="1"/>
          </p:cNvSpPr>
          <p:nvPr>
            <p:ph type="body" sz="quarter" idx="17"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8" name="Text Placeholder 9"/>
          <p:cNvSpPr>
            <a:spLocks noGrp="1"/>
          </p:cNvSpPr>
          <p:nvPr>
            <p:ph type="body" sz="quarter" idx="15"/>
          </p:nvPr>
        </p:nvSpPr>
        <p:spPr>
          <a:xfrm>
            <a:off x="-1" y="692696"/>
            <a:ext cx="9144001" cy="305916"/>
          </a:xfrm>
        </p:spPr>
        <p:txBody>
          <a:bodyPr tIns="0"/>
          <a:lstStyle>
            <a:lvl1pPr>
              <a:defRPr sz="1600" b="0">
                <a:solidFill>
                  <a:srgbClr val="737373"/>
                </a:solidFill>
              </a:defRPr>
            </a:lvl1pPr>
          </a:lstStyle>
          <a:p>
            <a:pPr lvl="0"/>
            <a:r>
              <a:rPr lang="en-US" smtClean="0"/>
              <a:t>Click to edit Master text styles</a:t>
            </a:r>
          </a:p>
        </p:txBody>
      </p:sp>
    </p:spTree>
    <p:extLst>
      <p:ext uri="{BB962C8B-B14F-4D97-AF65-F5344CB8AC3E}">
        <p14:creationId xmlns:p14="http://schemas.microsoft.com/office/powerpoint/2010/main" val="35451434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14_Triple Object ">
    <p:spTree>
      <p:nvGrpSpPr>
        <p:cNvPr id="1" name=""/>
        <p:cNvGrpSpPr/>
        <p:nvPr/>
      </p:nvGrpSpPr>
      <p:grpSpPr>
        <a:xfrm>
          <a:off x="0" y="0"/>
          <a:ext cx="0" cy="0"/>
          <a:chOff x="0" y="0"/>
          <a:chExt cx="0" cy="0"/>
        </a:xfrm>
      </p:grpSpPr>
      <p:sp>
        <p:nvSpPr>
          <p:cNvPr id="8" name="Content Placeholder 6"/>
          <p:cNvSpPr>
            <a:spLocks noGrp="1"/>
          </p:cNvSpPr>
          <p:nvPr>
            <p:ph sz="quarter" idx="16"/>
          </p:nvPr>
        </p:nvSpPr>
        <p:spPr>
          <a:xfrm>
            <a:off x="2800351" y="1033230"/>
            <a:ext cx="3028950" cy="4916524"/>
          </a:xfrm>
        </p:spPr>
        <p:txBody>
          <a:bodyPr lIns="2484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9" name="Content Placeholder 6"/>
          <p:cNvSpPr>
            <a:spLocks noGrp="1"/>
          </p:cNvSpPr>
          <p:nvPr>
            <p:ph sz="quarter" idx="17"/>
          </p:nvPr>
        </p:nvSpPr>
        <p:spPr>
          <a:xfrm>
            <a:off x="5578679" y="1036005"/>
            <a:ext cx="3020015" cy="4912358"/>
          </a:xfrm>
        </p:spPr>
        <p:txBody>
          <a:bodyPr lIns="2484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2" name="Title 1"/>
          <p:cNvSpPr>
            <a:spLocks noGrp="1"/>
          </p:cNvSpPr>
          <p:nvPr>
            <p:ph type="title"/>
          </p:nvPr>
        </p:nvSpPr>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031839"/>
            <a:ext cx="3055620" cy="4916524"/>
          </a:xfrm>
        </p:spPr>
        <p:txBody>
          <a:bodyPr>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2" name="Text Placeholder 9"/>
          <p:cNvSpPr>
            <a:spLocks noGrp="1"/>
          </p:cNvSpPr>
          <p:nvPr>
            <p:ph type="body" sz="quarter" idx="18"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Tree>
    <p:extLst>
      <p:ext uri="{BB962C8B-B14F-4D97-AF65-F5344CB8AC3E}">
        <p14:creationId xmlns:p14="http://schemas.microsoft.com/office/powerpoint/2010/main" val="27921111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5_Triple Object + Title ">
    <p:spTree>
      <p:nvGrpSpPr>
        <p:cNvPr id="1" name=""/>
        <p:cNvGrpSpPr/>
        <p:nvPr/>
      </p:nvGrpSpPr>
      <p:grpSpPr>
        <a:xfrm>
          <a:off x="0" y="0"/>
          <a:ext cx="0" cy="0"/>
          <a:chOff x="0" y="0"/>
          <a:chExt cx="0" cy="0"/>
        </a:xfrm>
      </p:grpSpPr>
      <p:sp>
        <p:nvSpPr>
          <p:cNvPr id="8" name="Content Placeholder 6"/>
          <p:cNvSpPr>
            <a:spLocks noGrp="1"/>
          </p:cNvSpPr>
          <p:nvPr>
            <p:ph sz="quarter" idx="16"/>
          </p:nvPr>
        </p:nvSpPr>
        <p:spPr>
          <a:xfrm>
            <a:off x="2800351" y="1788563"/>
            <a:ext cx="3028950" cy="4161189"/>
          </a:xfrm>
        </p:spPr>
        <p:txBody>
          <a:bodyPr lIns="248400" tIns="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9" name="Content Placeholder 6"/>
          <p:cNvSpPr>
            <a:spLocks noGrp="1"/>
          </p:cNvSpPr>
          <p:nvPr>
            <p:ph sz="quarter" idx="17"/>
          </p:nvPr>
        </p:nvSpPr>
        <p:spPr>
          <a:xfrm>
            <a:off x="5578679" y="1790699"/>
            <a:ext cx="3020015" cy="4157663"/>
          </a:xfrm>
        </p:spPr>
        <p:txBody>
          <a:bodyPr lIns="248400" tIns="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2" name="Title 1"/>
          <p:cNvSpPr>
            <a:spLocks noGrp="1"/>
          </p:cNvSpPr>
          <p:nvPr>
            <p:ph type="title"/>
          </p:nvPr>
        </p:nvSpPr>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787172"/>
            <a:ext cx="3055620" cy="4161189"/>
          </a:xfrm>
        </p:spPr>
        <p:txBody>
          <a:bodyPr tIns="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0" name="Text Placeholder 9"/>
          <p:cNvSpPr>
            <a:spLocks noGrp="1"/>
          </p:cNvSpPr>
          <p:nvPr>
            <p:ph type="body" sz="quarter" idx="15"/>
          </p:nvPr>
        </p:nvSpPr>
        <p:spPr>
          <a:xfrm>
            <a:off x="0" y="1031839"/>
            <a:ext cx="2800350" cy="758861"/>
          </a:xfrm>
        </p:spPr>
        <p:txBody>
          <a:bodyPr/>
          <a:lstStyle>
            <a:lvl1pPr>
              <a:defRPr sz="1200"/>
            </a:lvl1pPr>
          </a:lstStyle>
          <a:p>
            <a:pPr lvl="0"/>
            <a:r>
              <a:rPr lang="en-US" smtClean="0"/>
              <a:t>Click to edit Master text styles</a:t>
            </a:r>
          </a:p>
        </p:txBody>
      </p:sp>
      <p:sp>
        <p:nvSpPr>
          <p:cNvPr id="12" name="Text Placeholder 9"/>
          <p:cNvSpPr>
            <a:spLocks noGrp="1"/>
          </p:cNvSpPr>
          <p:nvPr>
            <p:ph type="body" sz="quarter" idx="18"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11" name="Text Placeholder 9"/>
          <p:cNvSpPr>
            <a:spLocks noGrp="1"/>
          </p:cNvSpPr>
          <p:nvPr>
            <p:ph type="body" sz="quarter" idx="20"/>
          </p:nvPr>
        </p:nvSpPr>
        <p:spPr>
          <a:xfrm>
            <a:off x="2797065" y="1031839"/>
            <a:ext cx="2788395" cy="758861"/>
          </a:xfrm>
        </p:spPr>
        <p:txBody>
          <a:bodyPr lIns="252000"/>
          <a:lstStyle>
            <a:lvl1pPr>
              <a:defRPr sz="1200"/>
            </a:lvl1pPr>
          </a:lstStyle>
          <a:p>
            <a:pPr lvl="0"/>
            <a:r>
              <a:rPr lang="en-US" smtClean="0"/>
              <a:t>Click to edit Master text styles</a:t>
            </a:r>
          </a:p>
        </p:txBody>
      </p:sp>
      <p:sp>
        <p:nvSpPr>
          <p:cNvPr id="13" name="Text Placeholder 9"/>
          <p:cNvSpPr>
            <a:spLocks noGrp="1"/>
          </p:cNvSpPr>
          <p:nvPr>
            <p:ph type="body" sz="quarter" idx="21"/>
          </p:nvPr>
        </p:nvSpPr>
        <p:spPr>
          <a:xfrm>
            <a:off x="5578365" y="1039459"/>
            <a:ext cx="2788395" cy="758861"/>
          </a:xfrm>
        </p:spPr>
        <p:txBody>
          <a:bodyPr lIns="252000"/>
          <a:lstStyle>
            <a:lvl1pPr>
              <a:defRPr sz="1200"/>
            </a:lvl1pPr>
          </a:lstStyle>
          <a:p>
            <a:pPr lvl="0"/>
            <a:r>
              <a:rPr lang="en-US" smtClean="0"/>
              <a:t>Click to edit Master text styles</a:t>
            </a:r>
          </a:p>
        </p:txBody>
      </p:sp>
    </p:spTree>
    <p:extLst>
      <p:ext uri="{BB962C8B-B14F-4D97-AF65-F5344CB8AC3E}">
        <p14:creationId xmlns:p14="http://schemas.microsoft.com/office/powerpoint/2010/main" val="1452735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16_Triple Object + Title ">
    <p:spTree>
      <p:nvGrpSpPr>
        <p:cNvPr id="1" name=""/>
        <p:cNvGrpSpPr/>
        <p:nvPr/>
      </p:nvGrpSpPr>
      <p:grpSpPr>
        <a:xfrm>
          <a:off x="0" y="0"/>
          <a:ext cx="0" cy="0"/>
          <a:chOff x="0" y="0"/>
          <a:chExt cx="0" cy="0"/>
        </a:xfrm>
      </p:grpSpPr>
      <p:sp>
        <p:nvSpPr>
          <p:cNvPr id="8" name="Content Placeholder 6"/>
          <p:cNvSpPr>
            <a:spLocks noGrp="1"/>
          </p:cNvSpPr>
          <p:nvPr>
            <p:ph sz="quarter" idx="16"/>
          </p:nvPr>
        </p:nvSpPr>
        <p:spPr>
          <a:xfrm>
            <a:off x="2800351" y="1772817"/>
            <a:ext cx="3028950" cy="2808314"/>
          </a:xfrm>
        </p:spPr>
        <p:txBody>
          <a:bodyPr lIns="248400" tIns="2124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9" name="Content Placeholder 6"/>
          <p:cNvSpPr>
            <a:spLocks noGrp="1"/>
          </p:cNvSpPr>
          <p:nvPr>
            <p:ph sz="quarter" idx="17"/>
          </p:nvPr>
        </p:nvSpPr>
        <p:spPr>
          <a:xfrm>
            <a:off x="5578679" y="1772816"/>
            <a:ext cx="3020015" cy="2808315"/>
          </a:xfrm>
        </p:spPr>
        <p:txBody>
          <a:bodyPr lIns="248400" tIns="2124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2" name="Title 1"/>
          <p:cNvSpPr>
            <a:spLocks noGrp="1"/>
          </p:cNvSpPr>
          <p:nvPr>
            <p:ph type="title"/>
          </p:nvPr>
        </p:nvSpPr>
        <p:spPr/>
        <p:txBody>
          <a:bodyPr/>
          <a:lstStyle/>
          <a:p>
            <a:r>
              <a:rPr lang="en-US" smtClean="0"/>
              <a:t>Click to edit Master title style</a:t>
            </a:r>
            <a:endParaRPr lang="en-AU" dirty="0"/>
          </a:p>
        </p:txBody>
      </p:sp>
      <p:sp>
        <p:nvSpPr>
          <p:cNvPr id="7" name="Content Placeholder 6"/>
          <p:cNvSpPr>
            <a:spLocks noGrp="1"/>
          </p:cNvSpPr>
          <p:nvPr>
            <p:ph sz="quarter" idx="11"/>
          </p:nvPr>
        </p:nvSpPr>
        <p:spPr>
          <a:xfrm>
            <a:off x="0" y="1772816"/>
            <a:ext cx="3055620" cy="2808314"/>
          </a:xfrm>
        </p:spPr>
        <p:txBody>
          <a:bodyPr tIns="212400">
            <a:noAutofit/>
          </a:bodyPr>
          <a:lstStyle>
            <a:lvl1pPr>
              <a:defRPr b="1"/>
            </a:lvl1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dirty="0"/>
          </a:p>
        </p:txBody>
      </p:sp>
      <p:sp>
        <p:nvSpPr>
          <p:cNvPr id="12" name="Text Placeholder 9"/>
          <p:cNvSpPr>
            <a:spLocks noGrp="1"/>
          </p:cNvSpPr>
          <p:nvPr>
            <p:ph type="body" sz="quarter" idx="18"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15" name="Text Placeholder 9"/>
          <p:cNvSpPr>
            <a:spLocks noGrp="1"/>
          </p:cNvSpPr>
          <p:nvPr>
            <p:ph type="body" sz="quarter" idx="20"/>
          </p:nvPr>
        </p:nvSpPr>
        <p:spPr>
          <a:xfrm>
            <a:off x="0" y="1031839"/>
            <a:ext cx="9144000" cy="758861"/>
          </a:xfrm>
        </p:spPr>
        <p:txBody>
          <a:bodyPr lIns="277200"/>
          <a:lstStyle>
            <a:lvl1pPr>
              <a:defRPr sz="1200"/>
            </a:lvl1pPr>
          </a:lstStyle>
          <a:p>
            <a:pPr lvl="0"/>
            <a:r>
              <a:rPr lang="en-US" smtClean="0"/>
              <a:t>Click to edit Master text styles</a:t>
            </a:r>
          </a:p>
        </p:txBody>
      </p:sp>
      <p:sp>
        <p:nvSpPr>
          <p:cNvPr id="17" name="Text Placeholder 9"/>
          <p:cNvSpPr>
            <a:spLocks noGrp="1"/>
          </p:cNvSpPr>
          <p:nvPr>
            <p:ph type="body" sz="quarter" idx="21"/>
          </p:nvPr>
        </p:nvSpPr>
        <p:spPr>
          <a:xfrm>
            <a:off x="1" y="4581129"/>
            <a:ext cx="3055619" cy="989410"/>
          </a:xfrm>
        </p:spPr>
        <p:txBody>
          <a:bodyPr/>
          <a:lstStyle>
            <a:lvl1pPr>
              <a:defRPr sz="1200"/>
            </a:lvl1pPr>
          </a:lstStyle>
          <a:p>
            <a:pPr lvl="0"/>
            <a:r>
              <a:rPr lang="en-US" smtClean="0"/>
              <a:t>Click to edit Master text styles</a:t>
            </a:r>
          </a:p>
        </p:txBody>
      </p:sp>
      <p:sp>
        <p:nvSpPr>
          <p:cNvPr id="18" name="Text Placeholder 9"/>
          <p:cNvSpPr>
            <a:spLocks noGrp="1"/>
          </p:cNvSpPr>
          <p:nvPr>
            <p:ph type="body" sz="quarter" idx="22"/>
          </p:nvPr>
        </p:nvSpPr>
        <p:spPr>
          <a:xfrm>
            <a:off x="2800351" y="4581130"/>
            <a:ext cx="3028950" cy="989410"/>
          </a:xfrm>
        </p:spPr>
        <p:txBody>
          <a:bodyPr/>
          <a:lstStyle>
            <a:lvl1pPr>
              <a:defRPr sz="1200"/>
            </a:lvl1pPr>
          </a:lstStyle>
          <a:p>
            <a:pPr lvl="0"/>
            <a:r>
              <a:rPr lang="en-US" smtClean="0"/>
              <a:t>Click to edit Master text styles</a:t>
            </a:r>
          </a:p>
        </p:txBody>
      </p:sp>
      <p:sp>
        <p:nvSpPr>
          <p:cNvPr id="19" name="Text Placeholder 9"/>
          <p:cNvSpPr>
            <a:spLocks noGrp="1"/>
          </p:cNvSpPr>
          <p:nvPr>
            <p:ph type="body" sz="quarter" idx="23"/>
          </p:nvPr>
        </p:nvSpPr>
        <p:spPr>
          <a:xfrm>
            <a:off x="5580112" y="4581128"/>
            <a:ext cx="3018581" cy="989410"/>
          </a:xfrm>
        </p:spPr>
        <p:txBody>
          <a:bodyPr/>
          <a:lstStyle>
            <a:lvl1pPr>
              <a:defRPr sz="1200"/>
            </a:lvl1pPr>
          </a:lstStyle>
          <a:p>
            <a:pPr lvl="0"/>
            <a:r>
              <a:rPr lang="en-US" smtClean="0"/>
              <a:t>Click to edit Master text styles</a:t>
            </a:r>
          </a:p>
        </p:txBody>
      </p:sp>
    </p:spTree>
    <p:extLst>
      <p:ext uri="{BB962C8B-B14F-4D97-AF65-F5344CB8AC3E}">
        <p14:creationId xmlns:p14="http://schemas.microsoft.com/office/powerpoint/2010/main" val="1452735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17_Tablaza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21" name="Text Placeholder 9"/>
          <p:cNvSpPr>
            <a:spLocks noGrp="1"/>
          </p:cNvSpPr>
          <p:nvPr>
            <p:ph type="body" sz="quarter" idx="15"/>
          </p:nvPr>
        </p:nvSpPr>
        <p:spPr>
          <a:xfrm>
            <a:off x="-1" y="692696"/>
            <a:ext cx="9144001" cy="305916"/>
          </a:xfrm>
        </p:spPr>
        <p:txBody>
          <a:bodyPr tIns="0"/>
          <a:lstStyle>
            <a:lvl1pPr>
              <a:defRPr sz="1600" b="0">
                <a:solidFill>
                  <a:srgbClr val="737373"/>
                </a:solidFill>
              </a:defRPr>
            </a:lvl1pPr>
          </a:lstStyle>
          <a:p>
            <a:pPr lvl="0"/>
            <a:r>
              <a:rPr lang="en-US" smtClean="0"/>
              <a:t>Click to edit Master text styles</a:t>
            </a:r>
          </a:p>
        </p:txBody>
      </p:sp>
      <p:sp>
        <p:nvSpPr>
          <p:cNvPr id="12" name="Text Placeholder 9"/>
          <p:cNvSpPr>
            <a:spLocks noGrp="1"/>
          </p:cNvSpPr>
          <p:nvPr>
            <p:ph type="body" sz="quarter" idx="18"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15" name="Text Placeholder 9"/>
          <p:cNvSpPr>
            <a:spLocks noGrp="1"/>
          </p:cNvSpPr>
          <p:nvPr>
            <p:ph type="body" sz="quarter" idx="20"/>
          </p:nvPr>
        </p:nvSpPr>
        <p:spPr>
          <a:xfrm>
            <a:off x="0" y="1031839"/>
            <a:ext cx="9144000" cy="758861"/>
          </a:xfrm>
        </p:spPr>
        <p:txBody>
          <a:bodyPr lIns="277200"/>
          <a:lstStyle>
            <a:lvl1pPr>
              <a:defRPr sz="1200"/>
            </a:lvl1pPr>
          </a:lstStyle>
          <a:p>
            <a:pPr lvl="0"/>
            <a:r>
              <a:rPr lang="en-US" smtClean="0"/>
              <a:t>Click to edit Master text styles</a:t>
            </a:r>
          </a:p>
        </p:txBody>
      </p:sp>
      <p:sp>
        <p:nvSpPr>
          <p:cNvPr id="17" name="Text Placeholder 9"/>
          <p:cNvSpPr>
            <a:spLocks noGrp="1"/>
          </p:cNvSpPr>
          <p:nvPr>
            <p:ph type="body" sz="quarter" idx="21"/>
          </p:nvPr>
        </p:nvSpPr>
        <p:spPr>
          <a:xfrm>
            <a:off x="1" y="4581129"/>
            <a:ext cx="3189287" cy="989410"/>
          </a:xfrm>
        </p:spPr>
        <p:txBody>
          <a:bodyPr/>
          <a:lstStyle>
            <a:lvl1pPr marL="228600" indent="-228600">
              <a:buFont typeface="+mj-lt"/>
              <a:buNone/>
              <a:defRPr sz="1200"/>
            </a:lvl1pPr>
            <a:lvl2pPr>
              <a:defRPr sz="1200"/>
            </a:lvl2pPr>
            <a:lvl3pPr>
              <a:defRPr sz="1200"/>
            </a:lvl3pPr>
            <a:lvl4pPr>
              <a:defRPr sz="1200"/>
            </a:lvl4pPr>
            <a:lvl5pPr>
              <a:defRPr sz="1200"/>
            </a:lvl5pPr>
          </a:lstStyle>
          <a:p>
            <a:pPr lvl="0"/>
            <a:r>
              <a:rPr lang="en-US" smtClean="0"/>
              <a:t>Click to edit Master text styles</a:t>
            </a:r>
          </a:p>
        </p:txBody>
      </p:sp>
      <p:sp>
        <p:nvSpPr>
          <p:cNvPr id="18" name="Text Placeholder 9"/>
          <p:cNvSpPr>
            <a:spLocks noGrp="1"/>
          </p:cNvSpPr>
          <p:nvPr>
            <p:ph type="body" sz="quarter" idx="22"/>
          </p:nvPr>
        </p:nvSpPr>
        <p:spPr>
          <a:xfrm>
            <a:off x="3189286" y="4581130"/>
            <a:ext cx="2895193" cy="989410"/>
          </a:xfrm>
        </p:spPr>
        <p:txBody>
          <a:bodyPr lIns="0" rIns="277200"/>
          <a:lstStyle>
            <a:lvl1pPr>
              <a:defRPr sz="1200"/>
            </a:lvl1pPr>
            <a:lvl2pPr>
              <a:defRPr sz="1200"/>
            </a:lvl2pPr>
            <a:lvl3pPr>
              <a:defRPr sz="1200"/>
            </a:lvl3pPr>
            <a:lvl4pPr>
              <a:defRPr sz="1200"/>
            </a:lvl4pPr>
            <a:lvl5pPr>
              <a:defRPr sz="1200"/>
            </a:lvl5pPr>
          </a:lstStyle>
          <a:p>
            <a:pPr lvl="0"/>
            <a:r>
              <a:rPr lang="en-US" smtClean="0"/>
              <a:t>Click to edit Master text styles</a:t>
            </a:r>
          </a:p>
        </p:txBody>
      </p:sp>
      <p:sp>
        <p:nvSpPr>
          <p:cNvPr id="19" name="Text Placeholder 9"/>
          <p:cNvSpPr>
            <a:spLocks noGrp="1"/>
          </p:cNvSpPr>
          <p:nvPr>
            <p:ph type="body" sz="quarter" idx="23"/>
          </p:nvPr>
        </p:nvSpPr>
        <p:spPr>
          <a:xfrm>
            <a:off x="6080124" y="4581128"/>
            <a:ext cx="3063875" cy="989410"/>
          </a:xfrm>
        </p:spPr>
        <p:txBody>
          <a:bodyPr lIns="0" rIns="450000"/>
          <a:lstStyle>
            <a:lvl1pPr>
              <a:defRPr sz="1200"/>
            </a:lvl1pPr>
            <a:lvl2pPr>
              <a:defRPr sz="1200"/>
            </a:lvl2pPr>
            <a:lvl3pPr>
              <a:defRPr sz="1200"/>
            </a:lvl3pPr>
            <a:lvl4pPr>
              <a:defRPr sz="1200"/>
            </a:lvl4pPr>
            <a:lvl5pPr>
              <a:defRPr sz="1200"/>
            </a:lvl5pPr>
          </a:lstStyle>
          <a:p>
            <a:pPr lvl="0"/>
            <a:r>
              <a:rPr lang="en-US" smtClean="0"/>
              <a:t>Click to edit Master text styles</a:t>
            </a:r>
          </a:p>
        </p:txBody>
      </p:sp>
      <p:sp>
        <p:nvSpPr>
          <p:cNvPr id="14" name="Table Placeholder 13"/>
          <p:cNvSpPr>
            <a:spLocks noGrp="1"/>
          </p:cNvSpPr>
          <p:nvPr>
            <p:ph type="tbl" sz="quarter" idx="24"/>
          </p:nvPr>
        </p:nvSpPr>
        <p:spPr>
          <a:xfrm>
            <a:off x="285750" y="1790700"/>
            <a:ext cx="2766340" cy="2770188"/>
          </a:xfrm>
        </p:spPr>
        <p:txBody>
          <a:bodyPr/>
          <a:lstStyle/>
          <a:p>
            <a:r>
              <a:rPr lang="en-US" smtClean="0"/>
              <a:t>Click icon to add table</a:t>
            </a:r>
            <a:endParaRPr lang="hu-HU"/>
          </a:p>
        </p:txBody>
      </p:sp>
      <p:sp>
        <p:nvSpPr>
          <p:cNvPr id="16" name="Table Placeholder 13"/>
          <p:cNvSpPr>
            <a:spLocks noGrp="1"/>
          </p:cNvSpPr>
          <p:nvPr>
            <p:ph type="tbl" sz="quarter" idx="25"/>
          </p:nvPr>
        </p:nvSpPr>
        <p:spPr>
          <a:xfrm>
            <a:off x="3189288" y="1790700"/>
            <a:ext cx="2772000" cy="2770188"/>
          </a:xfrm>
        </p:spPr>
        <p:txBody>
          <a:bodyPr/>
          <a:lstStyle/>
          <a:p>
            <a:r>
              <a:rPr lang="en-US" smtClean="0"/>
              <a:t>Click icon to add table</a:t>
            </a:r>
            <a:endParaRPr lang="hu-HU"/>
          </a:p>
        </p:txBody>
      </p:sp>
      <p:sp>
        <p:nvSpPr>
          <p:cNvPr id="20" name="Table Placeholder 13"/>
          <p:cNvSpPr>
            <a:spLocks noGrp="1"/>
          </p:cNvSpPr>
          <p:nvPr>
            <p:ph type="tbl" sz="quarter" idx="26"/>
          </p:nvPr>
        </p:nvSpPr>
        <p:spPr>
          <a:xfrm>
            <a:off x="6084480" y="1790700"/>
            <a:ext cx="2770595" cy="2770188"/>
          </a:xfrm>
        </p:spPr>
        <p:txBody>
          <a:bodyPr/>
          <a:lstStyle/>
          <a:p>
            <a:r>
              <a:rPr lang="en-US" smtClean="0"/>
              <a:t>Click icon to add table</a:t>
            </a:r>
            <a:endParaRPr lang="hu-HU"/>
          </a:p>
        </p:txBody>
      </p:sp>
    </p:spTree>
    <p:extLst>
      <p:ext uri="{BB962C8B-B14F-4D97-AF65-F5344CB8AC3E}">
        <p14:creationId xmlns:p14="http://schemas.microsoft.com/office/powerpoint/2010/main" val="14527353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8_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dirty="0"/>
          </a:p>
        </p:txBody>
      </p:sp>
      <p:sp>
        <p:nvSpPr>
          <p:cNvPr id="6" name="Text Placeholder 9"/>
          <p:cNvSpPr>
            <a:spLocks noGrp="1"/>
          </p:cNvSpPr>
          <p:nvPr>
            <p:ph type="body" sz="quarter" idx="16" hasCustomPrompt="1"/>
          </p:nvPr>
        </p:nvSpPr>
        <p:spPr>
          <a:xfrm>
            <a:off x="1292225" y="5570538"/>
            <a:ext cx="7562850" cy="368300"/>
          </a:xfrm>
        </p:spPr>
        <p:txBody>
          <a:bodyPr lIns="0" tIns="0" rIns="0" bIns="108000" anchor="b">
            <a:noAutofit/>
          </a:bodyPr>
          <a:lstStyle>
            <a:lvl1pPr>
              <a:defRPr sz="600" b="0"/>
            </a:lvl1pPr>
            <a:lvl2pPr>
              <a:defRPr sz="600"/>
            </a:lvl2pPr>
            <a:lvl3pPr>
              <a:defRPr sz="600"/>
            </a:lvl3pPr>
            <a:lvl4pPr>
              <a:defRPr sz="600"/>
            </a:lvl4pPr>
            <a:lvl5pPr>
              <a:defRPr sz="600"/>
            </a:lvl5pPr>
          </a:lstStyle>
          <a:p>
            <a:pPr lvl="0"/>
            <a:r>
              <a:rPr lang="en-US" dirty="0" smtClean="0"/>
              <a:t>SOURCE:</a:t>
            </a:r>
          </a:p>
        </p:txBody>
      </p:sp>
      <p:sp>
        <p:nvSpPr>
          <p:cNvPr id="4" name="Text Placeholder 9"/>
          <p:cNvSpPr>
            <a:spLocks noGrp="1"/>
          </p:cNvSpPr>
          <p:nvPr>
            <p:ph type="body" sz="quarter" idx="15"/>
          </p:nvPr>
        </p:nvSpPr>
        <p:spPr>
          <a:xfrm>
            <a:off x="-1" y="692696"/>
            <a:ext cx="9144001" cy="305916"/>
          </a:xfrm>
        </p:spPr>
        <p:txBody>
          <a:bodyPr tIns="0"/>
          <a:lstStyle>
            <a:lvl1pPr>
              <a:defRPr sz="1600" b="0">
                <a:solidFill>
                  <a:srgbClr val="737373"/>
                </a:solidFill>
              </a:defRPr>
            </a:lvl1pPr>
          </a:lstStyle>
          <a:p>
            <a:pPr lvl="0"/>
            <a:r>
              <a:rPr lang="en-US" smtClean="0"/>
              <a:t>Click to edit Master text styles</a:t>
            </a:r>
          </a:p>
        </p:txBody>
      </p:sp>
    </p:spTree>
    <p:extLst>
      <p:ext uri="{BB962C8B-B14F-4D97-AF65-F5344CB8AC3E}">
        <p14:creationId xmlns:p14="http://schemas.microsoft.com/office/powerpoint/2010/main" val="188250398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cSld name="Cím és tartalo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dirty="0"/>
          </a:p>
        </p:txBody>
      </p:sp>
      <p:sp>
        <p:nvSpPr>
          <p:cNvPr id="3" name="Tartalom helye 2"/>
          <p:cNvSpPr>
            <a:spLocks noGrp="1"/>
          </p:cNvSpPr>
          <p:nvPr>
            <p:ph idx="1"/>
          </p:nvPr>
        </p:nvSpPr>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hu-HU" dirty="0"/>
          </a:p>
        </p:txBody>
      </p:sp>
      <p:sp>
        <p:nvSpPr>
          <p:cNvPr id="4" name="Dia számának helye 3"/>
          <p:cNvSpPr>
            <a:spLocks noGrp="1"/>
          </p:cNvSpPr>
          <p:nvPr>
            <p:ph type="sldNum" sz="quarter" idx="10"/>
          </p:nvPr>
        </p:nvSpPr>
        <p:spPr>
          <a:xfrm>
            <a:off x="7391400" y="6467475"/>
            <a:ext cx="1600200" cy="228600"/>
          </a:xfrm>
          <a:prstGeom prst="rect">
            <a:avLst/>
          </a:prstGeom>
        </p:spPr>
        <p:txBody>
          <a:bodyPr/>
          <a:lstStyle>
            <a:lvl1pPr>
              <a:defRPr/>
            </a:lvl1pPr>
          </a:lstStyle>
          <a:p>
            <a:fld id="{9EF8A72E-F67E-4893-8CCA-1D503C9BA08C}" type="slidenum">
              <a:rPr lang="en-US"/>
              <a:pPr/>
              <a:t>‹#›</a:t>
            </a:fld>
            <a:endParaRPr lang="en-US" dirty="0"/>
          </a:p>
        </p:txBody>
      </p:sp>
    </p:spTree>
    <p:extLst>
      <p:ext uri="{BB962C8B-B14F-4D97-AF65-F5344CB8AC3E}">
        <p14:creationId xmlns:p14="http://schemas.microsoft.com/office/powerpoint/2010/main" val="38451852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cSld name="Csak cím">
    <p:spTree>
      <p:nvGrpSpPr>
        <p:cNvPr id="1" name=""/>
        <p:cNvGrpSpPr/>
        <p:nvPr/>
      </p:nvGrpSpPr>
      <p:grpSpPr>
        <a:xfrm>
          <a:off x="0" y="0"/>
          <a:ext cx="0" cy="0"/>
          <a:chOff x="0" y="0"/>
          <a:chExt cx="0" cy="0"/>
        </a:xfrm>
      </p:grpSpPr>
      <p:sp>
        <p:nvSpPr>
          <p:cNvPr id="2" name="Cím 1"/>
          <p:cNvSpPr>
            <a:spLocks noGrp="1"/>
          </p:cNvSpPr>
          <p:nvPr>
            <p:ph type="title"/>
          </p:nvPr>
        </p:nvSpPr>
        <p:spPr/>
        <p:txBody>
          <a:bodyPr/>
          <a:lstStyle/>
          <a:p>
            <a:r>
              <a:rPr lang="hu-HU" smtClean="0"/>
              <a:t>Mintacím szerkesztése</a:t>
            </a:r>
            <a:endParaRPr lang="hu-HU"/>
          </a:p>
        </p:txBody>
      </p:sp>
      <p:sp>
        <p:nvSpPr>
          <p:cNvPr id="3" name="Dia számának helye 2"/>
          <p:cNvSpPr>
            <a:spLocks noGrp="1"/>
          </p:cNvSpPr>
          <p:nvPr>
            <p:ph type="sldNum" sz="quarter" idx="10"/>
          </p:nvPr>
        </p:nvSpPr>
        <p:spPr>
          <a:xfrm>
            <a:off x="7391400" y="6467475"/>
            <a:ext cx="1600200" cy="228600"/>
          </a:xfrm>
          <a:prstGeom prst="rect">
            <a:avLst/>
          </a:prstGeom>
        </p:spPr>
        <p:txBody>
          <a:bodyPr/>
          <a:lstStyle>
            <a:lvl1pPr>
              <a:defRPr/>
            </a:lvl1pPr>
          </a:lstStyle>
          <a:p>
            <a:fld id="{C88B0FFD-D6AD-49CC-B605-3AF5EACE62EC}" type="slidenum">
              <a:rPr lang="en-US"/>
              <a:pPr/>
              <a:t>‹#›</a:t>
            </a:fld>
            <a:endParaRPr lang="en-US"/>
          </a:p>
        </p:txBody>
      </p:sp>
    </p:spTree>
    <p:extLst>
      <p:ext uri="{BB962C8B-B14F-4D97-AF65-F5344CB8AC3E}">
        <p14:creationId xmlns:p14="http://schemas.microsoft.com/office/powerpoint/2010/main" val="277647123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cSld name="Üres">
    <p:spTree>
      <p:nvGrpSpPr>
        <p:cNvPr id="1" name=""/>
        <p:cNvGrpSpPr/>
        <p:nvPr/>
      </p:nvGrpSpPr>
      <p:grpSpPr>
        <a:xfrm>
          <a:off x="0" y="0"/>
          <a:ext cx="0" cy="0"/>
          <a:chOff x="0" y="0"/>
          <a:chExt cx="0" cy="0"/>
        </a:xfrm>
      </p:grpSpPr>
      <p:sp>
        <p:nvSpPr>
          <p:cNvPr id="2" name="Dia számának helye 1"/>
          <p:cNvSpPr>
            <a:spLocks noGrp="1"/>
          </p:cNvSpPr>
          <p:nvPr>
            <p:ph type="sldNum" sz="quarter" idx="10"/>
          </p:nvPr>
        </p:nvSpPr>
        <p:spPr>
          <a:xfrm>
            <a:off x="7391400" y="6467475"/>
            <a:ext cx="1600200" cy="228600"/>
          </a:xfrm>
          <a:prstGeom prst="rect">
            <a:avLst/>
          </a:prstGeom>
        </p:spPr>
        <p:txBody>
          <a:bodyPr/>
          <a:lstStyle>
            <a:lvl1pPr>
              <a:defRPr/>
            </a:lvl1pPr>
          </a:lstStyle>
          <a:p>
            <a:fld id="{2C87B34C-53EF-44C8-97CA-57B451385221}" type="slidenum">
              <a:rPr lang="en-US"/>
              <a:pPr/>
              <a:t>‹#›</a:t>
            </a:fld>
            <a:endParaRPr lang="en-US"/>
          </a:p>
        </p:txBody>
      </p:sp>
    </p:spTree>
    <p:extLst>
      <p:ext uri="{BB962C8B-B14F-4D97-AF65-F5344CB8AC3E}">
        <p14:creationId xmlns:p14="http://schemas.microsoft.com/office/powerpoint/2010/main" val="2672901896"/>
      </p:ext>
    </p:extLst>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slideLayout" Target="../slideLayouts/slideLayout20.xml"/><Relationship Id="rId21" Type="http://schemas.openxmlformats.org/officeDocument/2006/relationships/slideLayout" Target="../slideLayouts/slideLayout21.xml"/><Relationship Id="rId22" Type="http://schemas.openxmlformats.org/officeDocument/2006/relationships/theme" Target="../theme/theme1.xml"/><Relationship Id="rId23" Type="http://schemas.openxmlformats.org/officeDocument/2006/relationships/image" Target="../media/image1.jpe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slideLayout" Target="../slideLayouts/slideLayout18.xml"/><Relationship Id="rId19" Type="http://schemas.openxmlformats.org/officeDocument/2006/relationships/slideLayout" Target="../slideLayouts/slideLayout19.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7" name="Footer Placeholder 70"/>
          <p:cNvSpPr txBox="1">
            <a:spLocks/>
          </p:cNvSpPr>
          <p:nvPr/>
        </p:nvSpPr>
        <p:spPr>
          <a:xfrm>
            <a:off x="785814" y="5946775"/>
            <a:ext cx="2346026" cy="564921"/>
          </a:xfrm>
          <a:prstGeom prst="rect">
            <a:avLst/>
          </a:prstGeom>
        </p:spPr>
        <p:txBody>
          <a:bodyPr lIns="496800" tIns="90000">
            <a:noAutofit/>
          </a:bodyPr>
          <a:lstStyle>
            <a:lvl1pPr>
              <a:defRPr lang="en-AU" sz="1250" b="1">
                <a:solidFill>
                  <a:srgbClr val="D10074"/>
                </a:solidFill>
                <a:latin typeface="+mn-lt"/>
                <a:cs typeface="+mn-cs"/>
              </a:defRPr>
            </a:lvl1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hu-HU" sz="1250" b="1" i="0" u="none" strike="noStrike" kern="1200" cap="none" spc="0" normalizeH="0" baseline="0" noProof="0" dirty="0" smtClean="0">
                <a:ln>
                  <a:noFill/>
                </a:ln>
                <a:solidFill>
                  <a:srgbClr val="D10074"/>
                </a:solidFill>
                <a:effectLst/>
                <a:uLnTx/>
                <a:uFillTx/>
                <a:latin typeface="+mn-lt"/>
                <a:ea typeface="+mn-ea"/>
                <a:cs typeface="+mn-cs"/>
              </a:rPr>
              <a:t>TNS Hoffmann</a:t>
            </a:r>
          </a:p>
        </p:txBody>
      </p:sp>
      <p:sp>
        <p:nvSpPr>
          <p:cNvPr id="77" name="TextBox 76"/>
          <p:cNvSpPr txBox="1"/>
          <p:nvPr/>
        </p:nvSpPr>
        <p:spPr>
          <a:xfrm>
            <a:off x="1291688" y="6323837"/>
            <a:ext cx="1624128" cy="531000"/>
          </a:xfrm>
          <a:prstGeom prst="rect">
            <a:avLst/>
          </a:prstGeom>
          <a:noFill/>
        </p:spPr>
        <p:txBody>
          <a:bodyPr wrap="square" lIns="0" tIns="0" rIns="0" bIns="266400" rtlCol="0" anchor="b">
            <a:noAutofit/>
          </a:bodyPr>
          <a:lstStyle/>
          <a:p>
            <a:r>
              <a:rPr lang="en-AU" sz="750" b="0" dirty="0" smtClean="0">
                <a:solidFill>
                  <a:srgbClr val="333333"/>
                </a:solidFill>
                <a:latin typeface="+mn-lt"/>
              </a:rPr>
              <a:t>©TNS 20</a:t>
            </a:r>
            <a:r>
              <a:rPr lang="hu-HU" sz="750" b="0" dirty="0" smtClean="0">
                <a:solidFill>
                  <a:srgbClr val="333333"/>
                </a:solidFill>
                <a:latin typeface="+mn-lt"/>
              </a:rPr>
              <a:t>14</a:t>
            </a:r>
            <a:endParaRPr lang="en-AU" sz="750" b="0" dirty="0">
              <a:solidFill>
                <a:srgbClr val="333333"/>
              </a:solidFill>
              <a:latin typeface="+mn-lt"/>
            </a:endParaRPr>
          </a:p>
        </p:txBody>
      </p:sp>
      <p:sp>
        <p:nvSpPr>
          <p:cNvPr id="2" name="Title Placeholder 1"/>
          <p:cNvSpPr>
            <a:spLocks noGrp="1"/>
          </p:cNvSpPr>
          <p:nvPr>
            <p:ph type="title"/>
          </p:nvPr>
        </p:nvSpPr>
        <p:spPr>
          <a:xfrm>
            <a:off x="0" y="1"/>
            <a:ext cx="9145617" cy="1031838"/>
          </a:xfrm>
          <a:prstGeom prst="rect">
            <a:avLst/>
          </a:prstGeom>
        </p:spPr>
        <p:txBody>
          <a:bodyPr vert="horz" lIns="277200" tIns="208800" rIns="277200" bIns="0" rtlCol="0" anchor="t">
            <a:noAutofit/>
          </a:bodyPr>
          <a:lstStyle/>
          <a:p>
            <a:r>
              <a:rPr lang="en-US" smtClean="0"/>
              <a:t>Click to edit Master title style</a:t>
            </a:r>
            <a:endParaRPr lang="en-AU" dirty="0"/>
          </a:p>
        </p:txBody>
      </p:sp>
      <p:sp>
        <p:nvSpPr>
          <p:cNvPr id="3" name="Text Placeholder 2"/>
          <p:cNvSpPr>
            <a:spLocks noGrp="1"/>
          </p:cNvSpPr>
          <p:nvPr>
            <p:ph type="body" idx="1"/>
          </p:nvPr>
        </p:nvSpPr>
        <p:spPr>
          <a:xfrm>
            <a:off x="0" y="1031837"/>
            <a:ext cx="9145617" cy="4035515"/>
          </a:xfrm>
          <a:prstGeom prst="rect">
            <a:avLst/>
          </a:prstGeom>
        </p:spPr>
        <p:txBody>
          <a:bodyPr vert="horz" lIns="277200" tIns="212400" rIns="277200" bIns="0" rtlCol="0">
            <a:no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cxnSp>
        <p:nvCxnSpPr>
          <p:cNvPr id="70" name="Straight Connector 69"/>
          <p:cNvCxnSpPr/>
          <p:nvPr/>
        </p:nvCxnSpPr>
        <p:spPr>
          <a:xfrm>
            <a:off x="282163" y="5946775"/>
            <a:ext cx="8572912"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sp>
        <p:nvSpPr>
          <p:cNvPr id="28" name="TextBox 27"/>
          <p:cNvSpPr txBox="1"/>
          <p:nvPr/>
        </p:nvSpPr>
        <p:spPr>
          <a:xfrm>
            <a:off x="7824719" y="6323838"/>
            <a:ext cx="1032830" cy="247700"/>
          </a:xfrm>
          <a:prstGeom prst="rect">
            <a:avLst/>
          </a:prstGeom>
          <a:noFill/>
        </p:spPr>
        <p:txBody>
          <a:bodyPr wrap="square" lIns="0" tIns="0" rIns="0" bIns="0" rtlCol="0" anchor="b" anchorCtr="0">
            <a:noAutofit/>
          </a:bodyPr>
          <a:lstStyle/>
          <a:p>
            <a:pPr algn="r"/>
            <a:fld id="{6AF0B9DB-A072-488F-A876-7C75D57C498B}" type="slidenum">
              <a:rPr lang="hu-HU" sz="750" b="0" smtClean="0">
                <a:latin typeface="+mn-lt"/>
              </a:rPr>
              <a:pPr algn="r"/>
              <a:t>‹#›</a:t>
            </a:fld>
            <a:endParaRPr lang="hu-HU" sz="750" b="0" dirty="0" smtClean="0">
              <a:latin typeface="+mn-lt"/>
            </a:endParaRPr>
          </a:p>
        </p:txBody>
      </p:sp>
      <p:sp>
        <p:nvSpPr>
          <p:cNvPr id="29" name="TextBox 76"/>
          <p:cNvSpPr txBox="1"/>
          <p:nvPr/>
        </p:nvSpPr>
        <p:spPr>
          <a:xfrm>
            <a:off x="4568619" y="6326342"/>
            <a:ext cx="965078" cy="250295"/>
          </a:xfrm>
          <a:prstGeom prst="rect">
            <a:avLst/>
          </a:prstGeom>
          <a:noFill/>
        </p:spPr>
        <p:txBody>
          <a:bodyPr wrap="square" lIns="0" tIns="0" rIns="0" bIns="0" rtlCol="0" anchor="t" anchorCtr="0">
            <a:noAutofit/>
          </a:bodyPr>
          <a:lstStyle/>
          <a:p>
            <a:pPr algn="l"/>
            <a:endParaRPr lang="en-AU" sz="600" b="0" dirty="0">
              <a:solidFill>
                <a:schemeClr val="tx1"/>
              </a:solidFill>
              <a:latin typeface="+mn-lt"/>
              <a:cs typeface="Verdana" pitchFamily="34" charset="0"/>
            </a:endParaRPr>
          </a:p>
        </p:txBody>
      </p:sp>
      <p:pic>
        <p:nvPicPr>
          <p:cNvPr id="32" name="Picture 2" descr="\\PSTUDIOTERM\Clients\TNS Global\TNS_002 Templates\4. Design\1. Assets\Logos\TNS_LOGOS\final brand jpgs\TNS_logo_rgb.jpg"/>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282988" y="6072637"/>
            <a:ext cx="504000" cy="50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414981"/>
      </p:ext>
    </p:extLst>
  </p:cSld>
  <p:clrMap bg1="lt1" tx1="dk1" bg2="lt2" tx2="dk2" accent1="accent1" accent2="accent2" accent3="accent3" accent4="accent4" accent5="accent5" accent6="accent6" hlink="hlink" folHlink="folHlink"/>
  <p:sldLayoutIdLst>
    <p:sldLayoutId id="2147483797" r:id="rId1"/>
    <p:sldLayoutId id="2147483790" r:id="rId2"/>
    <p:sldLayoutId id="2147483784" r:id="rId3"/>
    <p:sldLayoutId id="2147483787" r:id="rId4"/>
    <p:sldLayoutId id="2147483789" r:id="rId5"/>
    <p:sldLayoutId id="2147483774" r:id="rId6"/>
    <p:sldLayoutId id="2147483798" r:id="rId7"/>
    <p:sldLayoutId id="2147483802" r:id="rId8"/>
    <p:sldLayoutId id="2147483803" r:id="rId9"/>
    <p:sldLayoutId id="2147483801" r:id="rId10"/>
    <p:sldLayoutId id="2147483777" r:id="rId11"/>
    <p:sldLayoutId id="2147483799" r:id="rId12"/>
    <p:sldLayoutId id="2147483776" r:id="rId13"/>
    <p:sldLayoutId id="2147483778" r:id="rId14"/>
    <p:sldLayoutId id="2147483779" r:id="rId15"/>
    <p:sldLayoutId id="2147483796" r:id="rId16"/>
    <p:sldLayoutId id="2147483800" r:id="rId17"/>
    <p:sldLayoutId id="2147483780" r:id="rId18"/>
    <p:sldLayoutId id="2147483804" r:id="rId19"/>
    <p:sldLayoutId id="2147483806" r:id="rId20"/>
    <p:sldLayoutId id="2147483807" r:id="rId21"/>
  </p:sldLayoutIdLst>
  <p:hf hdr="0" dt="0"/>
  <p:txStyles>
    <p:titleStyle>
      <a:lvl1pPr algn="l" defTabSz="914400" rtl="0" eaLnBrk="1" latinLnBrk="0" hangingPunct="1">
        <a:spcBef>
          <a:spcPct val="0"/>
        </a:spcBef>
        <a:buNone/>
        <a:defRPr sz="2400" kern="1200">
          <a:solidFill>
            <a:srgbClr val="333333"/>
          </a:solidFill>
          <a:latin typeface="+mj-lt"/>
          <a:ea typeface="+mj-ea"/>
          <a:cs typeface="+mj-cs"/>
        </a:defRPr>
      </a:lvl1pPr>
    </p:titleStyle>
    <p:bodyStyle>
      <a:lvl1pPr marL="0" indent="0" algn="l" defTabSz="914400" rtl="0" eaLnBrk="1" latinLnBrk="0" hangingPunct="1">
        <a:spcBef>
          <a:spcPct val="20000"/>
        </a:spcBef>
        <a:buFont typeface="Arial" pitchFamily="34" charset="0"/>
        <a:buNone/>
        <a:defRPr sz="1600" b="1" kern="1200">
          <a:solidFill>
            <a:srgbClr val="333333"/>
          </a:solidFill>
          <a:latin typeface="+mn-lt"/>
          <a:ea typeface="+mn-ea"/>
          <a:cs typeface="+mn-cs"/>
        </a:defRPr>
      </a:lvl1pPr>
      <a:lvl2pPr marL="0" indent="0" algn="l" defTabSz="914400" rtl="0" eaLnBrk="1" latinLnBrk="0" hangingPunct="1">
        <a:spcBef>
          <a:spcPct val="20000"/>
        </a:spcBef>
        <a:buFont typeface="Arial" pitchFamily="34" charset="0"/>
        <a:buNone/>
        <a:defRPr sz="1600" kern="1200">
          <a:solidFill>
            <a:srgbClr val="333333"/>
          </a:solidFill>
          <a:latin typeface="+mn-lt"/>
          <a:ea typeface="+mn-ea"/>
          <a:cs typeface="+mn-cs"/>
        </a:defRPr>
      </a:lvl2pPr>
      <a:lvl3pPr marL="252413" indent="-252413" algn="l" defTabSz="914400" rtl="0" eaLnBrk="1" latinLnBrk="0" hangingPunct="1">
        <a:spcBef>
          <a:spcPct val="20000"/>
        </a:spcBef>
        <a:buFont typeface="Wingdings" pitchFamily="2" charset="2"/>
        <a:buChar char=""/>
        <a:defRPr sz="1600" kern="1200">
          <a:solidFill>
            <a:srgbClr val="333333"/>
          </a:solidFill>
          <a:latin typeface="+mn-lt"/>
          <a:ea typeface="+mn-ea"/>
          <a:cs typeface="+mn-cs"/>
        </a:defRPr>
      </a:lvl3pPr>
      <a:lvl4pPr marL="508000" indent="-255588" algn="l" defTabSz="914400" rtl="0" eaLnBrk="1" latinLnBrk="0" hangingPunct="1">
        <a:spcBef>
          <a:spcPct val="20000"/>
        </a:spcBef>
        <a:buFont typeface="Wingdings" pitchFamily="2" charset="2"/>
        <a:buChar char="n"/>
        <a:defRPr sz="1600" kern="1200">
          <a:solidFill>
            <a:srgbClr val="333333"/>
          </a:solidFill>
          <a:latin typeface="+mn-lt"/>
          <a:ea typeface="+mn-ea"/>
          <a:cs typeface="+mn-cs"/>
        </a:defRPr>
      </a:lvl4pPr>
      <a:lvl5pPr marL="760413" indent="-252413" algn="l" defTabSz="914400" rtl="0" eaLnBrk="1" latinLnBrk="0" hangingPunct="1">
        <a:spcBef>
          <a:spcPct val="20000"/>
        </a:spcBef>
        <a:buFont typeface="Wingdings" pitchFamily="2" charset="2"/>
        <a:buChar char="n"/>
        <a:defRPr sz="1600" kern="1200">
          <a:solidFill>
            <a:srgbClr val="333333"/>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5.jpeg"/><Relationship Id="rId1" Type="http://schemas.openxmlformats.org/officeDocument/2006/relationships/slideLayout" Target="../slideLayouts/slideLayout20.xml"/><Relationship Id="rId2"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0.xml"/><Relationship Id="rId4" Type="http://schemas.openxmlformats.org/officeDocument/2006/relationships/image" Target="../media/image6.png"/><Relationship Id="rId1" Type="http://schemas.microsoft.com/office/2007/relationships/media" Target="../media/media1.wmv"/><Relationship Id="rId2" Type="http://schemas.openxmlformats.org/officeDocument/2006/relationships/video" Target="../media/media1.wmv"/></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4" Type="http://schemas.openxmlformats.org/officeDocument/2006/relationships/image" Target="../media/image8.jpeg"/><Relationship Id="rId5" Type="http://schemas.openxmlformats.org/officeDocument/2006/relationships/image" Target="../media/image9.jpeg"/><Relationship Id="rId6" Type="http://schemas.openxmlformats.org/officeDocument/2006/relationships/image" Target="../media/image10.jpeg"/><Relationship Id="rId7" Type="http://schemas.openxmlformats.org/officeDocument/2006/relationships/image" Target="../media/image11.wmf"/><Relationship Id="rId1" Type="http://schemas.openxmlformats.org/officeDocument/2006/relationships/slideLayout" Target="../slideLayouts/slideLayout20.xml"/><Relationship Id="rId2"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12.jpeg"/><Relationship Id="rId3" Type="http://schemas.openxmlformats.org/officeDocument/2006/relationships/image" Target="../media/image13.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14.png"/><Relationship Id="rId3" Type="http://schemas.openxmlformats.org/officeDocument/2006/relationships/image" Target="../media/image15.jpe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16.png"/><Relationship Id="rId3" Type="http://schemas.openxmlformats.org/officeDocument/2006/relationships/image" Target="../media/image1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18.png"/><Relationship Id="rId3" Type="http://schemas.openxmlformats.org/officeDocument/2006/relationships/image" Target="../media/image19.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20.jpeg"/><Relationship Id="rId3" Type="http://schemas.openxmlformats.org/officeDocument/2006/relationships/image" Target="../media/image21.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image" Target="../media/image22.jpe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notesSlide" Target="../notesSlides/notesSlide3.xml"/><Relationship Id="rId3" Type="http://schemas.openxmlformats.org/officeDocument/2006/relationships/image" Target="../media/image2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1.xml"/><Relationship Id="rId2" Type="http://schemas.openxmlformats.org/officeDocument/2006/relationships/hyperlink" Target="http://www.google.hu/url?sa=i&amp;rct=j&amp;q=&amp;esrc=s&amp;source=images&amp;cd=&amp;cad=rja&amp;uact=8&amp;ved=0CAcQjRw&amp;url=http://www.quickmeme.com/meme/3ofug5&amp;ei=7N9YVNyRCYKE8gWDsYKAAQ&amp;psig=AFQjCNHhGwRfLnRWvlGJLaPUwGbAKOlFqA&amp;ust=1415196575121242" TargetMode="External"/><Relationship Id="rId3" Type="http://schemas.openxmlformats.org/officeDocument/2006/relationships/image" Target="../media/image24.jpeg"/></Relationships>
</file>

<file path=ppt/slides/_rels/slide13.xml.rels><?xml version="1.0" encoding="UTF-8" standalone="yes"?>
<Relationships xmlns="http://schemas.openxmlformats.org/package/2006/relationships"><Relationship Id="rId11" Type="http://schemas.openxmlformats.org/officeDocument/2006/relationships/image" Target="../media/image33.jpeg"/><Relationship Id="rId12" Type="http://schemas.openxmlformats.org/officeDocument/2006/relationships/image" Target="../media/image34.jpeg"/><Relationship Id="rId1" Type="http://schemas.openxmlformats.org/officeDocument/2006/relationships/slideLayout" Target="../slideLayouts/slideLayout20.xml"/><Relationship Id="rId2" Type="http://schemas.openxmlformats.org/officeDocument/2006/relationships/image" Target="../media/image25.jpeg"/><Relationship Id="rId3" Type="http://schemas.openxmlformats.org/officeDocument/2006/relationships/image" Target="../media/image26.jpeg"/><Relationship Id="rId4" Type="http://schemas.openxmlformats.org/officeDocument/2006/relationships/image" Target="../media/image27.jpeg"/><Relationship Id="rId5" Type="http://schemas.openxmlformats.org/officeDocument/2006/relationships/image" Target="../media/image28.jpeg"/><Relationship Id="rId6" Type="http://schemas.openxmlformats.org/officeDocument/2006/relationships/image" Target="../media/image29.jpeg"/><Relationship Id="rId7" Type="http://schemas.openxmlformats.org/officeDocument/2006/relationships/image" Target="../media/image30.jpeg"/><Relationship Id="rId8" Type="http://schemas.openxmlformats.org/officeDocument/2006/relationships/image" Target="../media/image31.png"/><Relationship Id="rId9" Type="http://schemas.openxmlformats.org/officeDocument/2006/relationships/image" Target="../media/image32.png"/><Relationship Id="rId10" Type="http://schemas.openxmlformats.org/officeDocument/2006/relationships/hyperlink" Target="http://www.google.hu/url?sa=i&amp;rct=j&amp;q=&amp;esrc=s&amp;source=images&amp;cd=&amp;cad=rja&amp;uact=8&amp;ved=0CAcQjRw&amp;url=http://www.kormanyozz.hu/2010/03/16/mar-szazezerre-teheto-az-ellatatlan-tartos-apolasra-szorulo-idos-betegek-szama/&amp;ei=C91YVI70OZC6iQL0xIG4AQ&amp;bvm=bv.78677474,d.ZGU&amp;psig=AFQjCNFgqkLEeHJ9VUB99xWGH-vkiWXF-w&amp;ust=1415196276023741"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36.jpeg"/><Relationship Id="rId4" Type="http://schemas.openxmlformats.org/officeDocument/2006/relationships/image" Target="../media/image37.jpeg"/><Relationship Id="rId1" Type="http://schemas.openxmlformats.org/officeDocument/2006/relationships/slideLayout" Target="../slideLayouts/slideLayout19.xml"/><Relationship Id="rId2" Type="http://schemas.openxmlformats.org/officeDocument/2006/relationships/image" Target="../media/image3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38.jpeg"/><Relationship Id="rId3" Type="http://schemas.openxmlformats.org/officeDocument/2006/relationships/image" Target="../media/image39.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4.xml"/><Relationship Id="rId4" Type="http://schemas.openxmlformats.org/officeDocument/2006/relationships/image" Target="../media/image41.png"/><Relationship Id="rId5" Type="http://schemas.openxmlformats.org/officeDocument/2006/relationships/image" Target="../media/image42.png"/><Relationship Id="rId6" Type="http://schemas.openxmlformats.org/officeDocument/2006/relationships/image" Target="../media/image43.png"/><Relationship Id="rId7" Type="http://schemas.openxmlformats.org/officeDocument/2006/relationships/image" Target="../media/image44.png"/><Relationship Id="rId8" Type="http://schemas.openxmlformats.org/officeDocument/2006/relationships/oleObject" Target="../embeddings/oleObject1.bin"/><Relationship Id="rId9" Type="http://schemas.openxmlformats.org/officeDocument/2006/relationships/image" Target="../media/image40.wmf"/><Relationship Id="rId1" Type="http://schemas.openxmlformats.org/officeDocument/2006/relationships/vmlDrawing" Target="../drawings/vmlDrawing1.vml"/><Relationship Id="rId2" Type="http://schemas.openxmlformats.org/officeDocument/2006/relationships/slideLayout" Target="../slideLayouts/slideLayout20.xml"/></Relationships>
</file>

<file path=ppt/slides/_rels/slide17.xml.rels><?xml version="1.0" encoding="UTF-8" standalone="yes"?>
<Relationships xmlns="http://schemas.openxmlformats.org/package/2006/relationships"><Relationship Id="rId3" Type="http://schemas.openxmlformats.org/officeDocument/2006/relationships/image" Target="../media/image45.jpeg"/><Relationship Id="rId4" Type="http://schemas.openxmlformats.org/officeDocument/2006/relationships/image" Target="../media/image46.jpeg"/><Relationship Id="rId5" Type="http://schemas.openxmlformats.org/officeDocument/2006/relationships/image" Target="../media/image47.jpeg"/><Relationship Id="rId6" Type="http://schemas.openxmlformats.org/officeDocument/2006/relationships/image" Target="../media/image48.jpeg"/><Relationship Id="rId7" Type="http://schemas.openxmlformats.org/officeDocument/2006/relationships/image" Target="../media/image49.jpeg"/><Relationship Id="rId8" Type="http://schemas.openxmlformats.org/officeDocument/2006/relationships/image" Target="../media/image50.jpeg"/><Relationship Id="rId9" Type="http://schemas.openxmlformats.org/officeDocument/2006/relationships/image" Target="../media/image51.png"/><Relationship Id="rId10" Type="http://schemas.openxmlformats.org/officeDocument/2006/relationships/image" Target="../media/image52.jpeg"/><Relationship Id="rId1" Type="http://schemas.openxmlformats.org/officeDocument/2006/relationships/slideLayout" Target="../slideLayouts/slideLayout20.xml"/><Relationship Id="rId2" Type="http://schemas.openxmlformats.org/officeDocument/2006/relationships/notesSlide" Target="../notesSlides/notesSlide5.xml"/></Relationships>
</file>

<file path=ppt/slides/_rels/slide18.xml.rels><?xml version="1.0" encoding="UTF-8" standalone="yes"?>
<Relationships xmlns="http://schemas.openxmlformats.org/package/2006/relationships"><Relationship Id="rId3" Type="http://schemas.openxmlformats.org/officeDocument/2006/relationships/image" Target="../media/image54.jpeg"/><Relationship Id="rId4" Type="http://schemas.openxmlformats.org/officeDocument/2006/relationships/image" Target="../media/image55.png"/><Relationship Id="rId1" Type="http://schemas.openxmlformats.org/officeDocument/2006/relationships/slideLayout" Target="../slideLayouts/slideLayout19.xml"/><Relationship Id="rId2" Type="http://schemas.openxmlformats.org/officeDocument/2006/relationships/image" Target="../media/image53.jpeg"/></Relationships>
</file>

<file path=ppt/slides/_rels/slide19.xml.rels><?xml version="1.0" encoding="UTF-8" standalone="yes"?>
<Relationships xmlns="http://schemas.openxmlformats.org/package/2006/relationships"><Relationship Id="rId3" Type="http://schemas.openxmlformats.org/officeDocument/2006/relationships/image" Target="../media/image56.jpeg"/><Relationship Id="rId4" Type="http://schemas.openxmlformats.org/officeDocument/2006/relationships/image" Target="../media/image57.jpeg"/><Relationship Id="rId1" Type="http://schemas.openxmlformats.org/officeDocument/2006/relationships/slideLayout" Target="../slideLayouts/slideLayout21.xml"/><Relationship Id="rId2" Type="http://schemas.openxmlformats.org/officeDocument/2006/relationships/notesSlide" Target="../notesSlides/notesSlide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hyperlink" Target="http://www.google.hu/url?sa=i&amp;rct=j&amp;q=&amp;esrc=s&amp;source=images&amp;cd=&amp;cad=rja&amp;uact=8&amp;ved=0CAcQjRw&amp;url=http://cnx.org/contents/bb65e26f-8991-4dfc-b0d0-4abdbf52c1a7@1&amp;ei=jelYVMHLOMfs8AXsk4D4Bg&amp;bvm=bv.78677474,d.ZGU&amp;psig=AFQjCNH1MOnXwCUOg6iWKAC-Ce6c2KjFnA&amp;ust=1415199481786522" TargetMode="External"/><Relationship Id="rId3" Type="http://schemas.openxmlformats.org/officeDocument/2006/relationships/image" Target="../media/image58.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mailto:tamas.falus@tns-hoffmann.hu" TargetMode="External"/><Relationship Id="rId3" Type="http://schemas.openxmlformats.org/officeDocument/2006/relationships/image" Target="../media/image5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8489"/>
          <a:stretch/>
        </p:blipFill>
        <p:spPr bwMode="auto">
          <a:xfrm>
            <a:off x="-1" y="-663270"/>
            <a:ext cx="9143999" cy="66614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itle 3"/>
          <p:cNvSpPr>
            <a:spLocks noGrp="1"/>
          </p:cNvSpPr>
          <p:nvPr>
            <p:ph type="title"/>
          </p:nvPr>
        </p:nvSpPr>
        <p:spPr>
          <a:xfrm>
            <a:off x="0" y="1"/>
            <a:ext cx="9145617" cy="846160"/>
          </a:xfrm>
        </p:spPr>
        <p:txBody>
          <a:bodyPr/>
          <a:lstStyle/>
          <a:p>
            <a:r>
              <a:rPr lang="hu-HU" b="1" dirty="0">
                <a:solidFill>
                  <a:srgbClr val="3982BC"/>
                </a:solidFill>
                <a:latin typeface="Arial"/>
              </a:rPr>
              <a:t>Shopper </a:t>
            </a:r>
            <a:r>
              <a:rPr lang="hu-HU" b="1" dirty="0" smtClean="0">
                <a:solidFill>
                  <a:srgbClr val="3982BC"/>
                </a:solidFill>
                <a:latin typeface="Arial"/>
              </a:rPr>
              <a:t>Marketing Konferencia </a:t>
            </a:r>
            <a:endParaRPr lang="hu-HU" b="1" i="0" dirty="0">
              <a:solidFill>
                <a:srgbClr val="3982BC"/>
              </a:solidFill>
              <a:effectLst/>
              <a:latin typeface="Arial"/>
            </a:endParaRPr>
          </a:p>
        </p:txBody>
      </p:sp>
      <p:sp>
        <p:nvSpPr>
          <p:cNvPr id="5" name="Text Placeholder 4"/>
          <p:cNvSpPr>
            <a:spLocks noGrp="1"/>
          </p:cNvSpPr>
          <p:nvPr>
            <p:ph type="body" sz="quarter" idx="15"/>
          </p:nvPr>
        </p:nvSpPr>
        <p:spPr>
          <a:xfrm>
            <a:off x="0" y="711082"/>
            <a:ext cx="8855076" cy="644507"/>
          </a:xfrm>
        </p:spPr>
        <p:txBody>
          <a:bodyPr/>
          <a:lstStyle/>
          <a:p>
            <a:r>
              <a:rPr lang="hu-HU" sz="2000" b="1" dirty="0"/>
              <a:t>Fogyasztó kontra V</a:t>
            </a:r>
            <a:r>
              <a:rPr lang="hu-HU" sz="2000" b="1" dirty="0" smtClean="0"/>
              <a:t>ásárló</a:t>
            </a:r>
          </a:p>
          <a:p>
            <a:r>
              <a:rPr lang="hu-HU" sz="1400" b="1" dirty="0" smtClean="0"/>
              <a:t>Falus Tamás  TNS Hoffmann</a:t>
            </a:r>
            <a:r>
              <a:rPr lang="hu-HU" sz="2000" b="1" dirty="0" smtClean="0"/>
              <a:t/>
            </a:r>
            <a:br>
              <a:rPr lang="hu-HU" sz="2000" b="1" dirty="0" smtClean="0"/>
            </a:br>
            <a:endParaRPr lang="hu-HU" b="1" i="1" dirty="0" smtClean="0"/>
          </a:p>
        </p:txBody>
      </p:sp>
    </p:spTree>
    <p:extLst>
      <p:ext uri="{BB962C8B-B14F-4D97-AF65-F5344CB8AC3E}">
        <p14:creationId xmlns:p14="http://schemas.microsoft.com/office/powerpoint/2010/main" val="616823895"/>
      </p:ext>
    </p:extLst>
  </p:cSld>
  <p:clrMapOvr>
    <a:masterClrMapping/>
  </p:clrMapOvr>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7"/>
          <p:cNvSpPr>
            <a:spLocks noGrp="1" noChangeArrowheads="1"/>
          </p:cNvSpPr>
          <p:nvPr>
            <p:ph type="title"/>
          </p:nvPr>
        </p:nvSpPr>
        <p:spPr>
          <a:xfrm>
            <a:off x="300251" y="-32984"/>
            <a:ext cx="8843749" cy="685800"/>
          </a:xfrm>
        </p:spPr>
        <p:txBody>
          <a:bodyPr/>
          <a:lstStyle/>
          <a:p>
            <a:pPr eaLnBrk="1" hangingPunct="1"/>
            <a:r>
              <a:rPr lang="hu-HU" altLang="hu-HU" dirty="0" smtClean="0"/>
              <a:t>Lehetséges kontaktus a fogyasztó és a márka között</a:t>
            </a:r>
          </a:p>
        </p:txBody>
      </p:sp>
      <p:grpSp>
        <p:nvGrpSpPr>
          <p:cNvPr id="50225" name="Group 49"/>
          <p:cNvGrpSpPr>
            <a:grpSpLocks/>
          </p:cNvGrpSpPr>
          <p:nvPr/>
        </p:nvGrpSpPr>
        <p:grpSpPr bwMode="auto">
          <a:xfrm>
            <a:off x="2887663" y="1105469"/>
            <a:ext cx="3162300" cy="3782435"/>
            <a:chOff x="1267" y="355"/>
            <a:chExt cx="2160" cy="2725"/>
          </a:xfrm>
        </p:grpSpPr>
        <p:grpSp>
          <p:nvGrpSpPr>
            <p:cNvPr id="4131" name="Group 47"/>
            <p:cNvGrpSpPr>
              <a:grpSpLocks/>
            </p:cNvGrpSpPr>
            <p:nvPr/>
          </p:nvGrpSpPr>
          <p:grpSpPr bwMode="auto">
            <a:xfrm>
              <a:off x="1267" y="1770"/>
              <a:ext cx="2160" cy="1310"/>
              <a:chOff x="1267" y="1770"/>
              <a:chExt cx="2160" cy="1310"/>
            </a:xfrm>
          </p:grpSpPr>
          <p:sp>
            <p:nvSpPr>
              <p:cNvPr id="4133" name="AutoShape 3"/>
              <p:cNvSpPr>
                <a:spLocks noChangeArrowheads="1"/>
              </p:cNvSpPr>
              <p:nvPr/>
            </p:nvSpPr>
            <p:spPr bwMode="auto">
              <a:xfrm>
                <a:off x="1426" y="1770"/>
                <a:ext cx="1953" cy="1310"/>
              </a:xfrm>
              <a:prstGeom prst="roundRect">
                <a:avLst>
                  <a:gd name="adj" fmla="val 16667"/>
                </a:avLst>
              </a:prstGeom>
              <a:solidFill>
                <a:srgbClr val="CCECFF">
                  <a:alpha val="59999"/>
                </a:srgbClr>
              </a:solidFill>
              <a:ln w="38100">
                <a:solidFill>
                  <a:srgbClr val="003366"/>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34" name="Text Box 15"/>
              <p:cNvSpPr txBox="1">
                <a:spLocks noChangeArrowheads="1"/>
              </p:cNvSpPr>
              <p:nvPr/>
            </p:nvSpPr>
            <p:spPr bwMode="auto">
              <a:xfrm rot="-86488">
                <a:off x="2335" y="2515"/>
                <a:ext cx="576" cy="173"/>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US" altLang="hu-HU" sz="1200" b="1"/>
                  <a:t>Prom</a:t>
                </a:r>
                <a:r>
                  <a:rPr lang="hu-HU" altLang="hu-HU" sz="1200" b="1"/>
                  <a:t>óció</a:t>
                </a:r>
                <a:endParaRPr lang="en-US" altLang="hu-HU" sz="1200" b="1"/>
              </a:p>
            </p:txBody>
          </p:sp>
          <p:sp>
            <p:nvSpPr>
              <p:cNvPr id="4135" name="Text Box 16"/>
              <p:cNvSpPr txBox="1">
                <a:spLocks noChangeArrowheads="1"/>
              </p:cNvSpPr>
              <p:nvPr/>
            </p:nvSpPr>
            <p:spPr bwMode="auto">
              <a:xfrm>
                <a:off x="2371" y="2783"/>
                <a:ext cx="1056" cy="212"/>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hu-HU" altLang="hu-HU" sz="1600" b="1">
                    <a:solidFill>
                      <a:srgbClr val="003366"/>
                    </a:solidFill>
                  </a:rPr>
                  <a:t>TAPASZTALAT</a:t>
                </a:r>
                <a:endParaRPr lang="en-US" altLang="hu-HU" sz="1600">
                  <a:solidFill>
                    <a:srgbClr val="003366"/>
                  </a:solidFill>
                </a:endParaRPr>
              </a:p>
            </p:txBody>
          </p:sp>
          <p:sp>
            <p:nvSpPr>
              <p:cNvPr id="4136" name="Text Box 17"/>
              <p:cNvSpPr txBox="1">
                <a:spLocks noChangeArrowheads="1"/>
              </p:cNvSpPr>
              <p:nvPr/>
            </p:nvSpPr>
            <p:spPr bwMode="auto">
              <a:xfrm rot="21513512">
                <a:off x="1267" y="2103"/>
                <a:ext cx="1507" cy="200"/>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eaLnBrk="1" hangingPunct="1"/>
                <a:r>
                  <a:rPr lang="en-US" altLang="hu-HU" sz="1200" b="1" dirty="0"/>
                  <a:t>S</a:t>
                </a:r>
                <a:r>
                  <a:rPr lang="hu-HU" altLang="hu-HU" sz="1200" b="1" dirty="0" err="1"/>
                  <a:t>zponzoráció</a:t>
                </a:r>
                <a:endParaRPr lang="en-US" altLang="hu-HU" sz="1200" b="1" dirty="0"/>
              </a:p>
            </p:txBody>
          </p:sp>
          <p:sp>
            <p:nvSpPr>
              <p:cNvPr id="4137" name="Text Box 18"/>
              <p:cNvSpPr txBox="1">
                <a:spLocks noChangeArrowheads="1"/>
              </p:cNvSpPr>
              <p:nvPr/>
            </p:nvSpPr>
            <p:spPr bwMode="auto">
              <a:xfrm rot="17527">
                <a:off x="2759" y="2247"/>
                <a:ext cx="576" cy="288"/>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US" altLang="hu-HU" sz="1200" b="1" dirty="0"/>
                  <a:t>Partner</a:t>
                </a:r>
                <a:endParaRPr lang="hu-HU" altLang="hu-HU" sz="1200" b="1" dirty="0"/>
              </a:p>
              <a:p>
                <a:pPr eaLnBrk="1" hangingPunct="1"/>
                <a:r>
                  <a:rPr lang="hu-HU" altLang="hu-HU" sz="1200" b="1" dirty="0"/>
                  <a:t>kapcsolat</a:t>
                </a:r>
                <a:endParaRPr lang="en-US" altLang="hu-HU" sz="1200" b="1" dirty="0"/>
              </a:p>
            </p:txBody>
          </p:sp>
          <p:sp>
            <p:nvSpPr>
              <p:cNvPr id="4138" name="Text Box 19"/>
              <p:cNvSpPr txBox="1">
                <a:spLocks noChangeArrowheads="1"/>
              </p:cNvSpPr>
              <p:nvPr/>
            </p:nvSpPr>
            <p:spPr bwMode="auto">
              <a:xfrm rot="-11600">
                <a:off x="1705" y="1771"/>
                <a:ext cx="1392" cy="173"/>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eaLnBrk="1" hangingPunct="1"/>
                <a:r>
                  <a:rPr lang="en-US" altLang="hu-HU" sz="1200" b="1"/>
                  <a:t>E</a:t>
                </a:r>
                <a:r>
                  <a:rPr lang="hu-HU" altLang="hu-HU" sz="1200" b="1"/>
                  <a:t>semények</a:t>
                </a:r>
                <a:endParaRPr lang="en-US" altLang="hu-HU" sz="1200" b="1"/>
              </a:p>
            </p:txBody>
          </p:sp>
        </p:grpSp>
        <p:pic>
          <p:nvPicPr>
            <p:cNvPr id="4132" name="Picture 40" descr="chelsea_wideweb__430x3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1" y="355"/>
              <a:ext cx="1845" cy="12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0224" name="Group 48"/>
          <p:cNvGrpSpPr>
            <a:grpSpLocks/>
          </p:cNvGrpSpPr>
          <p:nvPr/>
        </p:nvGrpSpPr>
        <p:grpSpPr bwMode="auto">
          <a:xfrm>
            <a:off x="327538" y="1105469"/>
            <a:ext cx="2868896" cy="4727735"/>
            <a:chOff x="0" y="219"/>
            <a:chExt cx="2323" cy="3636"/>
          </a:xfrm>
        </p:grpSpPr>
        <p:pic>
          <p:nvPicPr>
            <p:cNvPr id="4122" name="Picture 38" descr="DTL-2950K_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19"/>
              <a:ext cx="1483" cy="14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123" name="Group 46"/>
            <p:cNvGrpSpPr>
              <a:grpSpLocks/>
            </p:cNvGrpSpPr>
            <p:nvPr/>
          </p:nvGrpSpPr>
          <p:grpSpPr bwMode="auto">
            <a:xfrm>
              <a:off x="355" y="2520"/>
              <a:ext cx="1968" cy="1335"/>
              <a:chOff x="355" y="2520"/>
              <a:chExt cx="1968" cy="1335"/>
            </a:xfrm>
          </p:grpSpPr>
          <p:grpSp>
            <p:nvGrpSpPr>
              <p:cNvPr id="4124" name="Group 43"/>
              <p:cNvGrpSpPr>
                <a:grpSpLocks/>
              </p:cNvGrpSpPr>
              <p:nvPr/>
            </p:nvGrpSpPr>
            <p:grpSpPr bwMode="auto">
              <a:xfrm>
                <a:off x="355" y="2520"/>
                <a:ext cx="1968" cy="1335"/>
                <a:chOff x="355" y="2520"/>
                <a:chExt cx="1968" cy="1335"/>
              </a:xfrm>
            </p:grpSpPr>
            <p:sp>
              <p:nvSpPr>
                <p:cNvPr id="4126" name="AutoShape 2"/>
                <p:cNvSpPr>
                  <a:spLocks noChangeArrowheads="1"/>
                </p:cNvSpPr>
                <p:nvPr/>
              </p:nvSpPr>
              <p:spPr bwMode="auto">
                <a:xfrm>
                  <a:off x="548" y="2520"/>
                  <a:ext cx="1402" cy="1320"/>
                </a:xfrm>
                <a:prstGeom prst="roundRect">
                  <a:avLst>
                    <a:gd name="adj" fmla="val 16667"/>
                  </a:avLst>
                </a:prstGeom>
                <a:solidFill>
                  <a:srgbClr val="CCECFF">
                    <a:alpha val="59999"/>
                  </a:srgbClr>
                </a:solidFill>
                <a:ln w="38100">
                  <a:solidFill>
                    <a:srgbClr val="003366"/>
                  </a:solidFill>
                  <a:prstDash val="sysDot"/>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endParaRPr lang="en-GB" altLang="hu-HU"/>
                </a:p>
              </p:txBody>
            </p:sp>
            <p:sp>
              <p:nvSpPr>
                <p:cNvPr id="4127" name="Text Box 5"/>
                <p:cNvSpPr txBox="1">
                  <a:spLocks noChangeArrowheads="1"/>
                </p:cNvSpPr>
                <p:nvPr/>
              </p:nvSpPr>
              <p:spPr bwMode="auto">
                <a:xfrm rot="45200">
                  <a:off x="883" y="3504"/>
                  <a:ext cx="1392" cy="173"/>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hu-HU" altLang="hu-HU" sz="1200" b="1"/>
                    <a:t>Reklám</a:t>
                  </a:r>
                  <a:endParaRPr lang="en-US" altLang="hu-HU" sz="1200" b="1"/>
                </a:p>
              </p:txBody>
            </p:sp>
            <p:sp>
              <p:nvSpPr>
                <p:cNvPr id="4128" name="Text Box 6"/>
                <p:cNvSpPr txBox="1">
                  <a:spLocks noChangeArrowheads="1"/>
                </p:cNvSpPr>
                <p:nvPr/>
              </p:nvSpPr>
              <p:spPr bwMode="auto">
                <a:xfrm rot="-49132">
                  <a:off x="355" y="3024"/>
                  <a:ext cx="672" cy="288"/>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eaLnBrk="1" hangingPunct="1"/>
                  <a:r>
                    <a:rPr lang="en-US" altLang="hu-HU" sz="1200" b="1"/>
                    <a:t>P.R. </a:t>
                  </a:r>
                </a:p>
                <a:p>
                  <a:pPr algn="r" eaLnBrk="1" hangingPunct="1"/>
                  <a:r>
                    <a:rPr lang="en-US" altLang="hu-HU" sz="1200" b="1"/>
                    <a:t>Publicity</a:t>
                  </a:r>
                </a:p>
              </p:txBody>
            </p:sp>
            <p:sp>
              <p:nvSpPr>
                <p:cNvPr id="4129" name="Text Box 7"/>
                <p:cNvSpPr txBox="1">
                  <a:spLocks noChangeArrowheads="1"/>
                </p:cNvSpPr>
                <p:nvPr/>
              </p:nvSpPr>
              <p:spPr bwMode="auto">
                <a:xfrm rot="-22782">
                  <a:off x="1459" y="3120"/>
                  <a:ext cx="576" cy="173"/>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US" altLang="hu-HU" sz="1200" b="1"/>
                    <a:t>Direct Mail</a:t>
                  </a:r>
                </a:p>
              </p:txBody>
            </p:sp>
            <p:sp>
              <p:nvSpPr>
                <p:cNvPr id="4130" name="Text Box 9"/>
                <p:cNvSpPr txBox="1">
                  <a:spLocks noChangeArrowheads="1"/>
                </p:cNvSpPr>
                <p:nvPr/>
              </p:nvSpPr>
              <p:spPr bwMode="auto">
                <a:xfrm>
                  <a:off x="1267" y="3643"/>
                  <a:ext cx="1056" cy="212"/>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hu-HU" altLang="hu-HU" sz="1600" b="1">
                      <a:solidFill>
                        <a:srgbClr val="003366"/>
                      </a:solidFill>
                    </a:rPr>
                    <a:t>OTTHON</a:t>
                  </a:r>
                  <a:endParaRPr lang="en-US" altLang="hu-HU" sz="1600">
                    <a:solidFill>
                      <a:srgbClr val="003366"/>
                    </a:solidFill>
                  </a:endParaRPr>
                </a:p>
              </p:txBody>
            </p:sp>
          </p:grpSp>
          <p:sp>
            <p:nvSpPr>
              <p:cNvPr id="4125" name="Text Box 8"/>
              <p:cNvSpPr txBox="1">
                <a:spLocks noChangeArrowheads="1"/>
              </p:cNvSpPr>
              <p:nvPr/>
            </p:nvSpPr>
            <p:spPr bwMode="auto">
              <a:xfrm rot="2280">
                <a:off x="451" y="2592"/>
                <a:ext cx="1392" cy="173"/>
              </a:xfrm>
              <a:prstGeom prst="rect">
                <a:avLst/>
              </a:prstGeom>
              <a:noFill/>
              <a:ln>
                <a:noFill/>
              </a:ln>
              <a:effectLst/>
              <a:extLst>
                <a:ext uri="{909E8E84-426E-40dd-AFC4-6F175D3DCCD1}">
                  <a14:hiddenFill xmlns:a14="http://schemas.microsoft.com/office/drawing/2010/main">
                    <a:solidFill>
                      <a:srgbClr val="04016D">
                        <a:alpha val="50195"/>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8000" rIns="18000"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eaLnBrk="1" hangingPunct="1"/>
                <a:r>
                  <a:rPr lang="en-US" altLang="hu-HU" sz="1200" b="1"/>
                  <a:t>Internet</a:t>
                </a:r>
              </a:p>
            </p:txBody>
          </p:sp>
        </p:grpSp>
      </p:grpSp>
      <p:sp>
        <p:nvSpPr>
          <p:cNvPr id="50211" name="Rectangle 35"/>
          <p:cNvSpPr>
            <a:spLocks noChangeArrowheads="1"/>
          </p:cNvSpPr>
          <p:nvPr/>
        </p:nvSpPr>
        <p:spPr bwMode="auto">
          <a:xfrm rot="-2024930">
            <a:off x="2829083" y="5349853"/>
            <a:ext cx="2057400" cy="533400"/>
          </a:xfrm>
          <a:prstGeom prst="rect">
            <a:avLst/>
          </a:prstGeom>
          <a:solidFill>
            <a:srgbClr val="FFFF66"/>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sz="1400" dirty="0"/>
              <a:t>Fogyasztói </a:t>
            </a:r>
            <a:r>
              <a:rPr lang="hu-HU" altLang="hu-HU" sz="1400" dirty="0" smtClean="0"/>
              <a:t>marketing</a:t>
            </a:r>
            <a:endParaRPr lang="hu-HU" altLang="hu-HU" sz="1400" dirty="0"/>
          </a:p>
        </p:txBody>
      </p:sp>
      <p:grpSp>
        <p:nvGrpSpPr>
          <p:cNvPr id="50227" name="Group 51"/>
          <p:cNvGrpSpPr>
            <a:grpSpLocks/>
          </p:cNvGrpSpPr>
          <p:nvPr/>
        </p:nvGrpSpPr>
        <p:grpSpPr bwMode="auto">
          <a:xfrm>
            <a:off x="646113" y="529984"/>
            <a:ext cx="7553325" cy="5134968"/>
            <a:chOff x="407" y="288"/>
            <a:chExt cx="4758" cy="3504"/>
          </a:xfrm>
        </p:grpSpPr>
        <p:sp>
          <p:nvSpPr>
            <p:cNvPr id="4107" name="Line 34"/>
            <p:cNvSpPr>
              <a:spLocks noChangeShapeType="1"/>
            </p:cNvSpPr>
            <p:nvPr/>
          </p:nvSpPr>
          <p:spPr bwMode="auto">
            <a:xfrm>
              <a:off x="3399" y="288"/>
              <a:ext cx="0" cy="3504"/>
            </a:xfrm>
            <a:prstGeom prst="line">
              <a:avLst/>
            </a:prstGeom>
            <a:noFill/>
            <a:ln w="53975" cmpd="dbl">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hu-HU"/>
            </a:p>
          </p:txBody>
        </p:sp>
        <p:grpSp>
          <p:nvGrpSpPr>
            <p:cNvPr id="4108" name="Group 42"/>
            <p:cNvGrpSpPr>
              <a:grpSpLocks/>
            </p:cNvGrpSpPr>
            <p:nvPr/>
          </p:nvGrpSpPr>
          <p:grpSpPr bwMode="auto">
            <a:xfrm>
              <a:off x="407" y="955"/>
              <a:ext cx="4758" cy="2650"/>
              <a:chOff x="407" y="955"/>
              <a:chExt cx="4758" cy="2650"/>
            </a:xfrm>
          </p:grpSpPr>
          <p:sp>
            <p:nvSpPr>
              <p:cNvPr id="4109" name="Line 20"/>
              <p:cNvSpPr>
                <a:spLocks noChangeShapeType="1"/>
              </p:cNvSpPr>
              <p:nvPr/>
            </p:nvSpPr>
            <p:spPr bwMode="auto">
              <a:xfrm rot="19747039" flipV="1">
                <a:off x="407" y="2057"/>
                <a:ext cx="4758" cy="244"/>
              </a:xfrm>
              <a:prstGeom prst="line">
                <a:avLst/>
              </a:prstGeom>
              <a:noFill/>
              <a:ln w="38100">
                <a:solidFill>
                  <a:srgbClr val="002B55"/>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p>
                <a:endParaRPr lang="hu-HU"/>
              </a:p>
            </p:txBody>
          </p:sp>
          <p:sp>
            <p:nvSpPr>
              <p:cNvPr id="4110" name="Oval 22"/>
              <p:cNvSpPr>
                <a:spLocks noChangeArrowheads="1"/>
              </p:cNvSpPr>
              <p:nvPr/>
            </p:nvSpPr>
            <p:spPr bwMode="auto">
              <a:xfrm>
                <a:off x="691" y="3461"/>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1" name="Oval 23"/>
              <p:cNvSpPr>
                <a:spLocks noChangeArrowheads="1"/>
              </p:cNvSpPr>
              <p:nvPr/>
            </p:nvSpPr>
            <p:spPr bwMode="auto">
              <a:xfrm>
                <a:off x="1032" y="3236"/>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2" name="Oval 24"/>
              <p:cNvSpPr>
                <a:spLocks noChangeArrowheads="1"/>
              </p:cNvSpPr>
              <p:nvPr/>
            </p:nvSpPr>
            <p:spPr bwMode="auto">
              <a:xfrm>
                <a:off x="1315" y="3049"/>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3" name="Oval 25"/>
              <p:cNvSpPr>
                <a:spLocks noChangeArrowheads="1"/>
              </p:cNvSpPr>
              <p:nvPr/>
            </p:nvSpPr>
            <p:spPr bwMode="auto">
              <a:xfrm>
                <a:off x="1747" y="2756"/>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4" name="Oval 26"/>
              <p:cNvSpPr>
                <a:spLocks noChangeArrowheads="1"/>
              </p:cNvSpPr>
              <p:nvPr/>
            </p:nvSpPr>
            <p:spPr bwMode="auto">
              <a:xfrm>
                <a:off x="2131" y="2501"/>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5" name="Oval 27"/>
              <p:cNvSpPr>
                <a:spLocks noChangeArrowheads="1"/>
              </p:cNvSpPr>
              <p:nvPr/>
            </p:nvSpPr>
            <p:spPr bwMode="auto">
              <a:xfrm>
                <a:off x="2467" y="2271"/>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endParaRPr lang="en-GB" altLang="hu-HU"/>
              </a:p>
            </p:txBody>
          </p:sp>
          <p:sp>
            <p:nvSpPr>
              <p:cNvPr id="4116" name="Oval 28"/>
              <p:cNvSpPr>
                <a:spLocks noChangeArrowheads="1"/>
              </p:cNvSpPr>
              <p:nvPr/>
            </p:nvSpPr>
            <p:spPr bwMode="auto">
              <a:xfrm>
                <a:off x="2755" y="2074"/>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7" name="Oval 29"/>
              <p:cNvSpPr>
                <a:spLocks noChangeArrowheads="1"/>
              </p:cNvSpPr>
              <p:nvPr/>
            </p:nvSpPr>
            <p:spPr bwMode="auto">
              <a:xfrm>
                <a:off x="3139" y="1824"/>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8" name="Oval 30"/>
              <p:cNvSpPr>
                <a:spLocks noChangeArrowheads="1"/>
              </p:cNvSpPr>
              <p:nvPr/>
            </p:nvSpPr>
            <p:spPr bwMode="auto">
              <a:xfrm>
                <a:off x="3523" y="1561"/>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19" name="Oval 31"/>
              <p:cNvSpPr>
                <a:spLocks noChangeArrowheads="1"/>
              </p:cNvSpPr>
              <p:nvPr/>
            </p:nvSpPr>
            <p:spPr bwMode="auto">
              <a:xfrm>
                <a:off x="3811" y="1369"/>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20" name="Oval 32"/>
              <p:cNvSpPr>
                <a:spLocks noChangeArrowheads="1"/>
              </p:cNvSpPr>
              <p:nvPr/>
            </p:nvSpPr>
            <p:spPr bwMode="auto">
              <a:xfrm>
                <a:off x="4147" y="1147"/>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4121" name="Oval 33"/>
              <p:cNvSpPr>
                <a:spLocks noChangeArrowheads="1"/>
              </p:cNvSpPr>
              <p:nvPr/>
            </p:nvSpPr>
            <p:spPr bwMode="auto">
              <a:xfrm>
                <a:off x="4435" y="955"/>
                <a:ext cx="144" cy="144"/>
              </a:xfrm>
              <a:prstGeom prst="ellipse">
                <a:avLst/>
              </a:prstGeom>
              <a:solidFill>
                <a:schemeClr val="bg1"/>
              </a:solidFill>
              <a:ln w="31750">
                <a:solidFill>
                  <a:srgbClr val="002B55"/>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8000" rIns="180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grpSp>
      </p:grpSp>
      <p:grpSp>
        <p:nvGrpSpPr>
          <p:cNvPr id="50230" name="Group 54"/>
          <p:cNvGrpSpPr>
            <a:grpSpLocks/>
          </p:cNvGrpSpPr>
          <p:nvPr/>
        </p:nvGrpSpPr>
        <p:grpSpPr bwMode="auto">
          <a:xfrm>
            <a:off x="6430963" y="2859840"/>
            <a:ext cx="2203450" cy="2908300"/>
            <a:chOff x="4051" y="2025"/>
            <a:chExt cx="1388" cy="1832"/>
          </a:xfrm>
        </p:grpSpPr>
        <p:sp>
          <p:nvSpPr>
            <p:cNvPr id="4105" name="Rectangle 36"/>
            <p:cNvSpPr>
              <a:spLocks noChangeArrowheads="1"/>
            </p:cNvSpPr>
            <p:nvPr/>
          </p:nvSpPr>
          <p:spPr bwMode="auto">
            <a:xfrm rot="-1789087">
              <a:off x="4108" y="2025"/>
              <a:ext cx="1296" cy="336"/>
            </a:xfrm>
            <a:prstGeom prst="rect">
              <a:avLst/>
            </a:prstGeom>
            <a:solidFill>
              <a:srgbClr val="CCC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sz="1400" dirty="0"/>
                <a:t>Vásárlói </a:t>
              </a:r>
              <a:r>
                <a:rPr lang="hu-HU" altLang="hu-HU" sz="1400" dirty="0" smtClean="0"/>
                <a:t>marketing</a:t>
              </a:r>
              <a:endParaRPr lang="hu-HU" altLang="hu-HU" sz="1400" dirty="0"/>
            </a:p>
          </p:txBody>
        </p:sp>
        <p:pic>
          <p:nvPicPr>
            <p:cNvPr id="4106" name="Picture 53" descr="Ace_Hardware_Store_Interior_0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51" y="2828"/>
              <a:ext cx="1388" cy="10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596519609"/>
      </p:ext>
    </p:extLst>
  </p:cSld>
  <p:clrMapOvr>
    <a:masterClrMapping/>
  </p:clrMapOvr>
  <p:transition xmlns:p14="http://schemas.microsoft.com/office/powerpoint/2010/main">
    <p:wheel spokes="0"/>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50227"/>
                                        </p:tgtEl>
                                        <p:attrNameLst>
                                          <p:attrName>style.visibility</p:attrName>
                                        </p:attrNameLst>
                                      </p:cBhvr>
                                      <p:to>
                                        <p:strVal val="visible"/>
                                      </p:to>
                                    </p:set>
                                    <p:animEffect transition="in" filter="strips(downLeft)">
                                      <p:cBhvr>
                                        <p:cTn id="7" dur="500"/>
                                        <p:tgtEl>
                                          <p:spTgt spid="5022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nodeType="clickEffect">
                                  <p:stCondLst>
                                    <p:cond delay="0"/>
                                  </p:stCondLst>
                                  <p:childTnLst>
                                    <p:set>
                                      <p:cBhvr>
                                        <p:cTn id="11" dur="1" fill="hold">
                                          <p:stCondLst>
                                            <p:cond delay="0"/>
                                          </p:stCondLst>
                                        </p:cTn>
                                        <p:tgtEl>
                                          <p:spTgt spid="50224"/>
                                        </p:tgtEl>
                                        <p:attrNameLst>
                                          <p:attrName>style.visibility</p:attrName>
                                        </p:attrNameLst>
                                      </p:cBhvr>
                                      <p:to>
                                        <p:strVal val="visible"/>
                                      </p:to>
                                    </p:set>
                                    <p:anim calcmode="lin" valueType="num">
                                      <p:cBhvr additive="base">
                                        <p:cTn id="12" dur="500" fill="hold"/>
                                        <p:tgtEl>
                                          <p:spTgt spid="50224"/>
                                        </p:tgtEl>
                                        <p:attrNameLst>
                                          <p:attrName>ppt_x</p:attrName>
                                        </p:attrNameLst>
                                      </p:cBhvr>
                                      <p:tavLst>
                                        <p:tav tm="0">
                                          <p:val>
                                            <p:strVal val="0-#ppt_w/2"/>
                                          </p:val>
                                        </p:tav>
                                        <p:tav tm="100000">
                                          <p:val>
                                            <p:strVal val="#ppt_x"/>
                                          </p:val>
                                        </p:tav>
                                      </p:tavLst>
                                    </p:anim>
                                    <p:anim calcmode="lin" valueType="num">
                                      <p:cBhvr additive="base">
                                        <p:cTn id="13" dur="500" fill="hold"/>
                                        <p:tgtEl>
                                          <p:spTgt spid="50224"/>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5" presetClass="entr" presetSubtype="0" fill="hold" nodeType="clickEffect">
                                  <p:stCondLst>
                                    <p:cond delay="0"/>
                                  </p:stCondLst>
                                  <p:childTnLst>
                                    <p:set>
                                      <p:cBhvr>
                                        <p:cTn id="17" dur="1" fill="hold">
                                          <p:stCondLst>
                                            <p:cond delay="0"/>
                                          </p:stCondLst>
                                        </p:cTn>
                                        <p:tgtEl>
                                          <p:spTgt spid="50225"/>
                                        </p:tgtEl>
                                        <p:attrNameLst>
                                          <p:attrName>style.visibility</p:attrName>
                                        </p:attrNameLst>
                                      </p:cBhvr>
                                      <p:to>
                                        <p:strVal val="visible"/>
                                      </p:to>
                                    </p:set>
                                    <p:anim calcmode="lin" valueType="num">
                                      <p:cBhvr>
                                        <p:cTn id="18" dur="1000" fill="hold"/>
                                        <p:tgtEl>
                                          <p:spTgt spid="50225"/>
                                        </p:tgtEl>
                                        <p:attrNameLst>
                                          <p:attrName>ppt_w</p:attrName>
                                        </p:attrNameLst>
                                      </p:cBhvr>
                                      <p:tavLst>
                                        <p:tav tm="0">
                                          <p:val>
                                            <p:fltVal val="0"/>
                                          </p:val>
                                        </p:tav>
                                        <p:tav tm="100000">
                                          <p:val>
                                            <p:strVal val="#ppt_w"/>
                                          </p:val>
                                        </p:tav>
                                      </p:tavLst>
                                    </p:anim>
                                    <p:anim calcmode="lin" valueType="num">
                                      <p:cBhvr>
                                        <p:cTn id="19" dur="1000" fill="hold"/>
                                        <p:tgtEl>
                                          <p:spTgt spid="50225"/>
                                        </p:tgtEl>
                                        <p:attrNameLst>
                                          <p:attrName>ppt_h</p:attrName>
                                        </p:attrNameLst>
                                      </p:cBhvr>
                                      <p:tavLst>
                                        <p:tav tm="0">
                                          <p:val>
                                            <p:fltVal val="0"/>
                                          </p:val>
                                        </p:tav>
                                        <p:tav tm="100000">
                                          <p:val>
                                            <p:strVal val="#ppt_h"/>
                                          </p:val>
                                        </p:tav>
                                      </p:tavLst>
                                    </p:anim>
                                    <p:anim calcmode="lin" valueType="num">
                                      <p:cBhvr>
                                        <p:cTn id="20" dur="1000" fill="hold"/>
                                        <p:tgtEl>
                                          <p:spTgt spid="50225"/>
                                        </p:tgtEl>
                                        <p:attrNameLst>
                                          <p:attrName>ppt_x</p:attrName>
                                        </p:attrNameLst>
                                      </p:cBhvr>
                                      <p:tavLst>
                                        <p:tav tm="0" fmla="#ppt_x+(cos(-2*pi*(1-$))*-#ppt_x-sin(-2*pi*(1-$))*(1-#ppt_y))*(1-$)">
                                          <p:val>
                                            <p:fltVal val="0"/>
                                          </p:val>
                                        </p:tav>
                                        <p:tav tm="100000">
                                          <p:val>
                                            <p:fltVal val="1"/>
                                          </p:val>
                                        </p:tav>
                                      </p:tavLst>
                                    </p:anim>
                                    <p:anim calcmode="lin" valueType="num">
                                      <p:cBhvr>
                                        <p:cTn id="21" dur="1000" fill="hold"/>
                                        <p:tgtEl>
                                          <p:spTgt spid="50225"/>
                                        </p:tgtEl>
                                        <p:attrNameLst>
                                          <p:attrName>ppt_y</p:attrName>
                                        </p:attrNameLst>
                                      </p:cBhvr>
                                      <p:tavLst>
                                        <p:tav tm="0" fmla="#ppt_y+(sin(-2*pi*(1-$))*-#ppt_x+cos(-2*pi*(1-$))*(1-#ppt_y))*(1-$)">
                                          <p:val>
                                            <p:fltVal val="0"/>
                                          </p:val>
                                        </p:tav>
                                        <p:tav tm="100000">
                                          <p:val>
                                            <p:fltVal val="1"/>
                                          </p:val>
                                        </p:tav>
                                      </p:tavLst>
                                    </p:anim>
                                  </p:childTnLst>
                                </p:cTn>
                              </p:par>
                            </p:childTnLst>
                          </p:cTn>
                        </p:par>
                        <p:par>
                          <p:cTn id="22" fill="hold" nodeType="afterGroup">
                            <p:stCondLst>
                              <p:cond delay="1000"/>
                            </p:stCondLst>
                            <p:childTnLst>
                              <p:par>
                                <p:cTn id="23" presetID="23" presetClass="entr" presetSubtype="16" fill="hold" grpId="0" nodeType="afterEffect">
                                  <p:stCondLst>
                                    <p:cond delay="0"/>
                                  </p:stCondLst>
                                  <p:childTnLst>
                                    <p:set>
                                      <p:cBhvr>
                                        <p:cTn id="24" dur="1" fill="hold">
                                          <p:stCondLst>
                                            <p:cond delay="0"/>
                                          </p:stCondLst>
                                        </p:cTn>
                                        <p:tgtEl>
                                          <p:spTgt spid="50211"/>
                                        </p:tgtEl>
                                        <p:attrNameLst>
                                          <p:attrName>style.visibility</p:attrName>
                                        </p:attrNameLst>
                                      </p:cBhvr>
                                      <p:to>
                                        <p:strVal val="visible"/>
                                      </p:to>
                                    </p:set>
                                    <p:anim calcmode="lin" valueType="num">
                                      <p:cBhvr>
                                        <p:cTn id="25" dur="500" fill="hold"/>
                                        <p:tgtEl>
                                          <p:spTgt spid="50211"/>
                                        </p:tgtEl>
                                        <p:attrNameLst>
                                          <p:attrName>ppt_w</p:attrName>
                                        </p:attrNameLst>
                                      </p:cBhvr>
                                      <p:tavLst>
                                        <p:tav tm="0">
                                          <p:val>
                                            <p:fltVal val="0"/>
                                          </p:val>
                                        </p:tav>
                                        <p:tav tm="100000">
                                          <p:val>
                                            <p:strVal val="#ppt_w"/>
                                          </p:val>
                                        </p:tav>
                                      </p:tavLst>
                                    </p:anim>
                                    <p:anim calcmode="lin" valueType="num">
                                      <p:cBhvr>
                                        <p:cTn id="26" dur="500" fill="hold"/>
                                        <p:tgtEl>
                                          <p:spTgt spid="50211"/>
                                        </p:tgtEl>
                                        <p:attrNameLst>
                                          <p:attrName>ppt_h</p:attrName>
                                        </p:attrNameLst>
                                      </p:cBhvr>
                                      <p:tavLst>
                                        <p:tav tm="0">
                                          <p:val>
                                            <p:fltVal val="0"/>
                                          </p:val>
                                        </p:tav>
                                        <p:tav tm="100000">
                                          <p:val>
                                            <p:strVal val="#ppt_h"/>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0230"/>
                                        </p:tgtEl>
                                        <p:attrNameLst>
                                          <p:attrName>style.visibility</p:attrName>
                                        </p:attrNameLst>
                                      </p:cBhvr>
                                      <p:to>
                                        <p:strVal val="visible"/>
                                      </p:to>
                                    </p:set>
                                    <p:anim calcmode="lin" valueType="num">
                                      <p:cBhvr additive="base">
                                        <p:cTn id="31" dur="500" fill="hold"/>
                                        <p:tgtEl>
                                          <p:spTgt spid="50230"/>
                                        </p:tgtEl>
                                        <p:attrNameLst>
                                          <p:attrName>ppt_x</p:attrName>
                                        </p:attrNameLst>
                                      </p:cBhvr>
                                      <p:tavLst>
                                        <p:tav tm="0">
                                          <p:val>
                                            <p:strVal val="#ppt_x"/>
                                          </p:val>
                                        </p:tav>
                                        <p:tav tm="100000">
                                          <p:val>
                                            <p:strVal val="#ppt_x"/>
                                          </p:val>
                                        </p:tav>
                                      </p:tavLst>
                                    </p:anim>
                                    <p:anim calcmode="lin" valueType="num">
                                      <p:cBhvr additive="base">
                                        <p:cTn id="32" dur="500" fill="hold"/>
                                        <p:tgtEl>
                                          <p:spTgt spid="502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211" grpId="0" animBg="1"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Slide Number Placeholder 2"/>
          <p:cNvSpPr>
            <a:spLocks noGrp="1"/>
          </p:cNvSpPr>
          <p:nvPr>
            <p:ph type="sldNum" sz="quarter" idx="10"/>
          </p:nvPr>
        </p:nvSpPr>
        <p:spPr/>
        <p:txBody>
          <a:bodyPr/>
          <a:lstStyle/>
          <a:p>
            <a:fld id="{C88B0FFD-D6AD-49CC-B605-3AF5EACE62EC}" type="slidenum">
              <a:rPr lang="en-US" smtClean="0"/>
              <a:pPr/>
              <a:t>3</a:t>
            </a:fld>
            <a:endParaRPr lang="en-US"/>
          </a:p>
        </p:txBody>
      </p:sp>
      <p:pic>
        <p:nvPicPr>
          <p:cNvPr id="4" name="happy_shopper_animation_wmv.wmv">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0" y="857075"/>
            <a:ext cx="9144000" cy="5143500"/>
          </a:xfrm>
          <a:prstGeom prst="rect">
            <a:avLst/>
          </a:prstGeom>
        </p:spPr>
      </p:pic>
    </p:spTree>
    <p:extLst>
      <p:ext uri="{BB962C8B-B14F-4D97-AF65-F5344CB8AC3E}">
        <p14:creationId xmlns:p14="http://schemas.microsoft.com/office/powerpoint/2010/main" val="302720800"/>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4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AutoShape 2"/>
          <p:cNvSpPr>
            <a:spLocks noChangeArrowheads="1"/>
          </p:cNvSpPr>
          <p:nvPr/>
        </p:nvSpPr>
        <p:spPr bwMode="auto">
          <a:xfrm>
            <a:off x="3629025" y="3314700"/>
            <a:ext cx="654050" cy="998538"/>
          </a:xfrm>
          <a:prstGeom prst="rightArrow">
            <a:avLst>
              <a:gd name="adj1" fmla="val 50000"/>
              <a:gd name="adj2" fmla="val 25000"/>
            </a:avLst>
          </a:prstGeom>
          <a:solidFill>
            <a:srgbClr val="B2B2B2"/>
          </a:solidFill>
          <a:ln w="28575">
            <a:solidFill>
              <a:srgbClr val="B2B2B2"/>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sp>
        <p:nvSpPr>
          <p:cNvPr id="5124" name="Rectangle 3"/>
          <p:cNvSpPr>
            <a:spLocks noGrp="1" noChangeArrowheads="1"/>
          </p:cNvSpPr>
          <p:nvPr>
            <p:ph type="title"/>
          </p:nvPr>
        </p:nvSpPr>
        <p:spPr/>
        <p:txBody>
          <a:bodyPr/>
          <a:lstStyle/>
          <a:p>
            <a:pPr eaLnBrk="1" hangingPunct="1"/>
            <a:r>
              <a:rPr lang="hu-HU" altLang="hu-HU" sz="2200" dirty="0" smtClean="0"/>
              <a:t>Az EMBERT kell megérteni: </a:t>
            </a:r>
            <a:br>
              <a:rPr lang="hu-HU" altLang="hu-HU" sz="2200" dirty="0" smtClean="0"/>
            </a:br>
            <a:r>
              <a:rPr lang="hu-HU" altLang="hu-HU" sz="2200" dirty="0" smtClean="0"/>
              <a:t>nem önmagában a </a:t>
            </a:r>
            <a:r>
              <a:rPr lang="hu-HU" altLang="hu-HU" sz="2200" i="1" dirty="0" smtClean="0"/>
              <a:t>fogyasztói</a:t>
            </a:r>
            <a:r>
              <a:rPr lang="hu-HU" altLang="hu-HU" sz="2200" dirty="0" smtClean="0"/>
              <a:t> vagy a </a:t>
            </a:r>
            <a:r>
              <a:rPr lang="hu-HU" altLang="hu-HU" sz="2200" i="1" dirty="0" smtClean="0"/>
              <a:t>vásárlói</a:t>
            </a:r>
            <a:r>
              <a:rPr lang="hu-HU" altLang="hu-HU" sz="2200" dirty="0" smtClean="0"/>
              <a:t> demográfiát</a:t>
            </a:r>
            <a:endParaRPr lang="en-US" altLang="hu-HU" sz="2200" dirty="0" smtClean="0"/>
          </a:p>
        </p:txBody>
      </p:sp>
      <p:grpSp>
        <p:nvGrpSpPr>
          <p:cNvPr id="51204" name="Group 4"/>
          <p:cNvGrpSpPr>
            <a:grpSpLocks/>
          </p:cNvGrpSpPr>
          <p:nvPr/>
        </p:nvGrpSpPr>
        <p:grpSpPr bwMode="auto">
          <a:xfrm>
            <a:off x="712788" y="2332038"/>
            <a:ext cx="2525712" cy="2898775"/>
            <a:chOff x="427" y="1368"/>
            <a:chExt cx="1674" cy="2237"/>
          </a:xfrm>
        </p:grpSpPr>
        <p:pic>
          <p:nvPicPr>
            <p:cNvPr id="5138" name="Picture 5"/>
            <p:cNvPicPr>
              <a:picLocks noChangeArrowheads="1"/>
            </p:cNvPicPr>
            <p:nvPr/>
          </p:nvPicPr>
          <p:blipFill>
            <a:blip r:embed="rId3">
              <a:extLst>
                <a:ext uri="{28A0092B-C50C-407E-A947-70E740481C1C}">
                  <a14:useLocalDpi xmlns:a14="http://schemas.microsoft.com/office/drawing/2010/main" val="0"/>
                </a:ext>
              </a:extLst>
            </a:blip>
            <a:srcRect l="31238"/>
            <a:stretch>
              <a:fillRect/>
            </a:stretch>
          </p:blipFill>
          <p:spPr bwMode="auto">
            <a:xfrm>
              <a:off x="427" y="1713"/>
              <a:ext cx="1650" cy="1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39" name="Rectangle 6"/>
            <p:cNvSpPr>
              <a:spLocks noChangeArrowheads="1"/>
            </p:cNvSpPr>
            <p:nvPr/>
          </p:nvSpPr>
          <p:spPr bwMode="auto">
            <a:xfrm>
              <a:off x="443" y="1368"/>
              <a:ext cx="576" cy="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hu-HU" altLang="hu-HU" sz="2800" b="1">
                  <a:latin typeface="Tahoma" charset="0"/>
                </a:rPr>
                <a:t>Státusz</a:t>
              </a:r>
              <a:endParaRPr lang="en-US" altLang="hu-HU" sz="2800" b="1">
                <a:latin typeface="Tahoma" charset="0"/>
              </a:endParaRPr>
            </a:p>
          </p:txBody>
        </p:sp>
        <p:sp>
          <p:nvSpPr>
            <p:cNvPr id="5140" name="Rectangle 7"/>
            <p:cNvSpPr>
              <a:spLocks noChangeArrowheads="1"/>
            </p:cNvSpPr>
            <p:nvPr/>
          </p:nvSpPr>
          <p:spPr bwMode="auto">
            <a:xfrm>
              <a:off x="1525" y="1368"/>
              <a:ext cx="576" cy="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hu-HU" altLang="hu-HU" sz="2800" b="1">
                  <a:latin typeface="Tahoma" charset="0"/>
                </a:rPr>
                <a:t>Életkor</a:t>
              </a:r>
              <a:endParaRPr lang="en-US" altLang="hu-HU" sz="2800" b="1">
                <a:latin typeface="Tahoma" charset="0"/>
              </a:endParaRPr>
            </a:p>
          </p:txBody>
        </p:sp>
        <p:sp>
          <p:nvSpPr>
            <p:cNvPr id="5141" name="Rectangle 8"/>
            <p:cNvSpPr>
              <a:spLocks noChangeArrowheads="1"/>
            </p:cNvSpPr>
            <p:nvPr/>
          </p:nvSpPr>
          <p:spPr bwMode="auto">
            <a:xfrm>
              <a:off x="443" y="3305"/>
              <a:ext cx="576" cy="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hu-HU" altLang="hu-HU" sz="2800" b="1">
                  <a:latin typeface="Tahoma" charset="0"/>
                </a:rPr>
                <a:t>Nem</a:t>
              </a:r>
              <a:endParaRPr lang="en-US" altLang="hu-HU" sz="2800" b="1">
                <a:latin typeface="Tahoma" charset="0"/>
              </a:endParaRPr>
            </a:p>
          </p:txBody>
        </p:sp>
        <p:sp>
          <p:nvSpPr>
            <p:cNvPr id="5142" name="Rectangle 9"/>
            <p:cNvSpPr>
              <a:spLocks noChangeArrowheads="1"/>
            </p:cNvSpPr>
            <p:nvPr/>
          </p:nvSpPr>
          <p:spPr bwMode="auto">
            <a:xfrm>
              <a:off x="1525" y="3305"/>
              <a:ext cx="576" cy="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en-US" altLang="hu-HU" sz="2800" b="1">
                  <a:latin typeface="Tahoma" charset="0"/>
                </a:rPr>
                <a:t>R</a:t>
              </a:r>
              <a:r>
                <a:rPr lang="hu-HU" altLang="hu-HU" sz="2800" b="1">
                  <a:latin typeface="Tahoma" charset="0"/>
                </a:rPr>
                <a:t>égió</a:t>
              </a:r>
              <a:endParaRPr lang="en-US" altLang="hu-HU" sz="2800" b="1">
                <a:latin typeface="Tahoma" charset="0"/>
              </a:endParaRPr>
            </a:p>
          </p:txBody>
        </p:sp>
      </p:grpSp>
      <p:grpSp>
        <p:nvGrpSpPr>
          <p:cNvPr id="51210" name="Group 10"/>
          <p:cNvGrpSpPr>
            <a:grpSpLocks/>
          </p:cNvGrpSpPr>
          <p:nvPr/>
        </p:nvGrpSpPr>
        <p:grpSpPr bwMode="auto">
          <a:xfrm>
            <a:off x="4887913" y="1600200"/>
            <a:ext cx="4256087" cy="4230688"/>
            <a:chOff x="2969" y="1008"/>
            <a:chExt cx="2681" cy="2665"/>
          </a:xfrm>
        </p:grpSpPr>
        <p:sp>
          <p:nvSpPr>
            <p:cNvPr id="5127" name="Rectangle 11"/>
            <p:cNvSpPr>
              <a:spLocks noChangeArrowheads="1"/>
            </p:cNvSpPr>
            <p:nvPr/>
          </p:nvSpPr>
          <p:spPr bwMode="auto">
            <a:xfrm>
              <a:off x="3862" y="3331"/>
              <a:ext cx="1041" cy="3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endParaRPr lang="en-US" altLang="hu-HU" sz="2800" b="1">
                <a:latin typeface="Tahoma" charset="0"/>
              </a:endParaRPr>
            </a:p>
            <a:p>
              <a:pPr algn="ctr"/>
              <a:endParaRPr lang="en-US" altLang="hu-HU" sz="2800" b="1">
                <a:latin typeface="Tahoma" charset="0"/>
              </a:endParaRPr>
            </a:p>
            <a:p>
              <a:pPr algn="ctr"/>
              <a:endParaRPr lang="en-US" altLang="hu-HU" sz="2800" b="1">
                <a:latin typeface="Tahoma" charset="0"/>
              </a:endParaRPr>
            </a:p>
          </p:txBody>
        </p:sp>
        <p:grpSp>
          <p:nvGrpSpPr>
            <p:cNvPr id="5128" name="Group 12"/>
            <p:cNvGrpSpPr>
              <a:grpSpLocks/>
            </p:cNvGrpSpPr>
            <p:nvPr/>
          </p:nvGrpSpPr>
          <p:grpSpPr bwMode="auto">
            <a:xfrm>
              <a:off x="3152" y="1295"/>
              <a:ext cx="2237" cy="2061"/>
              <a:chOff x="3184" y="1126"/>
              <a:chExt cx="2863" cy="2537"/>
            </a:xfrm>
          </p:grpSpPr>
          <p:pic>
            <p:nvPicPr>
              <p:cNvPr id="5134" name="Picture 13" descr="auto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7" y="1126"/>
                <a:ext cx="1486" cy="1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5" name="Picture 14" descr="auto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 y="1126"/>
                <a:ext cx="1372" cy="1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6" name="Picture 15" descr="auto0"/>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80" y="2401"/>
                <a:ext cx="1367" cy="12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37" name="Picture 16"/>
              <p:cNvPicPr>
                <a:picLocks noChangeArrowheads="1"/>
              </p:cNvPicPr>
              <p:nvPr/>
            </p:nvPicPr>
            <p:blipFill>
              <a:blip r:embed="rId7" cstate="print">
                <a:extLst>
                  <a:ext uri="{28A0092B-C50C-407E-A947-70E740481C1C}">
                    <a14:useLocalDpi xmlns:a14="http://schemas.microsoft.com/office/drawing/2010/main" val="0"/>
                  </a:ext>
                </a:extLst>
              </a:blip>
              <a:srcRect l="7446" t="11966" r="6876" b="9494"/>
              <a:stretch>
                <a:fillRect/>
              </a:stretch>
            </p:blipFill>
            <p:spPr bwMode="auto">
              <a:xfrm>
                <a:off x="3184" y="2471"/>
                <a:ext cx="1496" cy="11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5129" name="Rectangle 17"/>
            <p:cNvSpPr>
              <a:spLocks noChangeArrowheads="1"/>
            </p:cNvSpPr>
            <p:nvPr/>
          </p:nvSpPr>
          <p:spPr bwMode="auto">
            <a:xfrm>
              <a:off x="4507" y="3346"/>
              <a:ext cx="1143" cy="3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hu-HU" altLang="hu-HU" sz="2800" b="1">
                  <a:latin typeface="Tahoma" charset="0"/>
                </a:rPr>
                <a:t>Hangulat</a:t>
              </a:r>
              <a:endParaRPr lang="en-GB" altLang="hu-HU" sz="2800" b="1">
                <a:latin typeface="Tahoma" charset="0"/>
              </a:endParaRPr>
            </a:p>
          </p:txBody>
        </p:sp>
        <p:sp>
          <p:nvSpPr>
            <p:cNvPr id="5130" name="Rectangle 18"/>
            <p:cNvSpPr>
              <a:spLocks noChangeArrowheads="1"/>
            </p:cNvSpPr>
            <p:nvPr/>
          </p:nvSpPr>
          <p:spPr bwMode="auto">
            <a:xfrm>
              <a:off x="3708" y="1008"/>
              <a:ext cx="1638" cy="327"/>
            </a:xfrm>
            <a:prstGeom prst="rect">
              <a:avLst/>
            </a:prstGeom>
            <a:noFill/>
            <a:ln>
              <a:noFill/>
            </a:ln>
            <a:effectLst/>
            <a:extLst>
              <a:ext uri="{909E8E84-426E-40dd-AFC4-6F175D3DCCD1}">
                <a14:hiddenFill xmlns:a14="http://schemas.microsoft.com/office/drawing/2010/main">
                  <a:gradFill rotWithShape="0">
                    <a:gsLst>
                      <a:gs pos="0">
                        <a:schemeClr val="tx2"/>
                      </a:gs>
                      <a:gs pos="100000">
                        <a:srgbClr val="003E3E"/>
                      </a:gs>
                    </a:gsLst>
                    <a:path path="shape">
                      <a:fillToRect l="50000" t="50000" r="50000" b="50000"/>
                    </a:path>
                  </a:gra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r"/>
              <a:r>
                <a:rPr lang="hu-HU" altLang="hu-HU" sz="2800" b="1">
                  <a:latin typeface="Tahoma" charset="0"/>
                </a:rPr>
                <a:t>      Napi rutin</a:t>
              </a:r>
              <a:endParaRPr lang="en-GB" altLang="hu-HU" sz="2800" b="1">
                <a:latin typeface="Tahoma" charset="0"/>
              </a:endParaRPr>
            </a:p>
          </p:txBody>
        </p:sp>
        <p:sp>
          <p:nvSpPr>
            <p:cNvPr id="5131" name="Rectangle 19"/>
            <p:cNvSpPr>
              <a:spLocks noChangeArrowheads="1"/>
            </p:cNvSpPr>
            <p:nvPr/>
          </p:nvSpPr>
          <p:spPr bwMode="auto">
            <a:xfrm>
              <a:off x="3684" y="2162"/>
              <a:ext cx="1173" cy="327"/>
            </a:xfrm>
            <a:prstGeom prst="rect">
              <a:avLst/>
            </a:prstGeom>
            <a:solidFill>
              <a:schemeClr val="bg1"/>
            </a:solidFill>
            <a:ln>
              <a:noFill/>
            </a:ln>
            <a:effectLst/>
            <a:extLs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hu-HU" altLang="hu-HU" sz="2800" b="1">
                  <a:latin typeface="Tahoma" charset="0"/>
                </a:rPr>
                <a:t>A partner</a:t>
              </a:r>
              <a:endParaRPr lang="en-GB" altLang="hu-HU" sz="2800" b="1">
                <a:latin typeface="Tahoma" charset="0"/>
              </a:endParaRPr>
            </a:p>
          </p:txBody>
        </p:sp>
        <p:sp>
          <p:nvSpPr>
            <p:cNvPr id="5132" name="Rectangle 20"/>
            <p:cNvSpPr>
              <a:spLocks noChangeArrowheads="1"/>
            </p:cNvSpPr>
            <p:nvPr/>
          </p:nvSpPr>
          <p:spPr bwMode="auto">
            <a:xfrm>
              <a:off x="3011" y="1008"/>
              <a:ext cx="881" cy="327"/>
            </a:xfrm>
            <a:prstGeom prst="rect">
              <a:avLst/>
            </a:prstGeom>
            <a:noFill/>
            <a:ln>
              <a:noFill/>
            </a:ln>
            <a:effectLst/>
            <a:extLst>
              <a:ext uri="{909E8E84-426E-40dd-AFC4-6F175D3DCCD1}">
                <a14:hiddenFill xmlns:a14="http://schemas.microsoft.com/office/drawing/2010/main">
                  <a:gradFill rotWithShape="0">
                    <a:gsLst>
                      <a:gs pos="0">
                        <a:schemeClr val="tx2"/>
                      </a:gs>
                      <a:gs pos="100000">
                        <a:srgbClr val="003E3E"/>
                      </a:gs>
                    </a:gsLst>
                    <a:path path="shape">
                      <a:fillToRect l="50000" t="50000" r="50000" b="50000"/>
                    </a:path>
                  </a:gra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hu-HU" altLang="hu-HU" sz="2800" b="1">
                  <a:latin typeface="Tahoma" charset="0"/>
                </a:rPr>
                <a:t>Szerep</a:t>
              </a:r>
              <a:endParaRPr lang="en-GB" altLang="hu-HU" sz="2800" b="1">
                <a:latin typeface="Tahoma" charset="0"/>
              </a:endParaRPr>
            </a:p>
          </p:txBody>
        </p:sp>
        <p:sp>
          <p:nvSpPr>
            <p:cNvPr id="5133" name="Rectangle 21"/>
            <p:cNvSpPr>
              <a:spLocks noChangeArrowheads="1"/>
            </p:cNvSpPr>
            <p:nvPr/>
          </p:nvSpPr>
          <p:spPr bwMode="auto">
            <a:xfrm>
              <a:off x="2969" y="3346"/>
              <a:ext cx="1041" cy="327"/>
            </a:xfrm>
            <a:prstGeom prst="rect">
              <a:avLst/>
            </a:prstGeom>
            <a:noFill/>
            <a:ln>
              <a:noFill/>
            </a:ln>
            <a:effectLst/>
            <a:extLst>
              <a:ext uri="{909E8E84-426E-40dd-AFC4-6F175D3DCCD1}">
                <a14:hiddenFill xmlns:a14="http://schemas.microsoft.com/office/drawing/2010/main">
                  <a:gradFill rotWithShape="0">
                    <a:gsLst>
                      <a:gs pos="0">
                        <a:schemeClr val="tx2"/>
                      </a:gs>
                      <a:gs pos="100000">
                        <a:srgbClr val="003E3E"/>
                      </a:gs>
                    </a:gsLst>
                    <a:path path="shape">
                      <a:fillToRect l="50000" t="50000" r="50000" b="50000"/>
                    </a:path>
                  </a:gradFill>
                </a14:hiddenFill>
              </a:ext>
              <a:ext uri="{91240B29-F687-4f45-9708-019B960494DF}">
                <a14:hiddenLine xmlns:a14="http://schemas.microsoft.com/office/drawing/2010/main" w="2857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a:r>
                <a:rPr lang="hu-HU" altLang="hu-HU" sz="2800" b="1">
                  <a:latin typeface="Tahoma" charset="0"/>
                </a:rPr>
                <a:t>Életmód</a:t>
              </a:r>
              <a:endParaRPr lang="en-GB" altLang="hu-HU" sz="2800" b="1">
                <a:latin typeface="Tahoma" charset="0"/>
              </a:endParaRPr>
            </a:p>
          </p:txBody>
        </p:sp>
      </p:grpSp>
    </p:spTree>
    <p:extLst>
      <p:ext uri="{BB962C8B-B14F-4D97-AF65-F5344CB8AC3E}">
        <p14:creationId xmlns:p14="http://schemas.microsoft.com/office/powerpoint/2010/main" val="2173586005"/>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51204"/>
                                        </p:tgtEl>
                                        <p:attrNameLst>
                                          <p:attrName>style.visibility</p:attrName>
                                        </p:attrNameLst>
                                      </p:cBhvr>
                                      <p:to>
                                        <p:strVal val="visible"/>
                                      </p:to>
                                    </p:set>
                                    <p:anim calcmode="lin" valueType="num">
                                      <p:cBhvr additive="base">
                                        <p:cTn id="7" dur="500" fill="hold"/>
                                        <p:tgtEl>
                                          <p:spTgt spid="51204"/>
                                        </p:tgtEl>
                                        <p:attrNameLst>
                                          <p:attrName>ppt_x</p:attrName>
                                        </p:attrNameLst>
                                      </p:cBhvr>
                                      <p:tavLst>
                                        <p:tav tm="0">
                                          <p:val>
                                            <p:strVal val="0-#ppt_w/2"/>
                                          </p:val>
                                        </p:tav>
                                        <p:tav tm="100000">
                                          <p:val>
                                            <p:strVal val="#ppt_x"/>
                                          </p:val>
                                        </p:tav>
                                      </p:tavLst>
                                    </p:anim>
                                    <p:anim calcmode="lin" valueType="num">
                                      <p:cBhvr additive="base">
                                        <p:cTn id="8" dur="500" fill="hold"/>
                                        <p:tgtEl>
                                          <p:spTgt spid="51204"/>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3" presetClass="entr" presetSubtype="16" fill="hold" grpId="0" nodeType="clickEffect">
                                  <p:stCondLst>
                                    <p:cond delay="0"/>
                                  </p:stCondLst>
                                  <p:childTnLst>
                                    <p:set>
                                      <p:cBhvr>
                                        <p:cTn id="12" dur="1" fill="hold">
                                          <p:stCondLst>
                                            <p:cond delay="0"/>
                                          </p:stCondLst>
                                        </p:cTn>
                                        <p:tgtEl>
                                          <p:spTgt spid="51202"/>
                                        </p:tgtEl>
                                        <p:attrNameLst>
                                          <p:attrName>style.visibility</p:attrName>
                                        </p:attrNameLst>
                                      </p:cBhvr>
                                      <p:to>
                                        <p:strVal val="visible"/>
                                      </p:to>
                                    </p:set>
                                    <p:anim calcmode="lin" valueType="num">
                                      <p:cBhvr>
                                        <p:cTn id="13" dur="500" fill="hold"/>
                                        <p:tgtEl>
                                          <p:spTgt spid="51202"/>
                                        </p:tgtEl>
                                        <p:attrNameLst>
                                          <p:attrName>ppt_w</p:attrName>
                                        </p:attrNameLst>
                                      </p:cBhvr>
                                      <p:tavLst>
                                        <p:tav tm="0">
                                          <p:val>
                                            <p:fltVal val="0"/>
                                          </p:val>
                                        </p:tav>
                                        <p:tav tm="100000">
                                          <p:val>
                                            <p:strVal val="#ppt_w"/>
                                          </p:val>
                                        </p:tav>
                                      </p:tavLst>
                                    </p:anim>
                                    <p:anim calcmode="lin" valueType="num">
                                      <p:cBhvr>
                                        <p:cTn id="14" dur="500" fill="hold"/>
                                        <p:tgtEl>
                                          <p:spTgt spid="51202"/>
                                        </p:tgtEl>
                                        <p:attrNameLst>
                                          <p:attrName>ppt_h</p:attrName>
                                        </p:attrNameLst>
                                      </p:cBhvr>
                                      <p:tavLst>
                                        <p:tav tm="0">
                                          <p:val>
                                            <p:fltVal val="0"/>
                                          </p:val>
                                        </p:tav>
                                        <p:tav tm="100000">
                                          <p:val>
                                            <p:strVal val="#ppt_h"/>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2" fill="hold" nodeType="clickEffect">
                                  <p:stCondLst>
                                    <p:cond delay="0"/>
                                  </p:stCondLst>
                                  <p:childTnLst>
                                    <p:set>
                                      <p:cBhvr>
                                        <p:cTn id="18" dur="1" fill="hold">
                                          <p:stCondLst>
                                            <p:cond delay="0"/>
                                          </p:stCondLst>
                                        </p:cTn>
                                        <p:tgtEl>
                                          <p:spTgt spid="51210"/>
                                        </p:tgtEl>
                                        <p:attrNameLst>
                                          <p:attrName>style.visibility</p:attrName>
                                        </p:attrNameLst>
                                      </p:cBhvr>
                                      <p:to>
                                        <p:strVal val="visible"/>
                                      </p:to>
                                    </p:set>
                                    <p:anim calcmode="lin" valueType="num">
                                      <p:cBhvr additive="base">
                                        <p:cTn id="19" dur="500" fill="hold"/>
                                        <p:tgtEl>
                                          <p:spTgt spid="51210"/>
                                        </p:tgtEl>
                                        <p:attrNameLst>
                                          <p:attrName>ppt_x</p:attrName>
                                        </p:attrNameLst>
                                      </p:cBhvr>
                                      <p:tavLst>
                                        <p:tav tm="0">
                                          <p:val>
                                            <p:strVal val="1+#ppt_w/2"/>
                                          </p:val>
                                        </p:tav>
                                        <p:tav tm="100000">
                                          <p:val>
                                            <p:strVal val="#ppt_x"/>
                                          </p:val>
                                        </p:tav>
                                      </p:tavLst>
                                    </p:anim>
                                    <p:anim calcmode="lin" valueType="num">
                                      <p:cBhvr additive="base">
                                        <p:cTn id="20" dur="500" fill="hold"/>
                                        <p:tgtEl>
                                          <p:spTgt spid="512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3"/>
          <p:cNvSpPr>
            <a:spLocks noChangeArrowheads="1"/>
          </p:cNvSpPr>
          <p:nvPr/>
        </p:nvSpPr>
        <p:spPr bwMode="auto">
          <a:xfrm>
            <a:off x="179388" y="192088"/>
            <a:ext cx="864076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hu-HU" altLang="hu-HU" sz="2800" b="1" dirty="0">
                <a:solidFill>
                  <a:srgbClr val="000000"/>
                </a:solidFill>
              </a:rPr>
              <a:t>Vannak </a:t>
            </a:r>
            <a:r>
              <a:rPr lang="hu-HU" altLang="hu-HU" sz="2800" b="1" dirty="0" smtClean="0">
                <a:solidFill>
                  <a:srgbClr val="000000"/>
                </a:solidFill>
              </a:rPr>
              <a:t>kifejezetten </a:t>
            </a:r>
            <a:r>
              <a:rPr lang="hu-HU" altLang="hu-HU" sz="2800" b="1" dirty="0">
                <a:solidFill>
                  <a:srgbClr val="000000"/>
                </a:solidFill>
              </a:rPr>
              <a:t>a hagyományos értékekre </a:t>
            </a:r>
          </a:p>
          <a:p>
            <a:pPr eaLnBrk="1" hangingPunct="1"/>
            <a:r>
              <a:rPr lang="hu-HU" altLang="hu-HU" sz="2800" b="1" dirty="0">
                <a:solidFill>
                  <a:srgbClr val="000000"/>
                </a:solidFill>
              </a:rPr>
              <a:t>fogékony fogyasztók</a:t>
            </a:r>
            <a:endParaRPr lang="en-GB" altLang="hu-HU" sz="2800" dirty="0">
              <a:solidFill>
                <a:srgbClr val="000000"/>
              </a:solidFill>
            </a:endParaRPr>
          </a:p>
        </p:txBody>
      </p:sp>
      <p:sp>
        <p:nvSpPr>
          <p:cNvPr id="6148" name="Rectangle 4"/>
          <p:cNvSpPr>
            <a:spLocks noChangeArrowheads="1"/>
          </p:cNvSpPr>
          <p:nvPr/>
        </p:nvSpPr>
        <p:spPr bwMode="auto">
          <a:xfrm>
            <a:off x="3708400" y="1125538"/>
            <a:ext cx="10842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2000" b="1">
                <a:solidFill>
                  <a:srgbClr val="000000"/>
                </a:solidFill>
              </a:rPr>
              <a:t> </a:t>
            </a:r>
            <a:r>
              <a:rPr lang="hu-HU" altLang="hu-HU" sz="2000" b="1">
                <a:solidFill>
                  <a:srgbClr val="000000"/>
                </a:solidFill>
              </a:rPr>
              <a:t>20 -</a:t>
            </a:r>
            <a:r>
              <a:rPr lang="en-GB" altLang="hu-HU" sz="2000" b="1">
                <a:solidFill>
                  <a:srgbClr val="000000"/>
                </a:solidFill>
              </a:rPr>
              <a:t> </a:t>
            </a:r>
            <a:r>
              <a:rPr lang="hu-HU" altLang="hu-HU" sz="2000" b="1">
                <a:solidFill>
                  <a:srgbClr val="000000"/>
                </a:solidFill>
              </a:rPr>
              <a:t>40</a:t>
            </a:r>
            <a:r>
              <a:rPr lang="en-GB" altLang="hu-HU" sz="2000" b="1">
                <a:solidFill>
                  <a:srgbClr val="000000"/>
                </a:solidFill>
              </a:rPr>
              <a:t>%</a:t>
            </a:r>
            <a:endParaRPr lang="en-GB" altLang="hu-HU" sz="2000">
              <a:solidFill>
                <a:srgbClr val="000000"/>
              </a:solidFill>
            </a:endParaRPr>
          </a:p>
        </p:txBody>
      </p:sp>
      <p:sp>
        <p:nvSpPr>
          <p:cNvPr id="6149" name="Freeform 5"/>
          <p:cNvSpPr>
            <a:spLocks/>
          </p:cNvSpPr>
          <p:nvPr/>
        </p:nvSpPr>
        <p:spPr bwMode="auto">
          <a:xfrm>
            <a:off x="5738813" y="2624138"/>
            <a:ext cx="3254375" cy="641350"/>
          </a:xfrm>
          <a:custGeom>
            <a:avLst/>
            <a:gdLst>
              <a:gd name="T0" fmla="*/ 1377850 w 5260"/>
              <a:gd name="T1" fmla="*/ 1058 h 1212"/>
              <a:gd name="T2" fmla="*/ 1306081 w 5260"/>
              <a:gd name="T3" fmla="*/ 5292 h 1212"/>
              <a:gd name="T4" fmla="*/ 1239880 w 5260"/>
              <a:gd name="T5" fmla="*/ 13229 h 1212"/>
              <a:gd name="T6" fmla="*/ 1181722 w 5260"/>
              <a:gd name="T7" fmla="*/ 24342 h 1212"/>
              <a:gd name="T8" fmla="*/ 1130988 w 5260"/>
              <a:gd name="T9" fmla="*/ 39158 h 1212"/>
              <a:gd name="T10" fmla="*/ 1091391 w 5260"/>
              <a:gd name="T11" fmla="*/ 56092 h 1212"/>
              <a:gd name="T12" fmla="*/ 1064168 w 5260"/>
              <a:gd name="T13" fmla="*/ 75142 h 1212"/>
              <a:gd name="T14" fmla="*/ 1048701 w 5260"/>
              <a:gd name="T15" fmla="*/ 95779 h 1212"/>
              <a:gd name="T16" fmla="*/ 1047463 w 5260"/>
              <a:gd name="T17" fmla="*/ 374121 h 1212"/>
              <a:gd name="T18" fmla="*/ 1047463 w 5260"/>
              <a:gd name="T19" fmla="*/ 534458 h 1212"/>
              <a:gd name="T20" fmla="*/ 1054269 w 5260"/>
              <a:gd name="T21" fmla="*/ 556683 h 1212"/>
              <a:gd name="T22" fmla="*/ 1075924 w 5260"/>
              <a:gd name="T23" fmla="*/ 575733 h 1212"/>
              <a:gd name="T24" fmla="*/ 1109952 w 5260"/>
              <a:gd name="T25" fmla="*/ 594254 h 1212"/>
              <a:gd name="T26" fmla="*/ 1155118 w 5260"/>
              <a:gd name="T27" fmla="*/ 610658 h 1212"/>
              <a:gd name="T28" fmla="*/ 1208945 w 5260"/>
              <a:gd name="T29" fmla="*/ 622829 h 1212"/>
              <a:gd name="T30" fmla="*/ 1272671 w 5260"/>
              <a:gd name="T31" fmla="*/ 632354 h 1212"/>
              <a:gd name="T32" fmla="*/ 1342584 w 5260"/>
              <a:gd name="T33" fmla="*/ 639233 h 1212"/>
              <a:gd name="T34" fmla="*/ 1414973 w 5260"/>
              <a:gd name="T35" fmla="*/ 641350 h 1212"/>
              <a:gd name="T36" fmla="*/ 2886866 w 5260"/>
              <a:gd name="T37" fmla="*/ 641350 h 1212"/>
              <a:gd name="T38" fmla="*/ 2959254 w 5260"/>
              <a:gd name="T39" fmla="*/ 639233 h 1212"/>
              <a:gd name="T40" fmla="*/ 3029167 w 5260"/>
              <a:gd name="T41" fmla="*/ 632354 h 1212"/>
              <a:gd name="T42" fmla="*/ 3092894 w 5260"/>
              <a:gd name="T43" fmla="*/ 622829 h 1212"/>
              <a:gd name="T44" fmla="*/ 3146721 w 5260"/>
              <a:gd name="T45" fmla="*/ 610658 h 1212"/>
              <a:gd name="T46" fmla="*/ 3190649 w 5260"/>
              <a:gd name="T47" fmla="*/ 594254 h 1212"/>
              <a:gd name="T48" fmla="*/ 3225915 w 5260"/>
              <a:gd name="T49" fmla="*/ 575733 h 1212"/>
              <a:gd name="T50" fmla="*/ 3246951 w 5260"/>
              <a:gd name="T51" fmla="*/ 556683 h 1212"/>
              <a:gd name="T52" fmla="*/ 3254375 w 5260"/>
              <a:gd name="T53" fmla="*/ 534458 h 1212"/>
              <a:gd name="T54" fmla="*/ 3254375 w 5260"/>
              <a:gd name="T55" fmla="*/ 107421 h 1212"/>
              <a:gd name="T56" fmla="*/ 3246951 w 5260"/>
              <a:gd name="T57" fmla="*/ 84667 h 1212"/>
              <a:gd name="T58" fmla="*/ 3225915 w 5260"/>
              <a:gd name="T59" fmla="*/ 65617 h 1212"/>
              <a:gd name="T60" fmla="*/ 3190649 w 5260"/>
              <a:gd name="T61" fmla="*/ 47096 h 1212"/>
              <a:gd name="T62" fmla="*/ 3146721 w 5260"/>
              <a:gd name="T63" fmla="*/ 31750 h 1212"/>
              <a:gd name="T64" fmla="*/ 3092894 w 5260"/>
              <a:gd name="T65" fmla="*/ 18521 h 1212"/>
              <a:gd name="T66" fmla="*/ 3029167 w 5260"/>
              <a:gd name="T67" fmla="*/ 8996 h 1212"/>
              <a:gd name="T68" fmla="*/ 2959254 w 5260"/>
              <a:gd name="T69" fmla="*/ 2117 h 1212"/>
              <a:gd name="T70" fmla="*/ 2886866 w 5260"/>
              <a:gd name="T71" fmla="*/ 0 h 1212"/>
              <a:gd name="T72" fmla="*/ 1414973 w 5260"/>
              <a:gd name="T73" fmla="*/ 0 h 12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260" h="1212">
                <a:moveTo>
                  <a:pt x="2287" y="0"/>
                </a:moveTo>
                <a:lnTo>
                  <a:pt x="2227" y="2"/>
                </a:lnTo>
                <a:lnTo>
                  <a:pt x="2170" y="4"/>
                </a:lnTo>
                <a:lnTo>
                  <a:pt x="2111" y="10"/>
                </a:lnTo>
                <a:lnTo>
                  <a:pt x="2057" y="17"/>
                </a:lnTo>
                <a:lnTo>
                  <a:pt x="2004" y="25"/>
                </a:lnTo>
                <a:lnTo>
                  <a:pt x="1954" y="35"/>
                </a:lnTo>
                <a:lnTo>
                  <a:pt x="1910" y="46"/>
                </a:lnTo>
                <a:lnTo>
                  <a:pt x="1867" y="60"/>
                </a:lnTo>
                <a:lnTo>
                  <a:pt x="1828" y="74"/>
                </a:lnTo>
                <a:lnTo>
                  <a:pt x="1794" y="89"/>
                </a:lnTo>
                <a:lnTo>
                  <a:pt x="1764" y="106"/>
                </a:lnTo>
                <a:lnTo>
                  <a:pt x="1739" y="124"/>
                </a:lnTo>
                <a:lnTo>
                  <a:pt x="1720" y="142"/>
                </a:lnTo>
                <a:lnTo>
                  <a:pt x="1704" y="160"/>
                </a:lnTo>
                <a:lnTo>
                  <a:pt x="1695" y="181"/>
                </a:lnTo>
                <a:lnTo>
                  <a:pt x="1693" y="203"/>
                </a:lnTo>
                <a:lnTo>
                  <a:pt x="1693" y="707"/>
                </a:lnTo>
                <a:lnTo>
                  <a:pt x="0" y="979"/>
                </a:lnTo>
                <a:lnTo>
                  <a:pt x="1693" y="1010"/>
                </a:lnTo>
                <a:lnTo>
                  <a:pt x="1695" y="1031"/>
                </a:lnTo>
                <a:lnTo>
                  <a:pt x="1704" y="1052"/>
                </a:lnTo>
                <a:lnTo>
                  <a:pt x="1720" y="1070"/>
                </a:lnTo>
                <a:lnTo>
                  <a:pt x="1739" y="1088"/>
                </a:lnTo>
                <a:lnTo>
                  <a:pt x="1764" y="1107"/>
                </a:lnTo>
                <a:lnTo>
                  <a:pt x="1794" y="1123"/>
                </a:lnTo>
                <a:lnTo>
                  <a:pt x="1828" y="1139"/>
                </a:lnTo>
                <a:lnTo>
                  <a:pt x="1867" y="1154"/>
                </a:lnTo>
                <a:lnTo>
                  <a:pt x="1910" y="1165"/>
                </a:lnTo>
                <a:lnTo>
                  <a:pt x="1954" y="1177"/>
                </a:lnTo>
                <a:lnTo>
                  <a:pt x="2004" y="1187"/>
                </a:lnTo>
                <a:lnTo>
                  <a:pt x="2057" y="1195"/>
                </a:lnTo>
                <a:lnTo>
                  <a:pt x="2111" y="1202"/>
                </a:lnTo>
                <a:lnTo>
                  <a:pt x="2170" y="1208"/>
                </a:lnTo>
                <a:lnTo>
                  <a:pt x="2227" y="1210"/>
                </a:lnTo>
                <a:lnTo>
                  <a:pt x="2287" y="1212"/>
                </a:lnTo>
                <a:lnTo>
                  <a:pt x="3179" y="1212"/>
                </a:lnTo>
                <a:lnTo>
                  <a:pt x="4666" y="1212"/>
                </a:lnTo>
                <a:lnTo>
                  <a:pt x="4727" y="1210"/>
                </a:lnTo>
                <a:lnTo>
                  <a:pt x="4783" y="1208"/>
                </a:lnTo>
                <a:lnTo>
                  <a:pt x="4842" y="1202"/>
                </a:lnTo>
                <a:lnTo>
                  <a:pt x="4896" y="1195"/>
                </a:lnTo>
                <a:lnTo>
                  <a:pt x="4949" y="1187"/>
                </a:lnTo>
                <a:lnTo>
                  <a:pt x="4999" y="1177"/>
                </a:lnTo>
                <a:lnTo>
                  <a:pt x="5042" y="1165"/>
                </a:lnTo>
                <a:lnTo>
                  <a:pt x="5086" y="1154"/>
                </a:lnTo>
                <a:lnTo>
                  <a:pt x="5125" y="1139"/>
                </a:lnTo>
                <a:lnTo>
                  <a:pt x="5157" y="1123"/>
                </a:lnTo>
                <a:lnTo>
                  <a:pt x="5189" y="1107"/>
                </a:lnTo>
                <a:lnTo>
                  <a:pt x="5214" y="1088"/>
                </a:lnTo>
                <a:lnTo>
                  <a:pt x="5232" y="1070"/>
                </a:lnTo>
                <a:lnTo>
                  <a:pt x="5248" y="1052"/>
                </a:lnTo>
                <a:lnTo>
                  <a:pt x="5256" y="1031"/>
                </a:lnTo>
                <a:lnTo>
                  <a:pt x="5260" y="1010"/>
                </a:lnTo>
                <a:lnTo>
                  <a:pt x="5260" y="707"/>
                </a:lnTo>
                <a:lnTo>
                  <a:pt x="5260" y="203"/>
                </a:lnTo>
                <a:lnTo>
                  <a:pt x="5256" y="181"/>
                </a:lnTo>
                <a:lnTo>
                  <a:pt x="5248" y="160"/>
                </a:lnTo>
                <a:lnTo>
                  <a:pt x="5232" y="142"/>
                </a:lnTo>
                <a:lnTo>
                  <a:pt x="5214" y="124"/>
                </a:lnTo>
                <a:lnTo>
                  <a:pt x="5189" y="106"/>
                </a:lnTo>
                <a:lnTo>
                  <a:pt x="5157" y="89"/>
                </a:lnTo>
                <a:lnTo>
                  <a:pt x="5125" y="74"/>
                </a:lnTo>
                <a:lnTo>
                  <a:pt x="5086" y="60"/>
                </a:lnTo>
                <a:lnTo>
                  <a:pt x="5042" y="46"/>
                </a:lnTo>
                <a:lnTo>
                  <a:pt x="4999" y="35"/>
                </a:lnTo>
                <a:lnTo>
                  <a:pt x="4949" y="25"/>
                </a:lnTo>
                <a:lnTo>
                  <a:pt x="4896" y="17"/>
                </a:lnTo>
                <a:lnTo>
                  <a:pt x="4842" y="10"/>
                </a:lnTo>
                <a:lnTo>
                  <a:pt x="4783" y="4"/>
                </a:lnTo>
                <a:lnTo>
                  <a:pt x="4727" y="2"/>
                </a:lnTo>
                <a:lnTo>
                  <a:pt x="4666" y="0"/>
                </a:lnTo>
                <a:lnTo>
                  <a:pt x="3179" y="0"/>
                </a:lnTo>
                <a:lnTo>
                  <a:pt x="22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u-HU"/>
          </a:p>
        </p:txBody>
      </p:sp>
      <p:sp>
        <p:nvSpPr>
          <p:cNvPr id="6150" name="Rectangle 6"/>
          <p:cNvSpPr>
            <a:spLocks noChangeArrowheads="1"/>
          </p:cNvSpPr>
          <p:nvPr/>
        </p:nvSpPr>
        <p:spPr bwMode="auto">
          <a:xfrm>
            <a:off x="1862138" y="5022850"/>
            <a:ext cx="381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1100" b="1">
                <a:solidFill>
                  <a:srgbClr val="800000"/>
                </a:solidFill>
              </a:rPr>
              <a:t> </a:t>
            </a:r>
            <a:endParaRPr lang="en-GB" altLang="hu-HU"/>
          </a:p>
        </p:txBody>
      </p:sp>
      <p:pic>
        <p:nvPicPr>
          <p:cNvPr id="6151" name="Picture 7"/>
          <p:cNvPicPr>
            <a:picLocks noChangeAspect="1" noChangeArrowheads="1"/>
          </p:cNvPicPr>
          <p:nvPr/>
        </p:nvPicPr>
        <p:blipFill>
          <a:blip r:embed="rId2">
            <a:lum contrast="6000"/>
            <a:extLst>
              <a:ext uri="{28A0092B-C50C-407E-A947-70E740481C1C}">
                <a14:useLocalDpi xmlns:a14="http://schemas.microsoft.com/office/drawing/2010/main" val="0"/>
              </a:ext>
            </a:extLst>
          </a:blip>
          <a:srcRect/>
          <a:stretch>
            <a:fillRect/>
          </a:stretch>
        </p:blipFill>
        <p:spPr bwMode="auto">
          <a:xfrm>
            <a:off x="5292725" y="2133600"/>
            <a:ext cx="3040063" cy="3382963"/>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chemeClr val="bg2"/>
                </a:solidFill>
              </a14:hiddenFill>
            </a:ext>
          </a:extLst>
        </p:spPr>
      </p:pic>
      <p:pic>
        <p:nvPicPr>
          <p:cNvPr id="6152" name="Picture 9" descr="257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19238" y="1744663"/>
            <a:ext cx="2855912" cy="3805237"/>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436639"/>
      </p:ext>
    </p:extLst>
  </p:cSld>
  <p:clrMapOvr>
    <a:masterClrMapping/>
  </p:clrMapOvr>
  <p:timing>
    <p:tnLst>
      <p:par>
        <p:cTn xmlns:p14="http://schemas.microsoft.com/office/powerpoint/2010/mai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2"/>
          <p:cNvSpPr>
            <a:spLocks noChangeArrowheads="1"/>
          </p:cNvSpPr>
          <p:nvPr/>
        </p:nvSpPr>
        <p:spPr bwMode="auto">
          <a:xfrm>
            <a:off x="179388" y="260350"/>
            <a:ext cx="86407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sz="2800" b="1">
                <a:solidFill>
                  <a:srgbClr val="000000"/>
                </a:solidFill>
              </a:rPr>
              <a:t>Vannak útkeresők, divatkövetők, ….</a:t>
            </a:r>
            <a:endParaRPr lang="en-GB" altLang="hu-HU" sz="2800">
              <a:solidFill>
                <a:srgbClr val="000000"/>
              </a:solidFill>
            </a:endParaRPr>
          </a:p>
        </p:txBody>
      </p:sp>
      <p:sp>
        <p:nvSpPr>
          <p:cNvPr id="7172" name="Rectangle 3"/>
          <p:cNvSpPr>
            <a:spLocks noChangeArrowheads="1"/>
          </p:cNvSpPr>
          <p:nvPr/>
        </p:nvSpPr>
        <p:spPr bwMode="auto">
          <a:xfrm>
            <a:off x="3708400" y="1125538"/>
            <a:ext cx="10144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2000" b="1">
                <a:solidFill>
                  <a:srgbClr val="000000"/>
                </a:solidFill>
              </a:rPr>
              <a:t> </a:t>
            </a:r>
            <a:r>
              <a:rPr lang="hu-HU" altLang="hu-HU" sz="2000" b="1">
                <a:solidFill>
                  <a:srgbClr val="000000"/>
                </a:solidFill>
              </a:rPr>
              <a:t>kb. 10%</a:t>
            </a:r>
            <a:endParaRPr lang="en-GB" altLang="hu-HU" sz="2000">
              <a:solidFill>
                <a:srgbClr val="000000"/>
              </a:solidFill>
            </a:endParaRPr>
          </a:p>
        </p:txBody>
      </p:sp>
      <p:sp>
        <p:nvSpPr>
          <p:cNvPr id="7173" name="Freeform 4"/>
          <p:cNvSpPr>
            <a:spLocks/>
          </p:cNvSpPr>
          <p:nvPr/>
        </p:nvSpPr>
        <p:spPr bwMode="auto">
          <a:xfrm>
            <a:off x="5738813" y="2624138"/>
            <a:ext cx="3254375" cy="641350"/>
          </a:xfrm>
          <a:custGeom>
            <a:avLst/>
            <a:gdLst>
              <a:gd name="T0" fmla="*/ 1377850 w 5260"/>
              <a:gd name="T1" fmla="*/ 1058 h 1212"/>
              <a:gd name="T2" fmla="*/ 1306081 w 5260"/>
              <a:gd name="T3" fmla="*/ 5292 h 1212"/>
              <a:gd name="T4" fmla="*/ 1239880 w 5260"/>
              <a:gd name="T5" fmla="*/ 13229 h 1212"/>
              <a:gd name="T6" fmla="*/ 1181722 w 5260"/>
              <a:gd name="T7" fmla="*/ 24342 h 1212"/>
              <a:gd name="T8" fmla="*/ 1130988 w 5260"/>
              <a:gd name="T9" fmla="*/ 39158 h 1212"/>
              <a:gd name="T10" fmla="*/ 1091391 w 5260"/>
              <a:gd name="T11" fmla="*/ 56092 h 1212"/>
              <a:gd name="T12" fmla="*/ 1064168 w 5260"/>
              <a:gd name="T13" fmla="*/ 75142 h 1212"/>
              <a:gd name="T14" fmla="*/ 1048701 w 5260"/>
              <a:gd name="T15" fmla="*/ 95779 h 1212"/>
              <a:gd name="T16" fmla="*/ 1047463 w 5260"/>
              <a:gd name="T17" fmla="*/ 374121 h 1212"/>
              <a:gd name="T18" fmla="*/ 1047463 w 5260"/>
              <a:gd name="T19" fmla="*/ 534458 h 1212"/>
              <a:gd name="T20" fmla="*/ 1054269 w 5260"/>
              <a:gd name="T21" fmla="*/ 556683 h 1212"/>
              <a:gd name="T22" fmla="*/ 1075924 w 5260"/>
              <a:gd name="T23" fmla="*/ 575733 h 1212"/>
              <a:gd name="T24" fmla="*/ 1109952 w 5260"/>
              <a:gd name="T25" fmla="*/ 594254 h 1212"/>
              <a:gd name="T26" fmla="*/ 1155118 w 5260"/>
              <a:gd name="T27" fmla="*/ 610658 h 1212"/>
              <a:gd name="T28" fmla="*/ 1208945 w 5260"/>
              <a:gd name="T29" fmla="*/ 622829 h 1212"/>
              <a:gd name="T30" fmla="*/ 1272671 w 5260"/>
              <a:gd name="T31" fmla="*/ 632354 h 1212"/>
              <a:gd name="T32" fmla="*/ 1342584 w 5260"/>
              <a:gd name="T33" fmla="*/ 639233 h 1212"/>
              <a:gd name="T34" fmla="*/ 1414973 w 5260"/>
              <a:gd name="T35" fmla="*/ 641350 h 1212"/>
              <a:gd name="T36" fmla="*/ 2886866 w 5260"/>
              <a:gd name="T37" fmla="*/ 641350 h 1212"/>
              <a:gd name="T38" fmla="*/ 2959254 w 5260"/>
              <a:gd name="T39" fmla="*/ 639233 h 1212"/>
              <a:gd name="T40" fmla="*/ 3029167 w 5260"/>
              <a:gd name="T41" fmla="*/ 632354 h 1212"/>
              <a:gd name="T42" fmla="*/ 3092894 w 5260"/>
              <a:gd name="T43" fmla="*/ 622829 h 1212"/>
              <a:gd name="T44" fmla="*/ 3146721 w 5260"/>
              <a:gd name="T45" fmla="*/ 610658 h 1212"/>
              <a:gd name="T46" fmla="*/ 3190649 w 5260"/>
              <a:gd name="T47" fmla="*/ 594254 h 1212"/>
              <a:gd name="T48" fmla="*/ 3225915 w 5260"/>
              <a:gd name="T49" fmla="*/ 575733 h 1212"/>
              <a:gd name="T50" fmla="*/ 3246951 w 5260"/>
              <a:gd name="T51" fmla="*/ 556683 h 1212"/>
              <a:gd name="T52" fmla="*/ 3254375 w 5260"/>
              <a:gd name="T53" fmla="*/ 534458 h 1212"/>
              <a:gd name="T54" fmla="*/ 3254375 w 5260"/>
              <a:gd name="T55" fmla="*/ 107421 h 1212"/>
              <a:gd name="T56" fmla="*/ 3246951 w 5260"/>
              <a:gd name="T57" fmla="*/ 84667 h 1212"/>
              <a:gd name="T58" fmla="*/ 3225915 w 5260"/>
              <a:gd name="T59" fmla="*/ 65617 h 1212"/>
              <a:gd name="T60" fmla="*/ 3190649 w 5260"/>
              <a:gd name="T61" fmla="*/ 47096 h 1212"/>
              <a:gd name="T62" fmla="*/ 3146721 w 5260"/>
              <a:gd name="T63" fmla="*/ 31750 h 1212"/>
              <a:gd name="T64" fmla="*/ 3092894 w 5260"/>
              <a:gd name="T65" fmla="*/ 18521 h 1212"/>
              <a:gd name="T66" fmla="*/ 3029167 w 5260"/>
              <a:gd name="T67" fmla="*/ 8996 h 1212"/>
              <a:gd name="T68" fmla="*/ 2959254 w 5260"/>
              <a:gd name="T69" fmla="*/ 2117 h 1212"/>
              <a:gd name="T70" fmla="*/ 2886866 w 5260"/>
              <a:gd name="T71" fmla="*/ 0 h 1212"/>
              <a:gd name="T72" fmla="*/ 1414973 w 5260"/>
              <a:gd name="T73" fmla="*/ 0 h 12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260" h="1212">
                <a:moveTo>
                  <a:pt x="2287" y="0"/>
                </a:moveTo>
                <a:lnTo>
                  <a:pt x="2227" y="2"/>
                </a:lnTo>
                <a:lnTo>
                  <a:pt x="2170" y="4"/>
                </a:lnTo>
                <a:lnTo>
                  <a:pt x="2111" y="10"/>
                </a:lnTo>
                <a:lnTo>
                  <a:pt x="2057" y="17"/>
                </a:lnTo>
                <a:lnTo>
                  <a:pt x="2004" y="25"/>
                </a:lnTo>
                <a:lnTo>
                  <a:pt x="1954" y="35"/>
                </a:lnTo>
                <a:lnTo>
                  <a:pt x="1910" y="46"/>
                </a:lnTo>
                <a:lnTo>
                  <a:pt x="1867" y="60"/>
                </a:lnTo>
                <a:lnTo>
                  <a:pt x="1828" y="74"/>
                </a:lnTo>
                <a:lnTo>
                  <a:pt x="1794" y="89"/>
                </a:lnTo>
                <a:lnTo>
                  <a:pt x="1764" y="106"/>
                </a:lnTo>
                <a:lnTo>
                  <a:pt x="1739" y="124"/>
                </a:lnTo>
                <a:lnTo>
                  <a:pt x="1720" y="142"/>
                </a:lnTo>
                <a:lnTo>
                  <a:pt x="1704" y="160"/>
                </a:lnTo>
                <a:lnTo>
                  <a:pt x="1695" y="181"/>
                </a:lnTo>
                <a:lnTo>
                  <a:pt x="1693" y="203"/>
                </a:lnTo>
                <a:lnTo>
                  <a:pt x="1693" y="707"/>
                </a:lnTo>
                <a:lnTo>
                  <a:pt x="0" y="979"/>
                </a:lnTo>
                <a:lnTo>
                  <a:pt x="1693" y="1010"/>
                </a:lnTo>
                <a:lnTo>
                  <a:pt x="1695" y="1031"/>
                </a:lnTo>
                <a:lnTo>
                  <a:pt x="1704" y="1052"/>
                </a:lnTo>
                <a:lnTo>
                  <a:pt x="1720" y="1070"/>
                </a:lnTo>
                <a:lnTo>
                  <a:pt x="1739" y="1088"/>
                </a:lnTo>
                <a:lnTo>
                  <a:pt x="1764" y="1107"/>
                </a:lnTo>
                <a:lnTo>
                  <a:pt x="1794" y="1123"/>
                </a:lnTo>
                <a:lnTo>
                  <a:pt x="1828" y="1139"/>
                </a:lnTo>
                <a:lnTo>
                  <a:pt x="1867" y="1154"/>
                </a:lnTo>
                <a:lnTo>
                  <a:pt x="1910" y="1165"/>
                </a:lnTo>
                <a:lnTo>
                  <a:pt x="1954" y="1177"/>
                </a:lnTo>
                <a:lnTo>
                  <a:pt x="2004" y="1187"/>
                </a:lnTo>
                <a:lnTo>
                  <a:pt x="2057" y="1195"/>
                </a:lnTo>
                <a:lnTo>
                  <a:pt x="2111" y="1202"/>
                </a:lnTo>
                <a:lnTo>
                  <a:pt x="2170" y="1208"/>
                </a:lnTo>
                <a:lnTo>
                  <a:pt x="2227" y="1210"/>
                </a:lnTo>
                <a:lnTo>
                  <a:pt x="2287" y="1212"/>
                </a:lnTo>
                <a:lnTo>
                  <a:pt x="3179" y="1212"/>
                </a:lnTo>
                <a:lnTo>
                  <a:pt x="4666" y="1212"/>
                </a:lnTo>
                <a:lnTo>
                  <a:pt x="4727" y="1210"/>
                </a:lnTo>
                <a:lnTo>
                  <a:pt x="4783" y="1208"/>
                </a:lnTo>
                <a:lnTo>
                  <a:pt x="4842" y="1202"/>
                </a:lnTo>
                <a:lnTo>
                  <a:pt x="4896" y="1195"/>
                </a:lnTo>
                <a:lnTo>
                  <a:pt x="4949" y="1187"/>
                </a:lnTo>
                <a:lnTo>
                  <a:pt x="4999" y="1177"/>
                </a:lnTo>
                <a:lnTo>
                  <a:pt x="5042" y="1165"/>
                </a:lnTo>
                <a:lnTo>
                  <a:pt x="5086" y="1154"/>
                </a:lnTo>
                <a:lnTo>
                  <a:pt x="5125" y="1139"/>
                </a:lnTo>
                <a:lnTo>
                  <a:pt x="5157" y="1123"/>
                </a:lnTo>
                <a:lnTo>
                  <a:pt x="5189" y="1107"/>
                </a:lnTo>
                <a:lnTo>
                  <a:pt x="5214" y="1088"/>
                </a:lnTo>
                <a:lnTo>
                  <a:pt x="5232" y="1070"/>
                </a:lnTo>
                <a:lnTo>
                  <a:pt x="5248" y="1052"/>
                </a:lnTo>
                <a:lnTo>
                  <a:pt x="5256" y="1031"/>
                </a:lnTo>
                <a:lnTo>
                  <a:pt x="5260" y="1010"/>
                </a:lnTo>
                <a:lnTo>
                  <a:pt x="5260" y="707"/>
                </a:lnTo>
                <a:lnTo>
                  <a:pt x="5260" y="203"/>
                </a:lnTo>
                <a:lnTo>
                  <a:pt x="5256" y="181"/>
                </a:lnTo>
                <a:lnTo>
                  <a:pt x="5248" y="160"/>
                </a:lnTo>
                <a:lnTo>
                  <a:pt x="5232" y="142"/>
                </a:lnTo>
                <a:lnTo>
                  <a:pt x="5214" y="124"/>
                </a:lnTo>
                <a:lnTo>
                  <a:pt x="5189" y="106"/>
                </a:lnTo>
                <a:lnTo>
                  <a:pt x="5157" y="89"/>
                </a:lnTo>
                <a:lnTo>
                  <a:pt x="5125" y="74"/>
                </a:lnTo>
                <a:lnTo>
                  <a:pt x="5086" y="60"/>
                </a:lnTo>
                <a:lnTo>
                  <a:pt x="5042" y="46"/>
                </a:lnTo>
                <a:lnTo>
                  <a:pt x="4999" y="35"/>
                </a:lnTo>
                <a:lnTo>
                  <a:pt x="4949" y="25"/>
                </a:lnTo>
                <a:lnTo>
                  <a:pt x="4896" y="17"/>
                </a:lnTo>
                <a:lnTo>
                  <a:pt x="4842" y="10"/>
                </a:lnTo>
                <a:lnTo>
                  <a:pt x="4783" y="4"/>
                </a:lnTo>
                <a:lnTo>
                  <a:pt x="4727" y="2"/>
                </a:lnTo>
                <a:lnTo>
                  <a:pt x="4666" y="0"/>
                </a:lnTo>
                <a:lnTo>
                  <a:pt x="3179" y="0"/>
                </a:lnTo>
                <a:lnTo>
                  <a:pt x="22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u-HU"/>
          </a:p>
        </p:txBody>
      </p:sp>
      <p:sp>
        <p:nvSpPr>
          <p:cNvPr id="7174" name="Rectangle 5"/>
          <p:cNvSpPr>
            <a:spLocks noChangeArrowheads="1"/>
          </p:cNvSpPr>
          <p:nvPr/>
        </p:nvSpPr>
        <p:spPr bwMode="auto">
          <a:xfrm>
            <a:off x="1862138" y="5022850"/>
            <a:ext cx="381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1100" b="1">
                <a:solidFill>
                  <a:srgbClr val="800000"/>
                </a:solidFill>
              </a:rPr>
              <a:t> </a:t>
            </a:r>
            <a:endParaRPr lang="en-GB" altLang="hu-HU"/>
          </a:p>
        </p:txBody>
      </p:sp>
      <p:pic>
        <p:nvPicPr>
          <p:cNvPr id="7175" name="Picture 6"/>
          <p:cNvPicPr preferRelativeResize="0">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0113" y="2781300"/>
            <a:ext cx="3490912" cy="227806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pic>
        <p:nvPicPr>
          <p:cNvPr id="7176" name="Picture 7"/>
          <p:cNvPicPr preferRelativeResize="0">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2276475"/>
            <a:ext cx="2727325" cy="27384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a:extLs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10085029"/>
      </p:ext>
    </p:extLst>
  </p:cSld>
  <p:clrMapOvr>
    <a:masterClrMapping/>
  </p:clrMapOvr>
  <p:timing>
    <p:tnLst>
      <p:par>
        <p:cTn xmlns:p14="http://schemas.microsoft.com/office/powerpoint/2010/mai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Rectangle 2"/>
          <p:cNvSpPr>
            <a:spLocks noChangeArrowheads="1"/>
          </p:cNvSpPr>
          <p:nvPr/>
        </p:nvSpPr>
        <p:spPr bwMode="auto">
          <a:xfrm>
            <a:off x="179388" y="260350"/>
            <a:ext cx="86407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sz="2800" b="1">
                <a:solidFill>
                  <a:srgbClr val="000000"/>
                </a:solidFill>
              </a:rPr>
              <a:t>Vannak felfedezők, úttörők, ….</a:t>
            </a:r>
            <a:endParaRPr lang="en-GB" altLang="hu-HU" sz="2800">
              <a:solidFill>
                <a:srgbClr val="000000"/>
              </a:solidFill>
            </a:endParaRPr>
          </a:p>
        </p:txBody>
      </p:sp>
      <p:sp>
        <p:nvSpPr>
          <p:cNvPr id="8196" name="Rectangle 3"/>
          <p:cNvSpPr>
            <a:spLocks noChangeArrowheads="1"/>
          </p:cNvSpPr>
          <p:nvPr/>
        </p:nvSpPr>
        <p:spPr bwMode="auto">
          <a:xfrm>
            <a:off x="3708400" y="908050"/>
            <a:ext cx="10985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2000" b="1">
                <a:solidFill>
                  <a:srgbClr val="000000"/>
                </a:solidFill>
              </a:rPr>
              <a:t> </a:t>
            </a:r>
            <a:r>
              <a:rPr lang="hu-HU" altLang="hu-HU" sz="2000" b="1">
                <a:solidFill>
                  <a:srgbClr val="000000"/>
                </a:solidFill>
              </a:rPr>
              <a:t>kb. 3-5%</a:t>
            </a:r>
            <a:endParaRPr lang="en-GB" altLang="hu-HU" sz="2000">
              <a:solidFill>
                <a:srgbClr val="000000"/>
              </a:solidFill>
            </a:endParaRPr>
          </a:p>
        </p:txBody>
      </p:sp>
      <p:sp>
        <p:nvSpPr>
          <p:cNvPr id="8197" name="Freeform 4"/>
          <p:cNvSpPr>
            <a:spLocks/>
          </p:cNvSpPr>
          <p:nvPr/>
        </p:nvSpPr>
        <p:spPr bwMode="auto">
          <a:xfrm>
            <a:off x="5738813" y="2624138"/>
            <a:ext cx="3254375" cy="641350"/>
          </a:xfrm>
          <a:custGeom>
            <a:avLst/>
            <a:gdLst>
              <a:gd name="T0" fmla="*/ 1377850 w 5260"/>
              <a:gd name="T1" fmla="*/ 1058 h 1212"/>
              <a:gd name="T2" fmla="*/ 1306081 w 5260"/>
              <a:gd name="T3" fmla="*/ 5292 h 1212"/>
              <a:gd name="T4" fmla="*/ 1239880 w 5260"/>
              <a:gd name="T5" fmla="*/ 13229 h 1212"/>
              <a:gd name="T6" fmla="*/ 1181722 w 5260"/>
              <a:gd name="T7" fmla="*/ 24342 h 1212"/>
              <a:gd name="T8" fmla="*/ 1130988 w 5260"/>
              <a:gd name="T9" fmla="*/ 39158 h 1212"/>
              <a:gd name="T10" fmla="*/ 1091391 w 5260"/>
              <a:gd name="T11" fmla="*/ 56092 h 1212"/>
              <a:gd name="T12" fmla="*/ 1064168 w 5260"/>
              <a:gd name="T13" fmla="*/ 75142 h 1212"/>
              <a:gd name="T14" fmla="*/ 1048701 w 5260"/>
              <a:gd name="T15" fmla="*/ 95779 h 1212"/>
              <a:gd name="T16" fmla="*/ 1047463 w 5260"/>
              <a:gd name="T17" fmla="*/ 374121 h 1212"/>
              <a:gd name="T18" fmla="*/ 1047463 w 5260"/>
              <a:gd name="T19" fmla="*/ 534458 h 1212"/>
              <a:gd name="T20" fmla="*/ 1054269 w 5260"/>
              <a:gd name="T21" fmla="*/ 556683 h 1212"/>
              <a:gd name="T22" fmla="*/ 1075924 w 5260"/>
              <a:gd name="T23" fmla="*/ 575733 h 1212"/>
              <a:gd name="T24" fmla="*/ 1109952 w 5260"/>
              <a:gd name="T25" fmla="*/ 594254 h 1212"/>
              <a:gd name="T26" fmla="*/ 1155118 w 5260"/>
              <a:gd name="T27" fmla="*/ 610658 h 1212"/>
              <a:gd name="T28" fmla="*/ 1208945 w 5260"/>
              <a:gd name="T29" fmla="*/ 622829 h 1212"/>
              <a:gd name="T30" fmla="*/ 1272671 w 5260"/>
              <a:gd name="T31" fmla="*/ 632354 h 1212"/>
              <a:gd name="T32" fmla="*/ 1342584 w 5260"/>
              <a:gd name="T33" fmla="*/ 639233 h 1212"/>
              <a:gd name="T34" fmla="*/ 1414973 w 5260"/>
              <a:gd name="T35" fmla="*/ 641350 h 1212"/>
              <a:gd name="T36" fmla="*/ 2886866 w 5260"/>
              <a:gd name="T37" fmla="*/ 641350 h 1212"/>
              <a:gd name="T38" fmla="*/ 2959254 w 5260"/>
              <a:gd name="T39" fmla="*/ 639233 h 1212"/>
              <a:gd name="T40" fmla="*/ 3029167 w 5260"/>
              <a:gd name="T41" fmla="*/ 632354 h 1212"/>
              <a:gd name="T42" fmla="*/ 3092894 w 5260"/>
              <a:gd name="T43" fmla="*/ 622829 h 1212"/>
              <a:gd name="T44" fmla="*/ 3146721 w 5260"/>
              <a:gd name="T45" fmla="*/ 610658 h 1212"/>
              <a:gd name="T46" fmla="*/ 3190649 w 5260"/>
              <a:gd name="T47" fmla="*/ 594254 h 1212"/>
              <a:gd name="T48" fmla="*/ 3225915 w 5260"/>
              <a:gd name="T49" fmla="*/ 575733 h 1212"/>
              <a:gd name="T50" fmla="*/ 3246951 w 5260"/>
              <a:gd name="T51" fmla="*/ 556683 h 1212"/>
              <a:gd name="T52" fmla="*/ 3254375 w 5260"/>
              <a:gd name="T53" fmla="*/ 534458 h 1212"/>
              <a:gd name="T54" fmla="*/ 3254375 w 5260"/>
              <a:gd name="T55" fmla="*/ 107421 h 1212"/>
              <a:gd name="T56" fmla="*/ 3246951 w 5260"/>
              <a:gd name="T57" fmla="*/ 84667 h 1212"/>
              <a:gd name="T58" fmla="*/ 3225915 w 5260"/>
              <a:gd name="T59" fmla="*/ 65617 h 1212"/>
              <a:gd name="T60" fmla="*/ 3190649 w 5260"/>
              <a:gd name="T61" fmla="*/ 47096 h 1212"/>
              <a:gd name="T62" fmla="*/ 3146721 w 5260"/>
              <a:gd name="T63" fmla="*/ 31750 h 1212"/>
              <a:gd name="T64" fmla="*/ 3092894 w 5260"/>
              <a:gd name="T65" fmla="*/ 18521 h 1212"/>
              <a:gd name="T66" fmla="*/ 3029167 w 5260"/>
              <a:gd name="T67" fmla="*/ 8996 h 1212"/>
              <a:gd name="T68" fmla="*/ 2959254 w 5260"/>
              <a:gd name="T69" fmla="*/ 2117 h 1212"/>
              <a:gd name="T70" fmla="*/ 2886866 w 5260"/>
              <a:gd name="T71" fmla="*/ 0 h 1212"/>
              <a:gd name="T72" fmla="*/ 1414973 w 5260"/>
              <a:gd name="T73" fmla="*/ 0 h 12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260" h="1212">
                <a:moveTo>
                  <a:pt x="2287" y="0"/>
                </a:moveTo>
                <a:lnTo>
                  <a:pt x="2227" y="2"/>
                </a:lnTo>
                <a:lnTo>
                  <a:pt x="2170" y="4"/>
                </a:lnTo>
                <a:lnTo>
                  <a:pt x="2111" y="10"/>
                </a:lnTo>
                <a:lnTo>
                  <a:pt x="2057" y="17"/>
                </a:lnTo>
                <a:lnTo>
                  <a:pt x="2004" y="25"/>
                </a:lnTo>
                <a:lnTo>
                  <a:pt x="1954" y="35"/>
                </a:lnTo>
                <a:lnTo>
                  <a:pt x="1910" y="46"/>
                </a:lnTo>
                <a:lnTo>
                  <a:pt x="1867" y="60"/>
                </a:lnTo>
                <a:lnTo>
                  <a:pt x="1828" y="74"/>
                </a:lnTo>
                <a:lnTo>
                  <a:pt x="1794" y="89"/>
                </a:lnTo>
                <a:lnTo>
                  <a:pt x="1764" y="106"/>
                </a:lnTo>
                <a:lnTo>
                  <a:pt x="1739" y="124"/>
                </a:lnTo>
                <a:lnTo>
                  <a:pt x="1720" y="142"/>
                </a:lnTo>
                <a:lnTo>
                  <a:pt x="1704" y="160"/>
                </a:lnTo>
                <a:lnTo>
                  <a:pt x="1695" y="181"/>
                </a:lnTo>
                <a:lnTo>
                  <a:pt x="1693" y="203"/>
                </a:lnTo>
                <a:lnTo>
                  <a:pt x="1693" y="707"/>
                </a:lnTo>
                <a:lnTo>
                  <a:pt x="0" y="979"/>
                </a:lnTo>
                <a:lnTo>
                  <a:pt x="1693" y="1010"/>
                </a:lnTo>
                <a:lnTo>
                  <a:pt x="1695" y="1031"/>
                </a:lnTo>
                <a:lnTo>
                  <a:pt x="1704" y="1052"/>
                </a:lnTo>
                <a:lnTo>
                  <a:pt x="1720" y="1070"/>
                </a:lnTo>
                <a:lnTo>
                  <a:pt x="1739" y="1088"/>
                </a:lnTo>
                <a:lnTo>
                  <a:pt x="1764" y="1107"/>
                </a:lnTo>
                <a:lnTo>
                  <a:pt x="1794" y="1123"/>
                </a:lnTo>
                <a:lnTo>
                  <a:pt x="1828" y="1139"/>
                </a:lnTo>
                <a:lnTo>
                  <a:pt x="1867" y="1154"/>
                </a:lnTo>
                <a:lnTo>
                  <a:pt x="1910" y="1165"/>
                </a:lnTo>
                <a:lnTo>
                  <a:pt x="1954" y="1177"/>
                </a:lnTo>
                <a:lnTo>
                  <a:pt x="2004" y="1187"/>
                </a:lnTo>
                <a:lnTo>
                  <a:pt x="2057" y="1195"/>
                </a:lnTo>
                <a:lnTo>
                  <a:pt x="2111" y="1202"/>
                </a:lnTo>
                <a:lnTo>
                  <a:pt x="2170" y="1208"/>
                </a:lnTo>
                <a:lnTo>
                  <a:pt x="2227" y="1210"/>
                </a:lnTo>
                <a:lnTo>
                  <a:pt x="2287" y="1212"/>
                </a:lnTo>
                <a:lnTo>
                  <a:pt x="3179" y="1212"/>
                </a:lnTo>
                <a:lnTo>
                  <a:pt x="4666" y="1212"/>
                </a:lnTo>
                <a:lnTo>
                  <a:pt x="4727" y="1210"/>
                </a:lnTo>
                <a:lnTo>
                  <a:pt x="4783" y="1208"/>
                </a:lnTo>
                <a:lnTo>
                  <a:pt x="4842" y="1202"/>
                </a:lnTo>
                <a:lnTo>
                  <a:pt x="4896" y="1195"/>
                </a:lnTo>
                <a:lnTo>
                  <a:pt x="4949" y="1187"/>
                </a:lnTo>
                <a:lnTo>
                  <a:pt x="4999" y="1177"/>
                </a:lnTo>
                <a:lnTo>
                  <a:pt x="5042" y="1165"/>
                </a:lnTo>
                <a:lnTo>
                  <a:pt x="5086" y="1154"/>
                </a:lnTo>
                <a:lnTo>
                  <a:pt x="5125" y="1139"/>
                </a:lnTo>
                <a:lnTo>
                  <a:pt x="5157" y="1123"/>
                </a:lnTo>
                <a:lnTo>
                  <a:pt x="5189" y="1107"/>
                </a:lnTo>
                <a:lnTo>
                  <a:pt x="5214" y="1088"/>
                </a:lnTo>
                <a:lnTo>
                  <a:pt x="5232" y="1070"/>
                </a:lnTo>
                <a:lnTo>
                  <a:pt x="5248" y="1052"/>
                </a:lnTo>
                <a:lnTo>
                  <a:pt x="5256" y="1031"/>
                </a:lnTo>
                <a:lnTo>
                  <a:pt x="5260" y="1010"/>
                </a:lnTo>
                <a:lnTo>
                  <a:pt x="5260" y="707"/>
                </a:lnTo>
                <a:lnTo>
                  <a:pt x="5260" y="203"/>
                </a:lnTo>
                <a:lnTo>
                  <a:pt x="5256" y="181"/>
                </a:lnTo>
                <a:lnTo>
                  <a:pt x="5248" y="160"/>
                </a:lnTo>
                <a:lnTo>
                  <a:pt x="5232" y="142"/>
                </a:lnTo>
                <a:lnTo>
                  <a:pt x="5214" y="124"/>
                </a:lnTo>
                <a:lnTo>
                  <a:pt x="5189" y="106"/>
                </a:lnTo>
                <a:lnTo>
                  <a:pt x="5157" y="89"/>
                </a:lnTo>
                <a:lnTo>
                  <a:pt x="5125" y="74"/>
                </a:lnTo>
                <a:lnTo>
                  <a:pt x="5086" y="60"/>
                </a:lnTo>
                <a:lnTo>
                  <a:pt x="5042" y="46"/>
                </a:lnTo>
                <a:lnTo>
                  <a:pt x="4999" y="35"/>
                </a:lnTo>
                <a:lnTo>
                  <a:pt x="4949" y="25"/>
                </a:lnTo>
                <a:lnTo>
                  <a:pt x="4896" y="17"/>
                </a:lnTo>
                <a:lnTo>
                  <a:pt x="4842" y="10"/>
                </a:lnTo>
                <a:lnTo>
                  <a:pt x="4783" y="4"/>
                </a:lnTo>
                <a:lnTo>
                  <a:pt x="4727" y="2"/>
                </a:lnTo>
                <a:lnTo>
                  <a:pt x="4666" y="0"/>
                </a:lnTo>
                <a:lnTo>
                  <a:pt x="3179" y="0"/>
                </a:lnTo>
                <a:lnTo>
                  <a:pt x="22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u-HU"/>
          </a:p>
        </p:txBody>
      </p:sp>
      <p:sp>
        <p:nvSpPr>
          <p:cNvPr id="8198" name="Rectangle 5"/>
          <p:cNvSpPr>
            <a:spLocks noChangeArrowheads="1"/>
          </p:cNvSpPr>
          <p:nvPr/>
        </p:nvSpPr>
        <p:spPr bwMode="auto">
          <a:xfrm>
            <a:off x="1862138" y="5022850"/>
            <a:ext cx="381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1100" b="1">
                <a:solidFill>
                  <a:srgbClr val="800000"/>
                </a:solidFill>
              </a:rPr>
              <a:t> </a:t>
            </a:r>
            <a:endParaRPr lang="en-GB" altLang="hu-HU"/>
          </a:p>
        </p:txBody>
      </p:sp>
      <p:pic>
        <p:nvPicPr>
          <p:cNvPr id="8199"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15643" y="1611290"/>
            <a:ext cx="2653351" cy="33083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0"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15336" y="1611290"/>
            <a:ext cx="2450664" cy="3308396"/>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9760782"/>
      </p:ext>
    </p:extLst>
  </p:cSld>
  <p:clrMapOvr>
    <a:masterClrMapping/>
  </p:clrMapOvr>
  <p:timing>
    <p:tnLst>
      <p:par>
        <p:cTn xmlns:p14="http://schemas.microsoft.com/office/powerpoint/2010/mai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9" name="Rectangle 2"/>
          <p:cNvSpPr>
            <a:spLocks noChangeArrowheads="1"/>
          </p:cNvSpPr>
          <p:nvPr/>
        </p:nvSpPr>
        <p:spPr bwMode="auto">
          <a:xfrm>
            <a:off x="179388" y="260350"/>
            <a:ext cx="8640762" cy="854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hu-HU" altLang="hu-HU" sz="2800" b="1" dirty="0">
                <a:solidFill>
                  <a:srgbClr val="000000"/>
                </a:solidFill>
              </a:rPr>
              <a:t>Vannak gyakorlatias gondolkodásúak, racionalitásra törekvők</a:t>
            </a:r>
            <a:endParaRPr lang="en-GB" altLang="hu-HU" sz="2800" dirty="0">
              <a:solidFill>
                <a:srgbClr val="000000"/>
              </a:solidFill>
            </a:endParaRPr>
          </a:p>
        </p:txBody>
      </p:sp>
      <p:sp>
        <p:nvSpPr>
          <p:cNvPr id="9220" name="Rectangle 3"/>
          <p:cNvSpPr>
            <a:spLocks noChangeArrowheads="1"/>
          </p:cNvSpPr>
          <p:nvPr/>
        </p:nvSpPr>
        <p:spPr bwMode="auto">
          <a:xfrm>
            <a:off x="3708400" y="1357313"/>
            <a:ext cx="13811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2000" b="1">
                <a:solidFill>
                  <a:srgbClr val="000000"/>
                </a:solidFill>
              </a:rPr>
              <a:t> </a:t>
            </a:r>
            <a:r>
              <a:rPr lang="hu-HU" altLang="hu-HU" sz="2000" b="1">
                <a:solidFill>
                  <a:srgbClr val="000000"/>
                </a:solidFill>
              </a:rPr>
              <a:t>kb. 15-25%</a:t>
            </a:r>
            <a:endParaRPr lang="en-GB" altLang="hu-HU" sz="2000">
              <a:solidFill>
                <a:srgbClr val="000000"/>
              </a:solidFill>
            </a:endParaRPr>
          </a:p>
        </p:txBody>
      </p:sp>
      <p:sp>
        <p:nvSpPr>
          <p:cNvPr id="9221" name="Freeform 4"/>
          <p:cNvSpPr>
            <a:spLocks/>
          </p:cNvSpPr>
          <p:nvPr/>
        </p:nvSpPr>
        <p:spPr bwMode="auto">
          <a:xfrm>
            <a:off x="5738813" y="2624138"/>
            <a:ext cx="3254375" cy="641350"/>
          </a:xfrm>
          <a:custGeom>
            <a:avLst/>
            <a:gdLst>
              <a:gd name="T0" fmla="*/ 1377850 w 5260"/>
              <a:gd name="T1" fmla="*/ 1058 h 1212"/>
              <a:gd name="T2" fmla="*/ 1306081 w 5260"/>
              <a:gd name="T3" fmla="*/ 5292 h 1212"/>
              <a:gd name="T4" fmla="*/ 1239880 w 5260"/>
              <a:gd name="T5" fmla="*/ 13229 h 1212"/>
              <a:gd name="T6" fmla="*/ 1181722 w 5260"/>
              <a:gd name="T7" fmla="*/ 24342 h 1212"/>
              <a:gd name="T8" fmla="*/ 1130988 w 5260"/>
              <a:gd name="T9" fmla="*/ 39158 h 1212"/>
              <a:gd name="T10" fmla="*/ 1091391 w 5260"/>
              <a:gd name="T11" fmla="*/ 56092 h 1212"/>
              <a:gd name="T12" fmla="*/ 1064168 w 5260"/>
              <a:gd name="T13" fmla="*/ 75142 h 1212"/>
              <a:gd name="T14" fmla="*/ 1048701 w 5260"/>
              <a:gd name="T15" fmla="*/ 95779 h 1212"/>
              <a:gd name="T16" fmla="*/ 1047463 w 5260"/>
              <a:gd name="T17" fmla="*/ 374121 h 1212"/>
              <a:gd name="T18" fmla="*/ 1047463 w 5260"/>
              <a:gd name="T19" fmla="*/ 534458 h 1212"/>
              <a:gd name="T20" fmla="*/ 1054269 w 5260"/>
              <a:gd name="T21" fmla="*/ 556683 h 1212"/>
              <a:gd name="T22" fmla="*/ 1075924 w 5260"/>
              <a:gd name="T23" fmla="*/ 575733 h 1212"/>
              <a:gd name="T24" fmla="*/ 1109952 w 5260"/>
              <a:gd name="T25" fmla="*/ 594254 h 1212"/>
              <a:gd name="T26" fmla="*/ 1155118 w 5260"/>
              <a:gd name="T27" fmla="*/ 610658 h 1212"/>
              <a:gd name="T28" fmla="*/ 1208945 w 5260"/>
              <a:gd name="T29" fmla="*/ 622829 h 1212"/>
              <a:gd name="T30" fmla="*/ 1272671 w 5260"/>
              <a:gd name="T31" fmla="*/ 632354 h 1212"/>
              <a:gd name="T32" fmla="*/ 1342584 w 5260"/>
              <a:gd name="T33" fmla="*/ 639233 h 1212"/>
              <a:gd name="T34" fmla="*/ 1414973 w 5260"/>
              <a:gd name="T35" fmla="*/ 641350 h 1212"/>
              <a:gd name="T36" fmla="*/ 2886866 w 5260"/>
              <a:gd name="T37" fmla="*/ 641350 h 1212"/>
              <a:gd name="T38" fmla="*/ 2959254 w 5260"/>
              <a:gd name="T39" fmla="*/ 639233 h 1212"/>
              <a:gd name="T40" fmla="*/ 3029167 w 5260"/>
              <a:gd name="T41" fmla="*/ 632354 h 1212"/>
              <a:gd name="T42" fmla="*/ 3092894 w 5260"/>
              <a:gd name="T43" fmla="*/ 622829 h 1212"/>
              <a:gd name="T44" fmla="*/ 3146721 w 5260"/>
              <a:gd name="T45" fmla="*/ 610658 h 1212"/>
              <a:gd name="T46" fmla="*/ 3190649 w 5260"/>
              <a:gd name="T47" fmla="*/ 594254 h 1212"/>
              <a:gd name="T48" fmla="*/ 3225915 w 5260"/>
              <a:gd name="T49" fmla="*/ 575733 h 1212"/>
              <a:gd name="T50" fmla="*/ 3246951 w 5260"/>
              <a:gd name="T51" fmla="*/ 556683 h 1212"/>
              <a:gd name="T52" fmla="*/ 3254375 w 5260"/>
              <a:gd name="T53" fmla="*/ 534458 h 1212"/>
              <a:gd name="T54" fmla="*/ 3254375 w 5260"/>
              <a:gd name="T55" fmla="*/ 107421 h 1212"/>
              <a:gd name="T56" fmla="*/ 3246951 w 5260"/>
              <a:gd name="T57" fmla="*/ 84667 h 1212"/>
              <a:gd name="T58" fmla="*/ 3225915 w 5260"/>
              <a:gd name="T59" fmla="*/ 65617 h 1212"/>
              <a:gd name="T60" fmla="*/ 3190649 w 5260"/>
              <a:gd name="T61" fmla="*/ 47096 h 1212"/>
              <a:gd name="T62" fmla="*/ 3146721 w 5260"/>
              <a:gd name="T63" fmla="*/ 31750 h 1212"/>
              <a:gd name="T64" fmla="*/ 3092894 w 5260"/>
              <a:gd name="T65" fmla="*/ 18521 h 1212"/>
              <a:gd name="T66" fmla="*/ 3029167 w 5260"/>
              <a:gd name="T67" fmla="*/ 8996 h 1212"/>
              <a:gd name="T68" fmla="*/ 2959254 w 5260"/>
              <a:gd name="T69" fmla="*/ 2117 h 1212"/>
              <a:gd name="T70" fmla="*/ 2886866 w 5260"/>
              <a:gd name="T71" fmla="*/ 0 h 1212"/>
              <a:gd name="T72" fmla="*/ 1414973 w 5260"/>
              <a:gd name="T73" fmla="*/ 0 h 12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260" h="1212">
                <a:moveTo>
                  <a:pt x="2287" y="0"/>
                </a:moveTo>
                <a:lnTo>
                  <a:pt x="2227" y="2"/>
                </a:lnTo>
                <a:lnTo>
                  <a:pt x="2170" y="4"/>
                </a:lnTo>
                <a:lnTo>
                  <a:pt x="2111" y="10"/>
                </a:lnTo>
                <a:lnTo>
                  <a:pt x="2057" y="17"/>
                </a:lnTo>
                <a:lnTo>
                  <a:pt x="2004" y="25"/>
                </a:lnTo>
                <a:lnTo>
                  <a:pt x="1954" y="35"/>
                </a:lnTo>
                <a:lnTo>
                  <a:pt x="1910" y="46"/>
                </a:lnTo>
                <a:lnTo>
                  <a:pt x="1867" y="60"/>
                </a:lnTo>
                <a:lnTo>
                  <a:pt x="1828" y="74"/>
                </a:lnTo>
                <a:lnTo>
                  <a:pt x="1794" y="89"/>
                </a:lnTo>
                <a:lnTo>
                  <a:pt x="1764" y="106"/>
                </a:lnTo>
                <a:lnTo>
                  <a:pt x="1739" y="124"/>
                </a:lnTo>
                <a:lnTo>
                  <a:pt x="1720" y="142"/>
                </a:lnTo>
                <a:lnTo>
                  <a:pt x="1704" y="160"/>
                </a:lnTo>
                <a:lnTo>
                  <a:pt x="1695" y="181"/>
                </a:lnTo>
                <a:lnTo>
                  <a:pt x="1693" y="203"/>
                </a:lnTo>
                <a:lnTo>
                  <a:pt x="1693" y="707"/>
                </a:lnTo>
                <a:lnTo>
                  <a:pt x="0" y="979"/>
                </a:lnTo>
                <a:lnTo>
                  <a:pt x="1693" y="1010"/>
                </a:lnTo>
                <a:lnTo>
                  <a:pt x="1695" y="1031"/>
                </a:lnTo>
                <a:lnTo>
                  <a:pt x="1704" y="1052"/>
                </a:lnTo>
                <a:lnTo>
                  <a:pt x="1720" y="1070"/>
                </a:lnTo>
                <a:lnTo>
                  <a:pt x="1739" y="1088"/>
                </a:lnTo>
                <a:lnTo>
                  <a:pt x="1764" y="1107"/>
                </a:lnTo>
                <a:lnTo>
                  <a:pt x="1794" y="1123"/>
                </a:lnTo>
                <a:lnTo>
                  <a:pt x="1828" y="1139"/>
                </a:lnTo>
                <a:lnTo>
                  <a:pt x="1867" y="1154"/>
                </a:lnTo>
                <a:lnTo>
                  <a:pt x="1910" y="1165"/>
                </a:lnTo>
                <a:lnTo>
                  <a:pt x="1954" y="1177"/>
                </a:lnTo>
                <a:lnTo>
                  <a:pt x="2004" y="1187"/>
                </a:lnTo>
                <a:lnTo>
                  <a:pt x="2057" y="1195"/>
                </a:lnTo>
                <a:lnTo>
                  <a:pt x="2111" y="1202"/>
                </a:lnTo>
                <a:lnTo>
                  <a:pt x="2170" y="1208"/>
                </a:lnTo>
                <a:lnTo>
                  <a:pt x="2227" y="1210"/>
                </a:lnTo>
                <a:lnTo>
                  <a:pt x="2287" y="1212"/>
                </a:lnTo>
                <a:lnTo>
                  <a:pt x="3179" y="1212"/>
                </a:lnTo>
                <a:lnTo>
                  <a:pt x="4666" y="1212"/>
                </a:lnTo>
                <a:lnTo>
                  <a:pt x="4727" y="1210"/>
                </a:lnTo>
                <a:lnTo>
                  <a:pt x="4783" y="1208"/>
                </a:lnTo>
                <a:lnTo>
                  <a:pt x="4842" y="1202"/>
                </a:lnTo>
                <a:lnTo>
                  <a:pt x="4896" y="1195"/>
                </a:lnTo>
                <a:lnTo>
                  <a:pt x="4949" y="1187"/>
                </a:lnTo>
                <a:lnTo>
                  <a:pt x="4999" y="1177"/>
                </a:lnTo>
                <a:lnTo>
                  <a:pt x="5042" y="1165"/>
                </a:lnTo>
                <a:lnTo>
                  <a:pt x="5086" y="1154"/>
                </a:lnTo>
                <a:lnTo>
                  <a:pt x="5125" y="1139"/>
                </a:lnTo>
                <a:lnTo>
                  <a:pt x="5157" y="1123"/>
                </a:lnTo>
                <a:lnTo>
                  <a:pt x="5189" y="1107"/>
                </a:lnTo>
                <a:lnTo>
                  <a:pt x="5214" y="1088"/>
                </a:lnTo>
                <a:lnTo>
                  <a:pt x="5232" y="1070"/>
                </a:lnTo>
                <a:lnTo>
                  <a:pt x="5248" y="1052"/>
                </a:lnTo>
                <a:lnTo>
                  <a:pt x="5256" y="1031"/>
                </a:lnTo>
                <a:lnTo>
                  <a:pt x="5260" y="1010"/>
                </a:lnTo>
                <a:lnTo>
                  <a:pt x="5260" y="707"/>
                </a:lnTo>
                <a:lnTo>
                  <a:pt x="5260" y="203"/>
                </a:lnTo>
                <a:lnTo>
                  <a:pt x="5256" y="181"/>
                </a:lnTo>
                <a:lnTo>
                  <a:pt x="5248" y="160"/>
                </a:lnTo>
                <a:lnTo>
                  <a:pt x="5232" y="142"/>
                </a:lnTo>
                <a:lnTo>
                  <a:pt x="5214" y="124"/>
                </a:lnTo>
                <a:lnTo>
                  <a:pt x="5189" y="106"/>
                </a:lnTo>
                <a:lnTo>
                  <a:pt x="5157" y="89"/>
                </a:lnTo>
                <a:lnTo>
                  <a:pt x="5125" y="74"/>
                </a:lnTo>
                <a:lnTo>
                  <a:pt x="5086" y="60"/>
                </a:lnTo>
                <a:lnTo>
                  <a:pt x="5042" y="46"/>
                </a:lnTo>
                <a:lnTo>
                  <a:pt x="4999" y="35"/>
                </a:lnTo>
                <a:lnTo>
                  <a:pt x="4949" y="25"/>
                </a:lnTo>
                <a:lnTo>
                  <a:pt x="4896" y="17"/>
                </a:lnTo>
                <a:lnTo>
                  <a:pt x="4842" y="10"/>
                </a:lnTo>
                <a:lnTo>
                  <a:pt x="4783" y="4"/>
                </a:lnTo>
                <a:lnTo>
                  <a:pt x="4727" y="2"/>
                </a:lnTo>
                <a:lnTo>
                  <a:pt x="4666" y="0"/>
                </a:lnTo>
                <a:lnTo>
                  <a:pt x="3179" y="0"/>
                </a:lnTo>
                <a:lnTo>
                  <a:pt x="22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u-HU"/>
          </a:p>
        </p:txBody>
      </p:sp>
      <p:sp>
        <p:nvSpPr>
          <p:cNvPr id="9222" name="Rectangle 5"/>
          <p:cNvSpPr>
            <a:spLocks noChangeArrowheads="1"/>
          </p:cNvSpPr>
          <p:nvPr/>
        </p:nvSpPr>
        <p:spPr bwMode="auto">
          <a:xfrm>
            <a:off x="1862138" y="5022850"/>
            <a:ext cx="381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1100" b="1">
                <a:solidFill>
                  <a:srgbClr val="800000"/>
                </a:solidFill>
              </a:rPr>
              <a:t> </a:t>
            </a:r>
            <a:endParaRPr lang="en-GB" altLang="hu-HU"/>
          </a:p>
        </p:txBody>
      </p:sp>
      <p:pic>
        <p:nvPicPr>
          <p:cNvPr id="9223"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6002" y="1964255"/>
            <a:ext cx="2203468" cy="334881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4"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89525" y="1932044"/>
            <a:ext cx="3342094" cy="335591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08187066"/>
      </p:ext>
    </p:extLst>
  </p:cSld>
  <p:clrMapOvr>
    <a:masterClrMapping/>
  </p:clrMapOvr>
  <p:timing>
    <p:tnLst>
      <p:par>
        <p:cTn xmlns:p14="http://schemas.microsoft.com/office/powerpoint/2010/mai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ChangeArrowheads="1"/>
          </p:cNvSpPr>
          <p:nvPr/>
        </p:nvSpPr>
        <p:spPr bwMode="auto">
          <a:xfrm>
            <a:off x="179388" y="260350"/>
            <a:ext cx="86407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sz="2800" b="1">
                <a:solidFill>
                  <a:srgbClr val="000000"/>
                </a:solidFill>
              </a:rPr>
              <a:t>Vannak akik a bölcsek kövét hordozzák….</a:t>
            </a:r>
            <a:endParaRPr lang="en-GB" altLang="hu-HU" sz="2800">
              <a:solidFill>
                <a:srgbClr val="000000"/>
              </a:solidFill>
            </a:endParaRPr>
          </a:p>
        </p:txBody>
      </p:sp>
      <p:sp>
        <p:nvSpPr>
          <p:cNvPr id="10244" name="Rectangle 3"/>
          <p:cNvSpPr>
            <a:spLocks noChangeArrowheads="1"/>
          </p:cNvSpPr>
          <p:nvPr/>
        </p:nvSpPr>
        <p:spPr bwMode="auto">
          <a:xfrm>
            <a:off x="3708400" y="1052513"/>
            <a:ext cx="13811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2000" b="1">
                <a:solidFill>
                  <a:srgbClr val="000000"/>
                </a:solidFill>
              </a:rPr>
              <a:t> </a:t>
            </a:r>
            <a:r>
              <a:rPr lang="hu-HU" altLang="hu-HU" sz="2000" b="1">
                <a:solidFill>
                  <a:srgbClr val="000000"/>
                </a:solidFill>
              </a:rPr>
              <a:t>kb. 10-20%</a:t>
            </a:r>
            <a:endParaRPr lang="en-GB" altLang="hu-HU" sz="2000">
              <a:solidFill>
                <a:srgbClr val="000000"/>
              </a:solidFill>
            </a:endParaRPr>
          </a:p>
        </p:txBody>
      </p:sp>
      <p:sp>
        <p:nvSpPr>
          <p:cNvPr id="10245" name="Freeform 4"/>
          <p:cNvSpPr>
            <a:spLocks/>
          </p:cNvSpPr>
          <p:nvPr/>
        </p:nvSpPr>
        <p:spPr bwMode="auto">
          <a:xfrm>
            <a:off x="5738813" y="2624138"/>
            <a:ext cx="3254375" cy="641350"/>
          </a:xfrm>
          <a:custGeom>
            <a:avLst/>
            <a:gdLst>
              <a:gd name="T0" fmla="*/ 1377850 w 5260"/>
              <a:gd name="T1" fmla="*/ 1058 h 1212"/>
              <a:gd name="T2" fmla="*/ 1306081 w 5260"/>
              <a:gd name="T3" fmla="*/ 5292 h 1212"/>
              <a:gd name="T4" fmla="*/ 1239880 w 5260"/>
              <a:gd name="T5" fmla="*/ 13229 h 1212"/>
              <a:gd name="T6" fmla="*/ 1181722 w 5260"/>
              <a:gd name="T7" fmla="*/ 24342 h 1212"/>
              <a:gd name="T8" fmla="*/ 1130988 w 5260"/>
              <a:gd name="T9" fmla="*/ 39158 h 1212"/>
              <a:gd name="T10" fmla="*/ 1091391 w 5260"/>
              <a:gd name="T11" fmla="*/ 56092 h 1212"/>
              <a:gd name="T12" fmla="*/ 1064168 w 5260"/>
              <a:gd name="T13" fmla="*/ 75142 h 1212"/>
              <a:gd name="T14" fmla="*/ 1048701 w 5260"/>
              <a:gd name="T15" fmla="*/ 95779 h 1212"/>
              <a:gd name="T16" fmla="*/ 1047463 w 5260"/>
              <a:gd name="T17" fmla="*/ 374121 h 1212"/>
              <a:gd name="T18" fmla="*/ 1047463 w 5260"/>
              <a:gd name="T19" fmla="*/ 534458 h 1212"/>
              <a:gd name="T20" fmla="*/ 1054269 w 5260"/>
              <a:gd name="T21" fmla="*/ 556683 h 1212"/>
              <a:gd name="T22" fmla="*/ 1075924 w 5260"/>
              <a:gd name="T23" fmla="*/ 575733 h 1212"/>
              <a:gd name="T24" fmla="*/ 1109952 w 5260"/>
              <a:gd name="T25" fmla="*/ 594254 h 1212"/>
              <a:gd name="T26" fmla="*/ 1155118 w 5260"/>
              <a:gd name="T27" fmla="*/ 610658 h 1212"/>
              <a:gd name="T28" fmla="*/ 1208945 w 5260"/>
              <a:gd name="T29" fmla="*/ 622829 h 1212"/>
              <a:gd name="T30" fmla="*/ 1272671 w 5260"/>
              <a:gd name="T31" fmla="*/ 632354 h 1212"/>
              <a:gd name="T32" fmla="*/ 1342584 w 5260"/>
              <a:gd name="T33" fmla="*/ 639233 h 1212"/>
              <a:gd name="T34" fmla="*/ 1414973 w 5260"/>
              <a:gd name="T35" fmla="*/ 641350 h 1212"/>
              <a:gd name="T36" fmla="*/ 2886866 w 5260"/>
              <a:gd name="T37" fmla="*/ 641350 h 1212"/>
              <a:gd name="T38" fmla="*/ 2959254 w 5260"/>
              <a:gd name="T39" fmla="*/ 639233 h 1212"/>
              <a:gd name="T40" fmla="*/ 3029167 w 5260"/>
              <a:gd name="T41" fmla="*/ 632354 h 1212"/>
              <a:gd name="T42" fmla="*/ 3092894 w 5260"/>
              <a:gd name="T43" fmla="*/ 622829 h 1212"/>
              <a:gd name="T44" fmla="*/ 3146721 w 5260"/>
              <a:gd name="T45" fmla="*/ 610658 h 1212"/>
              <a:gd name="T46" fmla="*/ 3190649 w 5260"/>
              <a:gd name="T47" fmla="*/ 594254 h 1212"/>
              <a:gd name="T48" fmla="*/ 3225915 w 5260"/>
              <a:gd name="T49" fmla="*/ 575733 h 1212"/>
              <a:gd name="T50" fmla="*/ 3246951 w 5260"/>
              <a:gd name="T51" fmla="*/ 556683 h 1212"/>
              <a:gd name="T52" fmla="*/ 3254375 w 5260"/>
              <a:gd name="T53" fmla="*/ 534458 h 1212"/>
              <a:gd name="T54" fmla="*/ 3254375 w 5260"/>
              <a:gd name="T55" fmla="*/ 107421 h 1212"/>
              <a:gd name="T56" fmla="*/ 3246951 w 5260"/>
              <a:gd name="T57" fmla="*/ 84667 h 1212"/>
              <a:gd name="T58" fmla="*/ 3225915 w 5260"/>
              <a:gd name="T59" fmla="*/ 65617 h 1212"/>
              <a:gd name="T60" fmla="*/ 3190649 w 5260"/>
              <a:gd name="T61" fmla="*/ 47096 h 1212"/>
              <a:gd name="T62" fmla="*/ 3146721 w 5260"/>
              <a:gd name="T63" fmla="*/ 31750 h 1212"/>
              <a:gd name="T64" fmla="*/ 3092894 w 5260"/>
              <a:gd name="T65" fmla="*/ 18521 h 1212"/>
              <a:gd name="T66" fmla="*/ 3029167 w 5260"/>
              <a:gd name="T67" fmla="*/ 8996 h 1212"/>
              <a:gd name="T68" fmla="*/ 2959254 w 5260"/>
              <a:gd name="T69" fmla="*/ 2117 h 1212"/>
              <a:gd name="T70" fmla="*/ 2886866 w 5260"/>
              <a:gd name="T71" fmla="*/ 0 h 1212"/>
              <a:gd name="T72" fmla="*/ 1414973 w 5260"/>
              <a:gd name="T73" fmla="*/ 0 h 12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260" h="1212">
                <a:moveTo>
                  <a:pt x="2287" y="0"/>
                </a:moveTo>
                <a:lnTo>
                  <a:pt x="2227" y="2"/>
                </a:lnTo>
                <a:lnTo>
                  <a:pt x="2170" y="4"/>
                </a:lnTo>
                <a:lnTo>
                  <a:pt x="2111" y="10"/>
                </a:lnTo>
                <a:lnTo>
                  <a:pt x="2057" y="17"/>
                </a:lnTo>
                <a:lnTo>
                  <a:pt x="2004" y="25"/>
                </a:lnTo>
                <a:lnTo>
                  <a:pt x="1954" y="35"/>
                </a:lnTo>
                <a:lnTo>
                  <a:pt x="1910" y="46"/>
                </a:lnTo>
                <a:lnTo>
                  <a:pt x="1867" y="60"/>
                </a:lnTo>
                <a:lnTo>
                  <a:pt x="1828" y="74"/>
                </a:lnTo>
                <a:lnTo>
                  <a:pt x="1794" y="89"/>
                </a:lnTo>
                <a:lnTo>
                  <a:pt x="1764" y="106"/>
                </a:lnTo>
                <a:lnTo>
                  <a:pt x="1739" y="124"/>
                </a:lnTo>
                <a:lnTo>
                  <a:pt x="1720" y="142"/>
                </a:lnTo>
                <a:lnTo>
                  <a:pt x="1704" y="160"/>
                </a:lnTo>
                <a:lnTo>
                  <a:pt x="1695" y="181"/>
                </a:lnTo>
                <a:lnTo>
                  <a:pt x="1693" y="203"/>
                </a:lnTo>
                <a:lnTo>
                  <a:pt x="1693" y="707"/>
                </a:lnTo>
                <a:lnTo>
                  <a:pt x="0" y="979"/>
                </a:lnTo>
                <a:lnTo>
                  <a:pt x="1693" y="1010"/>
                </a:lnTo>
                <a:lnTo>
                  <a:pt x="1695" y="1031"/>
                </a:lnTo>
                <a:lnTo>
                  <a:pt x="1704" y="1052"/>
                </a:lnTo>
                <a:lnTo>
                  <a:pt x="1720" y="1070"/>
                </a:lnTo>
                <a:lnTo>
                  <a:pt x="1739" y="1088"/>
                </a:lnTo>
                <a:lnTo>
                  <a:pt x="1764" y="1107"/>
                </a:lnTo>
                <a:lnTo>
                  <a:pt x="1794" y="1123"/>
                </a:lnTo>
                <a:lnTo>
                  <a:pt x="1828" y="1139"/>
                </a:lnTo>
                <a:lnTo>
                  <a:pt x="1867" y="1154"/>
                </a:lnTo>
                <a:lnTo>
                  <a:pt x="1910" y="1165"/>
                </a:lnTo>
                <a:lnTo>
                  <a:pt x="1954" y="1177"/>
                </a:lnTo>
                <a:lnTo>
                  <a:pt x="2004" y="1187"/>
                </a:lnTo>
                <a:lnTo>
                  <a:pt x="2057" y="1195"/>
                </a:lnTo>
                <a:lnTo>
                  <a:pt x="2111" y="1202"/>
                </a:lnTo>
                <a:lnTo>
                  <a:pt x="2170" y="1208"/>
                </a:lnTo>
                <a:lnTo>
                  <a:pt x="2227" y="1210"/>
                </a:lnTo>
                <a:lnTo>
                  <a:pt x="2287" y="1212"/>
                </a:lnTo>
                <a:lnTo>
                  <a:pt x="3179" y="1212"/>
                </a:lnTo>
                <a:lnTo>
                  <a:pt x="4666" y="1212"/>
                </a:lnTo>
                <a:lnTo>
                  <a:pt x="4727" y="1210"/>
                </a:lnTo>
                <a:lnTo>
                  <a:pt x="4783" y="1208"/>
                </a:lnTo>
                <a:lnTo>
                  <a:pt x="4842" y="1202"/>
                </a:lnTo>
                <a:lnTo>
                  <a:pt x="4896" y="1195"/>
                </a:lnTo>
                <a:lnTo>
                  <a:pt x="4949" y="1187"/>
                </a:lnTo>
                <a:lnTo>
                  <a:pt x="4999" y="1177"/>
                </a:lnTo>
                <a:lnTo>
                  <a:pt x="5042" y="1165"/>
                </a:lnTo>
                <a:lnTo>
                  <a:pt x="5086" y="1154"/>
                </a:lnTo>
                <a:lnTo>
                  <a:pt x="5125" y="1139"/>
                </a:lnTo>
                <a:lnTo>
                  <a:pt x="5157" y="1123"/>
                </a:lnTo>
                <a:lnTo>
                  <a:pt x="5189" y="1107"/>
                </a:lnTo>
                <a:lnTo>
                  <a:pt x="5214" y="1088"/>
                </a:lnTo>
                <a:lnTo>
                  <a:pt x="5232" y="1070"/>
                </a:lnTo>
                <a:lnTo>
                  <a:pt x="5248" y="1052"/>
                </a:lnTo>
                <a:lnTo>
                  <a:pt x="5256" y="1031"/>
                </a:lnTo>
                <a:lnTo>
                  <a:pt x="5260" y="1010"/>
                </a:lnTo>
                <a:lnTo>
                  <a:pt x="5260" y="707"/>
                </a:lnTo>
                <a:lnTo>
                  <a:pt x="5260" y="203"/>
                </a:lnTo>
                <a:lnTo>
                  <a:pt x="5256" y="181"/>
                </a:lnTo>
                <a:lnTo>
                  <a:pt x="5248" y="160"/>
                </a:lnTo>
                <a:lnTo>
                  <a:pt x="5232" y="142"/>
                </a:lnTo>
                <a:lnTo>
                  <a:pt x="5214" y="124"/>
                </a:lnTo>
                <a:lnTo>
                  <a:pt x="5189" y="106"/>
                </a:lnTo>
                <a:lnTo>
                  <a:pt x="5157" y="89"/>
                </a:lnTo>
                <a:lnTo>
                  <a:pt x="5125" y="74"/>
                </a:lnTo>
                <a:lnTo>
                  <a:pt x="5086" y="60"/>
                </a:lnTo>
                <a:lnTo>
                  <a:pt x="5042" y="46"/>
                </a:lnTo>
                <a:lnTo>
                  <a:pt x="4999" y="35"/>
                </a:lnTo>
                <a:lnTo>
                  <a:pt x="4949" y="25"/>
                </a:lnTo>
                <a:lnTo>
                  <a:pt x="4896" y="17"/>
                </a:lnTo>
                <a:lnTo>
                  <a:pt x="4842" y="10"/>
                </a:lnTo>
                <a:lnTo>
                  <a:pt x="4783" y="4"/>
                </a:lnTo>
                <a:lnTo>
                  <a:pt x="4727" y="2"/>
                </a:lnTo>
                <a:lnTo>
                  <a:pt x="4666" y="0"/>
                </a:lnTo>
                <a:lnTo>
                  <a:pt x="3179" y="0"/>
                </a:lnTo>
                <a:lnTo>
                  <a:pt x="22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u-HU"/>
          </a:p>
        </p:txBody>
      </p:sp>
      <p:sp>
        <p:nvSpPr>
          <p:cNvPr id="10246" name="Rectangle 5"/>
          <p:cNvSpPr>
            <a:spLocks noChangeArrowheads="1"/>
          </p:cNvSpPr>
          <p:nvPr/>
        </p:nvSpPr>
        <p:spPr bwMode="auto">
          <a:xfrm>
            <a:off x="1862138" y="5022850"/>
            <a:ext cx="381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1100" b="1">
                <a:solidFill>
                  <a:srgbClr val="800000"/>
                </a:solidFill>
              </a:rPr>
              <a:t> </a:t>
            </a:r>
            <a:endParaRPr lang="en-GB" altLang="hu-HU"/>
          </a:p>
        </p:txBody>
      </p:sp>
      <p:pic>
        <p:nvPicPr>
          <p:cNvPr id="10247"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1989138"/>
            <a:ext cx="2339975" cy="3509962"/>
          </a:xfrm>
          <a:prstGeom prst="rect">
            <a:avLst/>
          </a:prstGeom>
          <a:ln>
            <a:noFill/>
          </a:ln>
          <a:effectLst>
            <a:softEdge rad="112500"/>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5599" y="1816154"/>
            <a:ext cx="2815265" cy="3484509"/>
          </a:xfrm>
          <a:prstGeom prst="rect">
            <a:avLst/>
          </a:prstGeom>
          <a:ln>
            <a:noFill/>
          </a:ln>
          <a:effectLst>
            <a:softEdge rad="112500"/>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1257461"/>
      </p:ext>
    </p:extLst>
  </p:cSld>
  <p:clrMapOvr>
    <a:masterClrMapping/>
  </p:clrMapOvr>
  <p:timing>
    <p:tnLst>
      <p:par>
        <p:cTn xmlns:p14="http://schemas.microsoft.com/office/powerpoint/2010/mai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179388" y="260350"/>
            <a:ext cx="8640762"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sz="2800" b="1">
                <a:solidFill>
                  <a:srgbClr val="000000"/>
                </a:solidFill>
              </a:rPr>
              <a:t>És sokan mások……</a:t>
            </a:r>
            <a:endParaRPr lang="en-GB" altLang="hu-HU" sz="2800">
              <a:solidFill>
                <a:srgbClr val="000000"/>
              </a:solidFill>
            </a:endParaRPr>
          </a:p>
        </p:txBody>
      </p:sp>
      <p:sp>
        <p:nvSpPr>
          <p:cNvPr id="11268" name="Freeform 3"/>
          <p:cNvSpPr>
            <a:spLocks/>
          </p:cNvSpPr>
          <p:nvPr/>
        </p:nvSpPr>
        <p:spPr bwMode="auto">
          <a:xfrm>
            <a:off x="5738813" y="2624138"/>
            <a:ext cx="3254375" cy="641350"/>
          </a:xfrm>
          <a:custGeom>
            <a:avLst/>
            <a:gdLst>
              <a:gd name="T0" fmla="*/ 1377850 w 5260"/>
              <a:gd name="T1" fmla="*/ 1058 h 1212"/>
              <a:gd name="T2" fmla="*/ 1306081 w 5260"/>
              <a:gd name="T3" fmla="*/ 5292 h 1212"/>
              <a:gd name="T4" fmla="*/ 1239880 w 5260"/>
              <a:gd name="T5" fmla="*/ 13229 h 1212"/>
              <a:gd name="T6" fmla="*/ 1181722 w 5260"/>
              <a:gd name="T7" fmla="*/ 24342 h 1212"/>
              <a:gd name="T8" fmla="*/ 1130988 w 5260"/>
              <a:gd name="T9" fmla="*/ 39158 h 1212"/>
              <a:gd name="T10" fmla="*/ 1091391 w 5260"/>
              <a:gd name="T11" fmla="*/ 56092 h 1212"/>
              <a:gd name="T12" fmla="*/ 1064168 w 5260"/>
              <a:gd name="T13" fmla="*/ 75142 h 1212"/>
              <a:gd name="T14" fmla="*/ 1048701 w 5260"/>
              <a:gd name="T15" fmla="*/ 95779 h 1212"/>
              <a:gd name="T16" fmla="*/ 1047463 w 5260"/>
              <a:gd name="T17" fmla="*/ 374121 h 1212"/>
              <a:gd name="T18" fmla="*/ 1047463 w 5260"/>
              <a:gd name="T19" fmla="*/ 534458 h 1212"/>
              <a:gd name="T20" fmla="*/ 1054269 w 5260"/>
              <a:gd name="T21" fmla="*/ 556683 h 1212"/>
              <a:gd name="T22" fmla="*/ 1075924 w 5260"/>
              <a:gd name="T23" fmla="*/ 575733 h 1212"/>
              <a:gd name="T24" fmla="*/ 1109952 w 5260"/>
              <a:gd name="T25" fmla="*/ 594254 h 1212"/>
              <a:gd name="T26" fmla="*/ 1155118 w 5260"/>
              <a:gd name="T27" fmla="*/ 610658 h 1212"/>
              <a:gd name="T28" fmla="*/ 1208945 w 5260"/>
              <a:gd name="T29" fmla="*/ 622829 h 1212"/>
              <a:gd name="T30" fmla="*/ 1272671 w 5260"/>
              <a:gd name="T31" fmla="*/ 632354 h 1212"/>
              <a:gd name="T32" fmla="*/ 1342584 w 5260"/>
              <a:gd name="T33" fmla="*/ 639233 h 1212"/>
              <a:gd name="T34" fmla="*/ 1414973 w 5260"/>
              <a:gd name="T35" fmla="*/ 641350 h 1212"/>
              <a:gd name="T36" fmla="*/ 2886866 w 5260"/>
              <a:gd name="T37" fmla="*/ 641350 h 1212"/>
              <a:gd name="T38" fmla="*/ 2959254 w 5260"/>
              <a:gd name="T39" fmla="*/ 639233 h 1212"/>
              <a:gd name="T40" fmla="*/ 3029167 w 5260"/>
              <a:gd name="T41" fmla="*/ 632354 h 1212"/>
              <a:gd name="T42" fmla="*/ 3092894 w 5260"/>
              <a:gd name="T43" fmla="*/ 622829 h 1212"/>
              <a:gd name="T44" fmla="*/ 3146721 w 5260"/>
              <a:gd name="T45" fmla="*/ 610658 h 1212"/>
              <a:gd name="T46" fmla="*/ 3190649 w 5260"/>
              <a:gd name="T47" fmla="*/ 594254 h 1212"/>
              <a:gd name="T48" fmla="*/ 3225915 w 5260"/>
              <a:gd name="T49" fmla="*/ 575733 h 1212"/>
              <a:gd name="T50" fmla="*/ 3246951 w 5260"/>
              <a:gd name="T51" fmla="*/ 556683 h 1212"/>
              <a:gd name="T52" fmla="*/ 3254375 w 5260"/>
              <a:gd name="T53" fmla="*/ 534458 h 1212"/>
              <a:gd name="T54" fmla="*/ 3254375 w 5260"/>
              <a:gd name="T55" fmla="*/ 107421 h 1212"/>
              <a:gd name="T56" fmla="*/ 3246951 w 5260"/>
              <a:gd name="T57" fmla="*/ 84667 h 1212"/>
              <a:gd name="T58" fmla="*/ 3225915 w 5260"/>
              <a:gd name="T59" fmla="*/ 65617 h 1212"/>
              <a:gd name="T60" fmla="*/ 3190649 w 5260"/>
              <a:gd name="T61" fmla="*/ 47096 h 1212"/>
              <a:gd name="T62" fmla="*/ 3146721 w 5260"/>
              <a:gd name="T63" fmla="*/ 31750 h 1212"/>
              <a:gd name="T64" fmla="*/ 3092894 w 5260"/>
              <a:gd name="T65" fmla="*/ 18521 h 1212"/>
              <a:gd name="T66" fmla="*/ 3029167 w 5260"/>
              <a:gd name="T67" fmla="*/ 8996 h 1212"/>
              <a:gd name="T68" fmla="*/ 2959254 w 5260"/>
              <a:gd name="T69" fmla="*/ 2117 h 1212"/>
              <a:gd name="T70" fmla="*/ 2886866 w 5260"/>
              <a:gd name="T71" fmla="*/ 0 h 1212"/>
              <a:gd name="T72" fmla="*/ 1414973 w 5260"/>
              <a:gd name="T73" fmla="*/ 0 h 1212"/>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5260" h="1212">
                <a:moveTo>
                  <a:pt x="2287" y="0"/>
                </a:moveTo>
                <a:lnTo>
                  <a:pt x="2227" y="2"/>
                </a:lnTo>
                <a:lnTo>
                  <a:pt x="2170" y="4"/>
                </a:lnTo>
                <a:lnTo>
                  <a:pt x="2111" y="10"/>
                </a:lnTo>
                <a:lnTo>
                  <a:pt x="2057" y="17"/>
                </a:lnTo>
                <a:lnTo>
                  <a:pt x="2004" y="25"/>
                </a:lnTo>
                <a:lnTo>
                  <a:pt x="1954" y="35"/>
                </a:lnTo>
                <a:lnTo>
                  <a:pt x="1910" y="46"/>
                </a:lnTo>
                <a:lnTo>
                  <a:pt x="1867" y="60"/>
                </a:lnTo>
                <a:lnTo>
                  <a:pt x="1828" y="74"/>
                </a:lnTo>
                <a:lnTo>
                  <a:pt x="1794" y="89"/>
                </a:lnTo>
                <a:lnTo>
                  <a:pt x="1764" y="106"/>
                </a:lnTo>
                <a:lnTo>
                  <a:pt x="1739" y="124"/>
                </a:lnTo>
                <a:lnTo>
                  <a:pt x="1720" y="142"/>
                </a:lnTo>
                <a:lnTo>
                  <a:pt x="1704" y="160"/>
                </a:lnTo>
                <a:lnTo>
                  <a:pt x="1695" y="181"/>
                </a:lnTo>
                <a:lnTo>
                  <a:pt x="1693" y="203"/>
                </a:lnTo>
                <a:lnTo>
                  <a:pt x="1693" y="707"/>
                </a:lnTo>
                <a:lnTo>
                  <a:pt x="0" y="979"/>
                </a:lnTo>
                <a:lnTo>
                  <a:pt x="1693" y="1010"/>
                </a:lnTo>
                <a:lnTo>
                  <a:pt x="1695" y="1031"/>
                </a:lnTo>
                <a:lnTo>
                  <a:pt x="1704" y="1052"/>
                </a:lnTo>
                <a:lnTo>
                  <a:pt x="1720" y="1070"/>
                </a:lnTo>
                <a:lnTo>
                  <a:pt x="1739" y="1088"/>
                </a:lnTo>
                <a:lnTo>
                  <a:pt x="1764" y="1107"/>
                </a:lnTo>
                <a:lnTo>
                  <a:pt x="1794" y="1123"/>
                </a:lnTo>
                <a:lnTo>
                  <a:pt x="1828" y="1139"/>
                </a:lnTo>
                <a:lnTo>
                  <a:pt x="1867" y="1154"/>
                </a:lnTo>
                <a:lnTo>
                  <a:pt x="1910" y="1165"/>
                </a:lnTo>
                <a:lnTo>
                  <a:pt x="1954" y="1177"/>
                </a:lnTo>
                <a:lnTo>
                  <a:pt x="2004" y="1187"/>
                </a:lnTo>
                <a:lnTo>
                  <a:pt x="2057" y="1195"/>
                </a:lnTo>
                <a:lnTo>
                  <a:pt x="2111" y="1202"/>
                </a:lnTo>
                <a:lnTo>
                  <a:pt x="2170" y="1208"/>
                </a:lnTo>
                <a:lnTo>
                  <a:pt x="2227" y="1210"/>
                </a:lnTo>
                <a:lnTo>
                  <a:pt x="2287" y="1212"/>
                </a:lnTo>
                <a:lnTo>
                  <a:pt x="3179" y="1212"/>
                </a:lnTo>
                <a:lnTo>
                  <a:pt x="4666" y="1212"/>
                </a:lnTo>
                <a:lnTo>
                  <a:pt x="4727" y="1210"/>
                </a:lnTo>
                <a:lnTo>
                  <a:pt x="4783" y="1208"/>
                </a:lnTo>
                <a:lnTo>
                  <a:pt x="4842" y="1202"/>
                </a:lnTo>
                <a:lnTo>
                  <a:pt x="4896" y="1195"/>
                </a:lnTo>
                <a:lnTo>
                  <a:pt x="4949" y="1187"/>
                </a:lnTo>
                <a:lnTo>
                  <a:pt x="4999" y="1177"/>
                </a:lnTo>
                <a:lnTo>
                  <a:pt x="5042" y="1165"/>
                </a:lnTo>
                <a:lnTo>
                  <a:pt x="5086" y="1154"/>
                </a:lnTo>
                <a:lnTo>
                  <a:pt x="5125" y="1139"/>
                </a:lnTo>
                <a:lnTo>
                  <a:pt x="5157" y="1123"/>
                </a:lnTo>
                <a:lnTo>
                  <a:pt x="5189" y="1107"/>
                </a:lnTo>
                <a:lnTo>
                  <a:pt x="5214" y="1088"/>
                </a:lnTo>
                <a:lnTo>
                  <a:pt x="5232" y="1070"/>
                </a:lnTo>
                <a:lnTo>
                  <a:pt x="5248" y="1052"/>
                </a:lnTo>
                <a:lnTo>
                  <a:pt x="5256" y="1031"/>
                </a:lnTo>
                <a:lnTo>
                  <a:pt x="5260" y="1010"/>
                </a:lnTo>
                <a:lnTo>
                  <a:pt x="5260" y="707"/>
                </a:lnTo>
                <a:lnTo>
                  <a:pt x="5260" y="203"/>
                </a:lnTo>
                <a:lnTo>
                  <a:pt x="5256" y="181"/>
                </a:lnTo>
                <a:lnTo>
                  <a:pt x="5248" y="160"/>
                </a:lnTo>
                <a:lnTo>
                  <a:pt x="5232" y="142"/>
                </a:lnTo>
                <a:lnTo>
                  <a:pt x="5214" y="124"/>
                </a:lnTo>
                <a:lnTo>
                  <a:pt x="5189" y="106"/>
                </a:lnTo>
                <a:lnTo>
                  <a:pt x="5157" y="89"/>
                </a:lnTo>
                <a:lnTo>
                  <a:pt x="5125" y="74"/>
                </a:lnTo>
                <a:lnTo>
                  <a:pt x="5086" y="60"/>
                </a:lnTo>
                <a:lnTo>
                  <a:pt x="5042" y="46"/>
                </a:lnTo>
                <a:lnTo>
                  <a:pt x="4999" y="35"/>
                </a:lnTo>
                <a:lnTo>
                  <a:pt x="4949" y="25"/>
                </a:lnTo>
                <a:lnTo>
                  <a:pt x="4896" y="17"/>
                </a:lnTo>
                <a:lnTo>
                  <a:pt x="4842" y="10"/>
                </a:lnTo>
                <a:lnTo>
                  <a:pt x="4783" y="4"/>
                </a:lnTo>
                <a:lnTo>
                  <a:pt x="4727" y="2"/>
                </a:lnTo>
                <a:lnTo>
                  <a:pt x="4666" y="0"/>
                </a:lnTo>
                <a:lnTo>
                  <a:pt x="3179" y="0"/>
                </a:lnTo>
                <a:lnTo>
                  <a:pt x="2287"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hu-HU"/>
          </a:p>
        </p:txBody>
      </p:sp>
      <p:sp>
        <p:nvSpPr>
          <p:cNvPr id="11269" name="Rectangle 4"/>
          <p:cNvSpPr>
            <a:spLocks noChangeArrowheads="1"/>
          </p:cNvSpPr>
          <p:nvPr/>
        </p:nvSpPr>
        <p:spPr bwMode="auto">
          <a:xfrm>
            <a:off x="1862138" y="5022850"/>
            <a:ext cx="38100"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r>
              <a:rPr lang="en-GB" altLang="hu-HU" sz="1100" b="1">
                <a:solidFill>
                  <a:srgbClr val="800000"/>
                </a:solidFill>
              </a:rPr>
              <a:t> </a:t>
            </a:r>
            <a:endParaRPr lang="en-GB" altLang="hu-HU"/>
          </a:p>
        </p:txBody>
      </p:sp>
      <p:grpSp>
        <p:nvGrpSpPr>
          <p:cNvPr id="11270" name="Group 5"/>
          <p:cNvGrpSpPr>
            <a:grpSpLocks noChangeAspect="1"/>
          </p:cNvGrpSpPr>
          <p:nvPr/>
        </p:nvGrpSpPr>
        <p:grpSpPr bwMode="auto">
          <a:xfrm>
            <a:off x="684213" y="2133600"/>
            <a:ext cx="7840662" cy="2284413"/>
            <a:chOff x="431" y="1344"/>
            <a:chExt cx="4939" cy="1439"/>
          </a:xfrm>
        </p:grpSpPr>
        <p:sp>
          <p:nvSpPr>
            <p:cNvPr id="11271" name="AutoShape 6"/>
            <p:cNvSpPr>
              <a:spLocks noChangeAspect="1" noChangeArrowheads="1" noTextEdit="1"/>
            </p:cNvSpPr>
            <p:nvPr/>
          </p:nvSpPr>
          <p:spPr bwMode="auto">
            <a:xfrm>
              <a:off x="431" y="1344"/>
              <a:ext cx="4939" cy="1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hu-HU"/>
            </a:p>
          </p:txBody>
        </p:sp>
        <p:pic>
          <p:nvPicPr>
            <p:cNvPr id="1127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1" y="1344"/>
              <a:ext cx="4932" cy="1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453492513"/>
      </p:ext>
    </p:extLst>
  </p:cSld>
  <p:clrMapOvr>
    <a:masterClrMapping/>
  </p:clrMapOvr>
  <p:timing>
    <p:tnLst>
      <p:par>
        <p:cTn xmlns:p14="http://schemas.microsoft.com/office/powerpoint/2010/mai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7"/>
          <p:cNvSpPr>
            <a:spLocks noGrp="1" noChangeArrowheads="1"/>
          </p:cNvSpPr>
          <p:nvPr>
            <p:ph type="title"/>
          </p:nvPr>
        </p:nvSpPr>
        <p:spPr>
          <a:xfrm>
            <a:off x="5296" y="-7516"/>
            <a:ext cx="7843838" cy="685800"/>
          </a:xfrm>
        </p:spPr>
        <p:txBody>
          <a:bodyPr/>
          <a:lstStyle/>
          <a:p>
            <a:pPr eaLnBrk="1" hangingPunct="1"/>
            <a:r>
              <a:rPr lang="hu-HU" altLang="hu-HU" dirty="0" smtClean="0"/>
              <a:t>Teljes körűen kell megértenünk a célcsoportot és a döntési motivációkat</a:t>
            </a:r>
            <a:endParaRPr lang="en-GB" altLang="hu-HU" dirty="0" smtClean="0"/>
          </a:p>
        </p:txBody>
      </p:sp>
      <p:grpSp>
        <p:nvGrpSpPr>
          <p:cNvPr id="59400" name="Group 8"/>
          <p:cNvGrpSpPr>
            <a:grpSpLocks/>
          </p:cNvGrpSpPr>
          <p:nvPr/>
        </p:nvGrpSpPr>
        <p:grpSpPr bwMode="auto">
          <a:xfrm>
            <a:off x="250825" y="1156761"/>
            <a:ext cx="8723313" cy="4765675"/>
            <a:chOff x="158" y="935"/>
            <a:chExt cx="5495" cy="3002"/>
          </a:xfrm>
        </p:grpSpPr>
        <p:sp>
          <p:nvSpPr>
            <p:cNvPr id="12293" name="Rectangle 2"/>
            <p:cNvSpPr>
              <a:spLocks noChangeArrowheads="1"/>
            </p:cNvSpPr>
            <p:nvPr/>
          </p:nvSpPr>
          <p:spPr bwMode="auto">
            <a:xfrm>
              <a:off x="158" y="935"/>
              <a:ext cx="5495" cy="3002"/>
            </a:xfrm>
            <a:prstGeom prst="rect">
              <a:avLst/>
            </a:prstGeom>
            <a:solidFill>
              <a:srgbClr val="CCECFF"/>
            </a:solidFill>
            <a:ln>
              <a:noFill/>
            </a:ln>
            <a:effectLst/>
            <a:extLst>
              <a:ext uri="{91240B29-F687-4f45-9708-019B960494DF}">
                <a14:hiddenLine xmlns:a14="http://schemas.microsoft.com/office/drawing/2010/main" w="9525">
                  <a:solidFill>
                    <a:srgbClr val="8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0000" tIns="46800" rIns="90000" bIns="46800"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endParaRPr lang="en-GB" altLang="hu-HU"/>
            </a:p>
          </p:txBody>
        </p:sp>
        <p:sp>
          <p:nvSpPr>
            <p:cNvPr id="12294" name="Text Box 4"/>
            <p:cNvSpPr txBox="1">
              <a:spLocks noChangeArrowheads="1"/>
            </p:cNvSpPr>
            <p:nvPr/>
          </p:nvSpPr>
          <p:spPr bwMode="auto">
            <a:xfrm>
              <a:off x="3189" y="1473"/>
              <a:ext cx="2409" cy="1417"/>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000" tIns="46800" rIns="90000" bIns="46800">
              <a:spAutoFit/>
            </a:bodyPr>
            <a:lstStyle>
              <a:lvl1pPr marL="190500" indent="-190500"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spcBef>
                  <a:spcPct val="50000"/>
                </a:spcBef>
                <a:buFont typeface="Wingdings" pitchFamily="2" charset="2"/>
                <a:buChar char="§"/>
              </a:pPr>
              <a:r>
                <a:rPr lang="hu-HU" altLang="hu-HU" sz="2000" b="1" dirty="0">
                  <a:cs typeface="Arial" charset="0"/>
                </a:rPr>
                <a:t>Vásárló</a:t>
              </a:r>
              <a:r>
                <a:rPr lang="en-GB" altLang="hu-HU" sz="2000" b="1" dirty="0">
                  <a:cs typeface="Arial" charset="0"/>
                </a:rPr>
                <a:t> ≠ </a:t>
              </a:r>
              <a:r>
                <a:rPr lang="hu-HU" altLang="hu-HU" sz="2000" b="1" dirty="0">
                  <a:cs typeface="Arial" charset="0"/>
                </a:rPr>
                <a:t>Fogyasztó</a:t>
              </a:r>
              <a:endParaRPr lang="en-GB" altLang="hu-HU" sz="2000" b="1" dirty="0"/>
            </a:p>
            <a:p>
              <a:pPr eaLnBrk="1" hangingPunct="1">
                <a:spcBef>
                  <a:spcPct val="50000"/>
                </a:spcBef>
                <a:buFont typeface="Wingdings" pitchFamily="2" charset="2"/>
                <a:buChar char="§"/>
              </a:pPr>
              <a:r>
                <a:rPr lang="hu-HU" altLang="hu-HU" sz="1600" b="1" dirty="0"/>
                <a:t>Független vásárlási döntések</a:t>
              </a:r>
            </a:p>
            <a:p>
              <a:pPr eaLnBrk="1" hangingPunct="1">
                <a:spcBef>
                  <a:spcPct val="50000"/>
                </a:spcBef>
                <a:buFont typeface="Wingdings" pitchFamily="2" charset="2"/>
                <a:buChar char="§"/>
              </a:pPr>
              <a:r>
                <a:rPr lang="hu-HU" altLang="hu-HU" sz="1600" b="1" dirty="0"/>
                <a:t>Azonnali vásárlási döntés egy jövőbeni fogyasztásra</a:t>
              </a:r>
            </a:p>
            <a:p>
              <a:pPr eaLnBrk="1" hangingPunct="1">
                <a:spcBef>
                  <a:spcPct val="50000"/>
                </a:spcBef>
                <a:buFont typeface="Wingdings" pitchFamily="2" charset="2"/>
                <a:buChar char="§"/>
              </a:pPr>
              <a:r>
                <a:rPr lang="hu-HU" altLang="hu-HU" sz="1600" b="1" dirty="0"/>
                <a:t>Számtalan versenytárs-kategória (egy adott összeget akár több tucat termékkategóriára </a:t>
              </a:r>
              <a:r>
                <a:rPr lang="hu-HU" altLang="hu-HU" sz="1600" b="1" dirty="0" smtClean="0"/>
                <a:t>is költhetnek</a:t>
              </a:r>
              <a:r>
                <a:rPr lang="hu-HU" altLang="hu-HU" sz="1600" b="1" dirty="0"/>
                <a:t>)</a:t>
              </a:r>
            </a:p>
          </p:txBody>
        </p:sp>
        <p:pic>
          <p:nvPicPr>
            <p:cNvPr id="12295" name="Picture 5" descr="hipermarket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3" y="1174"/>
              <a:ext cx="2582" cy="1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129302569"/>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6" fill="hold" nodeType="clickEffect">
                                  <p:stCondLst>
                                    <p:cond delay="0"/>
                                  </p:stCondLst>
                                  <p:childTnLst>
                                    <p:set>
                                      <p:cBhvr>
                                        <p:cTn id="6" dur="1" fill="hold">
                                          <p:stCondLst>
                                            <p:cond delay="0"/>
                                          </p:stCondLst>
                                        </p:cTn>
                                        <p:tgtEl>
                                          <p:spTgt spid="59400"/>
                                        </p:tgtEl>
                                        <p:attrNameLst>
                                          <p:attrName>style.visibility</p:attrName>
                                        </p:attrNameLst>
                                      </p:cBhvr>
                                      <p:to>
                                        <p:strVal val="visible"/>
                                      </p:to>
                                    </p:set>
                                    <p:animEffect transition="in" filter="barn(inHorizontal)">
                                      <p:cBhvr>
                                        <p:cTn id="7" dur="500"/>
                                        <p:tgtEl>
                                          <p:spTgt spid="594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Cím 1"/>
          <p:cNvSpPr>
            <a:spLocks noGrp="1"/>
          </p:cNvSpPr>
          <p:nvPr>
            <p:ph type="title" idx="4294967295"/>
          </p:nvPr>
        </p:nvSpPr>
        <p:spPr>
          <a:xfrm>
            <a:off x="82309" y="176585"/>
            <a:ext cx="8494713" cy="763587"/>
          </a:xfrm>
        </p:spPr>
        <p:txBody>
          <a:bodyPr lIns="92075" tIns="46038" rIns="92075" bIns="46038" anchor="b"/>
          <a:lstStyle/>
          <a:p>
            <a:pPr eaLnBrk="1" hangingPunct="1"/>
            <a:r>
              <a:rPr lang="hu-HU" altLang="hu-HU" dirty="0" smtClean="0"/>
              <a:t>Egy egyszerű példa: </a:t>
            </a:r>
            <a:br>
              <a:rPr lang="hu-HU" altLang="hu-HU" dirty="0" smtClean="0"/>
            </a:br>
            <a:r>
              <a:rPr lang="hu-HU" altLang="hu-HU" dirty="0" smtClean="0"/>
              <a:t>a férfitermékek jelentős részét is nők vásárolják</a:t>
            </a:r>
          </a:p>
        </p:txBody>
      </p:sp>
      <p:sp>
        <p:nvSpPr>
          <p:cNvPr id="13318" name="Felfelé nyíl feliratnak 25"/>
          <p:cNvSpPr>
            <a:spLocks noChangeArrowheads="1"/>
          </p:cNvSpPr>
          <p:nvPr/>
        </p:nvSpPr>
        <p:spPr bwMode="auto">
          <a:xfrm rot="16200000">
            <a:off x="5743082" y="1686796"/>
            <a:ext cx="2954655" cy="2713224"/>
          </a:xfrm>
          <a:prstGeom prst="upArrowCallout">
            <a:avLst>
              <a:gd name="adj1" fmla="val 26947"/>
              <a:gd name="adj2" fmla="val 29621"/>
              <a:gd name="adj3" fmla="val 17282"/>
              <a:gd name="adj4" fmla="val 74796"/>
            </a:avLst>
          </a:prstGeom>
          <a:solidFill>
            <a:srgbClr val="E5F5FF"/>
          </a:solidFill>
          <a:ln w="28575" algn="ctr">
            <a:solidFill>
              <a:schemeClr val="tx1"/>
            </a:solidFill>
            <a:round/>
            <a:headEnd/>
            <a:tailEnd/>
          </a:ln>
        </p:spPr>
        <p:txBody>
          <a:bodyPr vert="vert" wrap="square">
            <a:spAutoFit/>
          </a:bodyPr>
          <a:lstStyle>
            <a:lvl1pPr eaLnBrk="0" hangingPunct="0">
              <a:spcBef>
                <a:spcPct val="20000"/>
              </a:spcBef>
              <a:buFont typeface="Wingdings" pitchFamily="2" charset="2"/>
              <a:buChar char="§"/>
              <a:defRPr sz="2200">
                <a:solidFill>
                  <a:srgbClr val="171D45"/>
                </a:solidFill>
                <a:latin typeface="Arial" charset="0"/>
              </a:defRPr>
            </a:lvl1pPr>
            <a:lvl2pPr marL="742950" indent="-285750" eaLnBrk="0" hangingPunct="0">
              <a:spcBef>
                <a:spcPct val="20000"/>
              </a:spcBef>
              <a:buFont typeface="Wingdings" pitchFamily="2" charset="2"/>
              <a:buChar char="§"/>
              <a:defRPr sz="2000">
                <a:solidFill>
                  <a:srgbClr val="171D45"/>
                </a:solidFill>
                <a:latin typeface="Arial" charset="0"/>
              </a:defRPr>
            </a:lvl2pPr>
            <a:lvl3pPr marL="1143000" indent="-228600" eaLnBrk="0" hangingPunct="0">
              <a:spcBef>
                <a:spcPct val="20000"/>
              </a:spcBef>
              <a:buFont typeface="Wingdings" pitchFamily="2" charset="2"/>
              <a:buChar char="§"/>
              <a:defRPr>
                <a:solidFill>
                  <a:srgbClr val="171D45"/>
                </a:solidFill>
                <a:latin typeface="Arial" charset="0"/>
              </a:defRPr>
            </a:lvl3pPr>
            <a:lvl4pPr marL="1600200" indent="-228600" eaLnBrk="0" hangingPunct="0">
              <a:spcBef>
                <a:spcPct val="20000"/>
              </a:spcBef>
              <a:buFont typeface="Wingdings" pitchFamily="2" charset="2"/>
              <a:buChar char="§"/>
              <a:defRPr>
                <a:solidFill>
                  <a:srgbClr val="171D45"/>
                </a:solidFill>
                <a:latin typeface="Arial" charset="0"/>
              </a:defRPr>
            </a:lvl4pPr>
            <a:lvl5pPr marL="2057400" indent="-228600" eaLnBrk="0" hangingPunct="0">
              <a:spcBef>
                <a:spcPct val="20000"/>
              </a:spcBef>
              <a:buFont typeface="Wingdings" pitchFamily="2" charset="2"/>
              <a:buChar char="§"/>
              <a:defRPr>
                <a:solidFill>
                  <a:srgbClr val="171D45"/>
                </a:solidFill>
                <a:latin typeface="Arial" charset="0"/>
              </a:defRPr>
            </a:lvl5pPr>
            <a:lvl6pPr marL="2514600" indent="-228600" eaLnBrk="0" fontAlgn="base" hangingPunct="0">
              <a:spcBef>
                <a:spcPct val="20000"/>
              </a:spcBef>
              <a:spcAft>
                <a:spcPct val="0"/>
              </a:spcAft>
              <a:buFont typeface="Wingdings" pitchFamily="2" charset="2"/>
              <a:buChar char="§"/>
              <a:defRPr>
                <a:solidFill>
                  <a:srgbClr val="171D45"/>
                </a:solidFill>
                <a:latin typeface="Arial" charset="0"/>
              </a:defRPr>
            </a:lvl6pPr>
            <a:lvl7pPr marL="2971800" indent="-228600" eaLnBrk="0" fontAlgn="base" hangingPunct="0">
              <a:spcBef>
                <a:spcPct val="20000"/>
              </a:spcBef>
              <a:spcAft>
                <a:spcPct val="0"/>
              </a:spcAft>
              <a:buFont typeface="Wingdings" pitchFamily="2" charset="2"/>
              <a:buChar char="§"/>
              <a:defRPr>
                <a:solidFill>
                  <a:srgbClr val="171D45"/>
                </a:solidFill>
                <a:latin typeface="Arial" charset="0"/>
              </a:defRPr>
            </a:lvl7pPr>
            <a:lvl8pPr marL="3429000" indent="-228600" eaLnBrk="0" fontAlgn="base" hangingPunct="0">
              <a:spcBef>
                <a:spcPct val="20000"/>
              </a:spcBef>
              <a:spcAft>
                <a:spcPct val="0"/>
              </a:spcAft>
              <a:buFont typeface="Wingdings" pitchFamily="2" charset="2"/>
              <a:buChar char="§"/>
              <a:defRPr>
                <a:solidFill>
                  <a:srgbClr val="171D45"/>
                </a:solidFill>
                <a:latin typeface="Arial" charset="0"/>
              </a:defRPr>
            </a:lvl8pPr>
            <a:lvl9pPr marL="3886200" indent="-228600" eaLnBrk="0" fontAlgn="base" hangingPunct="0">
              <a:spcBef>
                <a:spcPct val="20000"/>
              </a:spcBef>
              <a:spcAft>
                <a:spcPct val="0"/>
              </a:spcAft>
              <a:buFont typeface="Wingdings" pitchFamily="2" charset="2"/>
              <a:buChar char="§"/>
              <a:defRPr>
                <a:solidFill>
                  <a:srgbClr val="171D45"/>
                </a:solidFill>
                <a:latin typeface="Arial" charset="0"/>
              </a:defRPr>
            </a:lvl9pPr>
          </a:lstStyle>
          <a:p>
            <a:pPr algn="ctr">
              <a:spcBef>
                <a:spcPct val="0"/>
              </a:spcBef>
              <a:buFontTx/>
              <a:buNone/>
            </a:pPr>
            <a:r>
              <a:rPr lang="hu-HU" altLang="hu-HU" sz="1800" b="1" dirty="0">
                <a:solidFill>
                  <a:schemeClr val="tx1"/>
                </a:solidFill>
              </a:rPr>
              <a:t>Jelentős </a:t>
            </a:r>
            <a:r>
              <a:rPr lang="hu-HU" altLang="hu-HU" sz="1800" b="1" dirty="0" smtClean="0">
                <a:solidFill>
                  <a:schemeClr val="tx1"/>
                </a:solidFill>
              </a:rPr>
              <a:t>mértékben</a:t>
            </a:r>
          </a:p>
          <a:p>
            <a:pPr algn="ctr">
              <a:spcBef>
                <a:spcPct val="0"/>
              </a:spcBef>
              <a:buFontTx/>
              <a:buNone/>
            </a:pPr>
            <a:r>
              <a:rPr lang="hu-HU" altLang="hu-HU" sz="1800" b="1" dirty="0" smtClean="0">
                <a:solidFill>
                  <a:schemeClr val="tx1"/>
                </a:solidFill>
              </a:rPr>
              <a:t> </a:t>
            </a:r>
            <a:r>
              <a:rPr lang="hu-HU" altLang="hu-HU" sz="1800" b="1" dirty="0">
                <a:solidFill>
                  <a:schemeClr val="tx1"/>
                </a:solidFill>
              </a:rPr>
              <a:t>(30-70%) nők vásárolnak és döntenek a férfiaknak szánt</a:t>
            </a:r>
            <a:r>
              <a:rPr lang="hu-HU" altLang="hu-HU" sz="1800" b="1" dirty="0" smtClean="0">
                <a:solidFill>
                  <a:schemeClr val="tx1"/>
                </a:solidFill>
              </a:rPr>
              <a:t>:</a:t>
            </a:r>
          </a:p>
          <a:p>
            <a:pPr algn="ctr">
              <a:spcBef>
                <a:spcPct val="0"/>
              </a:spcBef>
              <a:buFontTx/>
              <a:buNone/>
            </a:pPr>
            <a:r>
              <a:rPr lang="hu-HU" altLang="hu-HU" sz="1800" b="1" dirty="0" smtClean="0">
                <a:solidFill>
                  <a:schemeClr val="tx1"/>
                </a:solidFill>
              </a:rPr>
              <a:t> </a:t>
            </a:r>
            <a:r>
              <a:rPr lang="hu-HU" altLang="hu-HU" sz="1800" dirty="0">
                <a:solidFill>
                  <a:schemeClr val="tx1"/>
                </a:solidFill>
              </a:rPr>
              <a:t>- tisztálkodókról</a:t>
            </a:r>
          </a:p>
          <a:p>
            <a:pPr algn="ctr">
              <a:spcBef>
                <a:spcPct val="0"/>
              </a:spcBef>
              <a:buFontTx/>
              <a:buNone/>
            </a:pPr>
            <a:r>
              <a:rPr lang="hu-HU" altLang="hu-HU" sz="1800" dirty="0">
                <a:solidFill>
                  <a:schemeClr val="tx1"/>
                </a:solidFill>
              </a:rPr>
              <a:t>- borotválkozó-termékekről</a:t>
            </a:r>
          </a:p>
          <a:p>
            <a:pPr algn="ctr">
              <a:spcBef>
                <a:spcPct val="0"/>
              </a:spcBef>
              <a:buFontTx/>
              <a:buNone/>
            </a:pPr>
            <a:r>
              <a:rPr lang="hu-HU" altLang="hu-HU" sz="1800" dirty="0">
                <a:solidFill>
                  <a:schemeClr val="tx1"/>
                </a:solidFill>
              </a:rPr>
              <a:t>- sörökről</a:t>
            </a:r>
          </a:p>
        </p:txBody>
      </p:sp>
      <p:pic>
        <p:nvPicPr>
          <p:cNvPr id="4098" name="Picture 2" descr="https://encrypted-tbn3.gstatic.com/images?q=tbn:ANd9GcQYlnCmwRKCTmmzVnrwhGlnXKlml_ZQcmK4j0w4xsZAWE5ARPyO">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0319" y="940172"/>
            <a:ext cx="3824212" cy="477361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9882816"/>
      </p:ext>
    </p:extLst>
  </p:cSld>
  <p:clrMapOvr>
    <a:masterClrMapping/>
  </p:clrMapOvr>
  <p:timing>
    <p:tnLst>
      <p:par>
        <p:cTn xmlns:p14="http://schemas.microsoft.com/office/powerpoint/2010/mai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19"/>
          <p:cNvSpPr>
            <a:spLocks noGrp="1" noChangeArrowheads="1"/>
          </p:cNvSpPr>
          <p:nvPr>
            <p:ph type="title"/>
          </p:nvPr>
        </p:nvSpPr>
        <p:spPr>
          <a:xfrm>
            <a:off x="0" y="-25024"/>
            <a:ext cx="8964613" cy="685800"/>
          </a:xfrm>
        </p:spPr>
        <p:txBody>
          <a:bodyPr/>
          <a:lstStyle/>
          <a:p>
            <a:pPr eaLnBrk="1" hangingPunct="1"/>
            <a:r>
              <a:rPr lang="hu-HU" altLang="hu-HU" sz="2400" dirty="0" smtClean="0"/>
              <a:t>Az egyes termékek </a:t>
            </a:r>
            <a:r>
              <a:rPr lang="hu-HU" altLang="hu-HU" sz="2400" u="sng" dirty="0" smtClean="0"/>
              <a:t>fogyasztói</a:t>
            </a:r>
            <a:r>
              <a:rPr lang="hu-HU" altLang="hu-HU" sz="2400" dirty="0" smtClean="0"/>
              <a:t> profilja lehet nagyon változatos, de a </a:t>
            </a:r>
            <a:r>
              <a:rPr lang="hu-HU" altLang="hu-HU" sz="2400" u="sng" dirty="0" smtClean="0"/>
              <a:t>vásárlói</a:t>
            </a:r>
            <a:r>
              <a:rPr lang="hu-HU" altLang="hu-HU" sz="2400" dirty="0" smtClean="0"/>
              <a:t> profil gyakran igen homogén</a:t>
            </a:r>
            <a:endParaRPr lang="en-GB" altLang="hu-HU" sz="2400" dirty="0" smtClean="0"/>
          </a:p>
        </p:txBody>
      </p:sp>
      <p:grpSp>
        <p:nvGrpSpPr>
          <p:cNvPr id="62484" name="Group 20"/>
          <p:cNvGrpSpPr>
            <a:grpSpLocks/>
          </p:cNvGrpSpPr>
          <p:nvPr/>
        </p:nvGrpSpPr>
        <p:grpSpPr bwMode="auto">
          <a:xfrm>
            <a:off x="5411838" y="1077505"/>
            <a:ext cx="3183731" cy="4699000"/>
            <a:chOff x="3288" y="618"/>
            <a:chExt cx="2359" cy="3492"/>
          </a:xfrm>
        </p:grpSpPr>
        <p:sp>
          <p:nvSpPr>
            <p:cNvPr id="14345" name="Rectangle 2"/>
            <p:cNvSpPr>
              <a:spLocks noChangeArrowheads="1"/>
            </p:cNvSpPr>
            <p:nvPr/>
          </p:nvSpPr>
          <p:spPr bwMode="auto">
            <a:xfrm>
              <a:off x="3288" y="618"/>
              <a:ext cx="2359" cy="3492"/>
            </a:xfrm>
            <a:prstGeom prst="rect">
              <a:avLst/>
            </a:prstGeom>
            <a:solidFill>
              <a:srgbClr val="F2F57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pic>
          <p:nvPicPr>
            <p:cNvPr id="14346" name="Picture 22" descr="112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 y="1979"/>
              <a:ext cx="499"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7" name="Picture 5" descr="banner_s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06" y="1797"/>
              <a:ext cx="569" cy="6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8" name="Picture 6" descr="iz0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72" y="3466"/>
              <a:ext cx="862" cy="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9" name="Picture 7" descr="pic0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3" y="663"/>
              <a:ext cx="1380"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0" name="Picture 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72" y="709"/>
              <a:ext cx="728" cy="944"/>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3" name="Picture 1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334" y="1706"/>
              <a:ext cx="908" cy="876"/>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54" name="Picture 1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876" y="618"/>
              <a:ext cx="725" cy="1089"/>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pic>
        <p:nvPicPr>
          <p:cNvPr id="14341" name="Picture 9"/>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01149" y="1971806"/>
            <a:ext cx="2682875" cy="2881313"/>
          </a:xfrm>
          <a:prstGeom prst="rect">
            <a:avLst/>
          </a:prstGeom>
          <a:noFill/>
          <a:ln>
            <a:noFill/>
          </a:ln>
          <a:effectLst/>
          <a:extLst>
            <a:ext uri="{909E8E84-426E-40dd-AFC4-6F175D3DCCD1}">
              <a14:hiddenFill xmlns:a14="http://schemas.microsoft.com/office/drawing/2010/main">
                <a:solidFill>
                  <a:schemeClr val="bg2"/>
                </a:solidFill>
              </a14:hiddenFill>
            </a:ext>
            <a:ext uri="{91240B29-F687-4f45-9708-019B960494DF}">
              <a14:hiddenLine xmlns:a14="http://schemas.microsoft.com/office/drawing/2010/main" w="50800" algn="ctr">
                <a:solidFill>
                  <a:srgbClr val="FF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342" name="Sound"/>
          <p:cNvSpPr>
            <a:spLocks noEditPoints="1" noChangeArrowheads="1"/>
          </p:cNvSpPr>
          <p:nvPr/>
        </p:nvSpPr>
        <p:spPr bwMode="auto">
          <a:xfrm rot="10800000">
            <a:off x="2827338" y="2393950"/>
            <a:ext cx="2305050" cy="2168525"/>
          </a:xfrm>
          <a:custGeom>
            <a:avLst/>
            <a:gdLst>
              <a:gd name="T0" fmla="*/ 1191369 w 21600"/>
              <a:gd name="T1" fmla="*/ 2124251 h 21600"/>
              <a:gd name="T2" fmla="*/ 1191369 w 21600"/>
              <a:gd name="T3" fmla="*/ 0 h 21600"/>
              <a:gd name="T4" fmla="*/ 0 w 21600"/>
              <a:gd name="T5" fmla="*/ 1084263 h 21600"/>
              <a:gd name="T6" fmla="*/ 2305050 w 21600"/>
              <a:gd name="T7" fmla="*/ 1084263 h 21600"/>
              <a:gd name="T8" fmla="*/ 0 60000 65536"/>
              <a:gd name="T9" fmla="*/ 0 60000 65536"/>
              <a:gd name="T10" fmla="*/ 0 60000 65536"/>
              <a:gd name="T11" fmla="*/ 0 60000 65536"/>
              <a:gd name="T12" fmla="*/ 761 w 21600"/>
              <a:gd name="T13" fmla="*/ 22454 h 21600"/>
              <a:gd name="T14" fmla="*/ 21069 w 21600"/>
              <a:gd name="T15" fmla="*/ 28282 h 21600"/>
            </a:gdLst>
            <a:ahLst/>
            <a:cxnLst>
              <a:cxn ang="T8">
                <a:pos x="T0" y="T1"/>
              </a:cxn>
              <a:cxn ang="T9">
                <a:pos x="T2" y="T3"/>
              </a:cxn>
              <a:cxn ang="T10">
                <a:pos x="T4" y="T5"/>
              </a:cxn>
              <a:cxn ang="T11">
                <a:pos x="T6" y="T7"/>
              </a:cxn>
            </a:cxnLst>
            <a:rect l="T12" t="T13" r="T14" b="T15"/>
            <a:pathLst>
              <a:path w="21600" h="21600">
                <a:moveTo>
                  <a:pt x="0" y="7273"/>
                </a:moveTo>
                <a:lnTo>
                  <a:pt x="5824" y="7273"/>
                </a:lnTo>
                <a:lnTo>
                  <a:pt x="11164" y="0"/>
                </a:lnTo>
                <a:lnTo>
                  <a:pt x="11164" y="21159"/>
                </a:lnTo>
                <a:lnTo>
                  <a:pt x="5824" y="13885"/>
                </a:lnTo>
                <a:lnTo>
                  <a:pt x="0" y="13885"/>
                </a:lnTo>
                <a:lnTo>
                  <a:pt x="0" y="7273"/>
                </a:lnTo>
                <a:close/>
              </a:path>
              <a:path w="21600" h="21600">
                <a:moveTo>
                  <a:pt x="13024" y="7273"/>
                </a:moveTo>
                <a:lnTo>
                  <a:pt x="13591" y="6722"/>
                </a:lnTo>
                <a:lnTo>
                  <a:pt x="13833" y="7548"/>
                </a:lnTo>
                <a:lnTo>
                  <a:pt x="14076" y="8485"/>
                </a:lnTo>
                <a:lnTo>
                  <a:pt x="14157" y="9367"/>
                </a:lnTo>
                <a:lnTo>
                  <a:pt x="14197" y="10524"/>
                </a:lnTo>
                <a:lnTo>
                  <a:pt x="14197" y="11406"/>
                </a:lnTo>
                <a:lnTo>
                  <a:pt x="14116" y="12012"/>
                </a:lnTo>
                <a:lnTo>
                  <a:pt x="13995" y="12728"/>
                </a:lnTo>
                <a:lnTo>
                  <a:pt x="13833" y="13444"/>
                </a:lnTo>
                <a:lnTo>
                  <a:pt x="13712" y="14106"/>
                </a:lnTo>
                <a:lnTo>
                  <a:pt x="13591" y="14546"/>
                </a:lnTo>
                <a:lnTo>
                  <a:pt x="13065" y="13885"/>
                </a:lnTo>
                <a:lnTo>
                  <a:pt x="13307" y="12893"/>
                </a:lnTo>
                <a:lnTo>
                  <a:pt x="13469" y="11791"/>
                </a:lnTo>
                <a:lnTo>
                  <a:pt x="13550" y="10910"/>
                </a:lnTo>
                <a:lnTo>
                  <a:pt x="13591" y="10138"/>
                </a:lnTo>
                <a:lnTo>
                  <a:pt x="13469" y="9367"/>
                </a:lnTo>
                <a:lnTo>
                  <a:pt x="13388" y="8595"/>
                </a:lnTo>
                <a:lnTo>
                  <a:pt x="13267" y="7934"/>
                </a:lnTo>
                <a:lnTo>
                  <a:pt x="13024" y="7273"/>
                </a:lnTo>
                <a:close/>
              </a:path>
              <a:path w="21600" h="21600">
                <a:moveTo>
                  <a:pt x="16382" y="3967"/>
                </a:moveTo>
                <a:lnTo>
                  <a:pt x="16786" y="5179"/>
                </a:lnTo>
                <a:lnTo>
                  <a:pt x="17150" y="6612"/>
                </a:lnTo>
                <a:lnTo>
                  <a:pt x="17474" y="8651"/>
                </a:lnTo>
                <a:lnTo>
                  <a:pt x="17595" y="9753"/>
                </a:lnTo>
                <a:lnTo>
                  <a:pt x="17635" y="12012"/>
                </a:lnTo>
                <a:lnTo>
                  <a:pt x="17393" y="13665"/>
                </a:lnTo>
                <a:lnTo>
                  <a:pt x="17150" y="15208"/>
                </a:lnTo>
                <a:lnTo>
                  <a:pt x="16786" y="16310"/>
                </a:lnTo>
                <a:lnTo>
                  <a:pt x="16341" y="17687"/>
                </a:lnTo>
                <a:lnTo>
                  <a:pt x="15815" y="17081"/>
                </a:lnTo>
                <a:lnTo>
                  <a:pt x="16503" y="14602"/>
                </a:lnTo>
                <a:lnTo>
                  <a:pt x="16786" y="13169"/>
                </a:lnTo>
                <a:lnTo>
                  <a:pt x="16867" y="12012"/>
                </a:lnTo>
                <a:lnTo>
                  <a:pt x="16867" y="9642"/>
                </a:lnTo>
                <a:lnTo>
                  <a:pt x="16705" y="7989"/>
                </a:lnTo>
                <a:lnTo>
                  <a:pt x="16422" y="6612"/>
                </a:lnTo>
                <a:lnTo>
                  <a:pt x="16220" y="5675"/>
                </a:lnTo>
                <a:lnTo>
                  <a:pt x="15856" y="4518"/>
                </a:lnTo>
                <a:lnTo>
                  <a:pt x="16382" y="3967"/>
                </a:lnTo>
                <a:close/>
              </a:path>
              <a:path w="21600" h="21600">
                <a:moveTo>
                  <a:pt x="18889" y="1377"/>
                </a:moveTo>
                <a:lnTo>
                  <a:pt x="19415" y="826"/>
                </a:lnTo>
                <a:lnTo>
                  <a:pt x="20194" y="2576"/>
                </a:lnTo>
                <a:lnTo>
                  <a:pt x="20831" y="4683"/>
                </a:lnTo>
                <a:lnTo>
                  <a:pt x="21357" y="7204"/>
                </a:lnTo>
                <a:lnTo>
                  <a:pt x="21650" y="9450"/>
                </a:lnTo>
                <a:lnTo>
                  <a:pt x="21600" y="12301"/>
                </a:lnTo>
                <a:lnTo>
                  <a:pt x="21215" y="15938"/>
                </a:lnTo>
                <a:lnTo>
                  <a:pt x="20629" y="18348"/>
                </a:lnTo>
                <a:lnTo>
                  <a:pt x="19415" y="21655"/>
                </a:lnTo>
                <a:lnTo>
                  <a:pt x="18889" y="21159"/>
                </a:lnTo>
                <a:lnTo>
                  <a:pt x="19901" y="18404"/>
                </a:lnTo>
                <a:lnTo>
                  <a:pt x="20467" y="15593"/>
                </a:lnTo>
                <a:lnTo>
                  <a:pt x="20791" y="12342"/>
                </a:lnTo>
                <a:lnTo>
                  <a:pt x="20871" y="9532"/>
                </a:lnTo>
                <a:lnTo>
                  <a:pt x="20629" y="7411"/>
                </a:lnTo>
                <a:lnTo>
                  <a:pt x="20062" y="4628"/>
                </a:lnTo>
                <a:lnTo>
                  <a:pt x="19415" y="2810"/>
                </a:lnTo>
                <a:lnTo>
                  <a:pt x="18889" y="1377"/>
                </a:lnTo>
                <a:close/>
              </a:path>
            </a:pathLst>
          </a:custGeom>
          <a:solidFill>
            <a:srgbClr val="FFBE7D"/>
          </a:solidFill>
          <a:ln w="9525">
            <a:solidFill>
              <a:srgbClr val="000000"/>
            </a:solidFill>
            <a:miter lim="800000"/>
            <a:headEnd/>
            <a:tailEnd/>
          </a:ln>
          <a:effectLst>
            <a:outerShdw dist="107763" dir="2700000" algn="ctr" rotWithShape="0">
              <a:srgbClr val="808080"/>
            </a:outerShdw>
          </a:effectLst>
        </p:spPr>
        <p:txBody>
          <a:bodyPr/>
          <a:lstStyle/>
          <a:p>
            <a:endParaRPr lang="hu-HU"/>
          </a:p>
        </p:txBody>
      </p:sp>
      <p:sp>
        <p:nvSpPr>
          <p:cNvPr id="14343" name="Rectangle 16"/>
          <p:cNvSpPr>
            <a:spLocks noChangeArrowheads="1"/>
          </p:cNvSpPr>
          <p:nvPr/>
        </p:nvSpPr>
        <p:spPr bwMode="auto">
          <a:xfrm>
            <a:off x="201150" y="1241425"/>
            <a:ext cx="2682874" cy="503238"/>
          </a:xfrm>
          <a:prstGeom prst="rect">
            <a:avLst/>
          </a:prstGeom>
          <a:solidFill>
            <a:srgbClr val="F2F57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a:t>A vásárló….</a:t>
            </a:r>
            <a:endParaRPr lang="en-GB" altLang="hu-HU"/>
          </a:p>
        </p:txBody>
      </p:sp>
      <p:sp>
        <p:nvSpPr>
          <p:cNvPr id="14344" name="Rectangle 17"/>
          <p:cNvSpPr>
            <a:spLocks noChangeArrowheads="1"/>
          </p:cNvSpPr>
          <p:nvPr/>
        </p:nvSpPr>
        <p:spPr bwMode="auto">
          <a:xfrm>
            <a:off x="180975" y="5257559"/>
            <a:ext cx="3659188" cy="503238"/>
          </a:xfrm>
          <a:prstGeom prst="rect">
            <a:avLst/>
          </a:prstGeom>
          <a:solidFill>
            <a:srgbClr val="F2F571"/>
          </a:solidFill>
          <a:ln w="9525">
            <a:solidFill>
              <a:schemeClr val="bg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algn="ctr" eaLnBrk="1" hangingPunct="1"/>
            <a:r>
              <a:rPr lang="hu-HU" altLang="hu-HU" dirty="0"/>
              <a:t>… gyakran döntéshozó is</a:t>
            </a:r>
            <a:endParaRPr lang="en-GB" altLang="hu-HU" dirty="0"/>
          </a:p>
        </p:txBody>
      </p:sp>
      <p:pic>
        <p:nvPicPr>
          <p:cNvPr id="3074" name="Picture 2" descr="https://encrypted-tbn0.gstatic.com/images?q=tbn:ANd9GcQGt_WiwNoYGTkhxUF95ybBbg2RvXxrQr2aAnar1SnKdhXBmdiTFA">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53774" y="3759054"/>
            <a:ext cx="1425491" cy="1094065"/>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s://encrypted-tbn3.gstatic.com/images?q=tbn:ANd9GcRaO0nlugBM_DT6QAxfBzlz7amaWIAglWl6N6PP0DfyHtT_FbkL"/>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080934" y="3774853"/>
            <a:ext cx="1299070" cy="17343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6855672"/>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nodeType="clickEffect">
                                  <p:stCondLst>
                                    <p:cond delay="0"/>
                                  </p:stCondLst>
                                  <p:childTnLst>
                                    <p:set>
                                      <p:cBhvr>
                                        <p:cTn id="6" dur="1" fill="hold">
                                          <p:stCondLst>
                                            <p:cond delay="0"/>
                                          </p:stCondLst>
                                        </p:cTn>
                                        <p:tgtEl>
                                          <p:spTgt spid="62484"/>
                                        </p:tgtEl>
                                        <p:attrNameLst>
                                          <p:attrName>style.visibility</p:attrName>
                                        </p:attrNameLst>
                                      </p:cBhvr>
                                      <p:to>
                                        <p:strVal val="visible"/>
                                      </p:to>
                                    </p:set>
                                    <p:anim calcmode="lin" valueType="num">
                                      <p:cBhvr additive="base">
                                        <p:cTn id="7" dur="500" fill="hold"/>
                                        <p:tgtEl>
                                          <p:spTgt spid="62484"/>
                                        </p:tgtEl>
                                        <p:attrNameLst>
                                          <p:attrName>ppt_x</p:attrName>
                                        </p:attrNameLst>
                                      </p:cBhvr>
                                      <p:tavLst>
                                        <p:tav tm="0">
                                          <p:val>
                                            <p:strVal val="1+#ppt_w/2"/>
                                          </p:val>
                                        </p:tav>
                                        <p:tav tm="100000">
                                          <p:val>
                                            <p:strVal val="#ppt_x"/>
                                          </p:val>
                                        </p:tav>
                                      </p:tavLst>
                                    </p:anim>
                                    <p:anim calcmode="lin" valueType="num">
                                      <p:cBhvr additive="base">
                                        <p:cTn id="8" dur="500" fill="hold"/>
                                        <p:tgtEl>
                                          <p:spTgt spid="6248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4"/>
                                        </p:tgtEl>
                                        <p:attrNameLst>
                                          <p:attrName>style.visibility</p:attrName>
                                        </p:attrNameLst>
                                      </p:cBhvr>
                                      <p:to>
                                        <p:strVal val="visible"/>
                                      </p:to>
                                    </p:set>
                                    <p:anim calcmode="lin" valueType="num">
                                      <p:cBhvr additive="base">
                                        <p:cTn id="13" dur="500" fill="hold"/>
                                        <p:tgtEl>
                                          <p:spTgt spid="3074"/>
                                        </p:tgtEl>
                                        <p:attrNameLst>
                                          <p:attrName>ppt_x</p:attrName>
                                        </p:attrNameLst>
                                      </p:cBhvr>
                                      <p:tavLst>
                                        <p:tav tm="0">
                                          <p:val>
                                            <p:strVal val="#ppt_x"/>
                                          </p:val>
                                        </p:tav>
                                        <p:tav tm="100000">
                                          <p:val>
                                            <p:strVal val="#ppt_x"/>
                                          </p:val>
                                        </p:tav>
                                      </p:tavLst>
                                    </p:anim>
                                    <p:anim calcmode="lin" valueType="num">
                                      <p:cBhvr additive="base">
                                        <p:cTn id="14" dur="500" fill="hold"/>
                                        <p:tgtEl>
                                          <p:spTgt spid="3074"/>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076"/>
                                        </p:tgtEl>
                                        <p:attrNameLst>
                                          <p:attrName>style.visibility</p:attrName>
                                        </p:attrNameLst>
                                      </p:cBhvr>
                                      <p:to>
                                        <p:strVal val="visible"/>
                                      </p:to>
                                    </p:set>
                                    <p:anim calcmode="lin" valueType="num">
                                      <p:cBhvr additive="base">
                                        <p:cTn id="17" dur="500" fill="hold"/>
                                        <p:tgtEl>
                                          <p:spTgt spid="3076"/>
                                        </p:tgtEl>
                                        <p:attrNameLst>
                                          <p:attrName>ppt_x</p:attrName>
                                        </p:attrNameLst>
                                      </p:cBhvr>
                                      <p:tavLst>
                                        <p:tav tm="0">
                                          <p:val>
                                            <p:strVal val="#ppt_x"/>
                                          </p:val>
                                        </p:tav>
                                        <p:tav tm="100000">
                                          <p:val>
                                            <p:strVal val="#ppt_x"/>
                                          </p:val>
                                        </p:tav>
                                      </p:tavLst>
                                    </p:anim>
                                    <p:anim calcmode="lin" valueType="num">
                                      <p:cBhvr additive="base">
                                        <p:cTn id="18" dur="5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2"/>
          <p:cNvSpPr>
            <a:spLocks noGrp="1" noChangeArrowheads="1"/>
          </p:cNvSpPr>
          <p:nvPr>
            <p:ph type="title"/>
          </p:nvPr>
        </p:nvSpPr>
        <p:spPr/>
        <p:txBody>
          <a:bodyPr/>
          <a:lstStyle/>
          <a:p>
            <a:pPr eaLnBrk="1" hangingPunct="1"/>
            <a:r>
              <a:rPr lang="hu-HU" altLang="hu-HU" dirty="0" smtClean="0"/>
              <a:t>Önállóan meg kell ismernünk és </a:t>
            </a:r>
            <a:br>
              <a:rPr lang="hu-HU" altLang="hu-HU" dirty="0" smtClean="0"/>
            </a:br>
            <a:r>
              <a:rPr lang="hu-HU" altLang="hu-HU" dirty="0" smtClean="0"/>
              <a:t>megértenünk a vásárlókat, nem elég csak a márka fogyasztóira fókuszálni</a:t>
            </a:r>
            <a:endParaRPr lang="en-GB" altLang="hu-HU" dirty="0" smtClean="0"/>
          </a:p>
        </p:txBody>
      </p:sp>
      <p:sp>
        <p:nvSpPr>
          <p:cNvPr id="15364" name="Rectangle 3"/>
          <p:cNvSpPr>
            <a:spLocks noGrp="1" noChangeArrowheads="1"/>
          </p:cNvSpPr>
          <p:nvPr>
            <p:ph type="body" idx="1"/>
          </p:nvPr>
        </p:nvSpPr>
        <p:spPr>
          <a:xfrm>
            <a:off x="1042988" y="1412875"/>
            <a:ext cx="7086600" cy="4572000"/>
          </a:xfrm>
        </p:spPr>
        <p:txBody>
          <a:bodyPr/>
          <a:lstStyle/>
          <a:p>
            <a:pPr marL="0" indent="0" algn="just" eaLnBrk="1" hangingPunct="1">
              <a:buFont typeface="Wingdings" pitchFamily="2" charset="2"/>
              <a:buNone/>
            </a:pPr>
            <a:r>
              <a:rPr lang="hu-HU" altLang="hu-HU" b="0" dirty="0" smtClean="0">
                <a:cs typeface="Arial" charset="0"/>
              </a:rPr>
              <a:t>Az emberek többsége azt gondolja, hogy el</a:t>
            </a:r>
            <a:r>
              <a:rPr lang="hu-HU" altLang="hu-HU" b="0" dirty="0" smtClean="0"/>
              <a:t>ő</a:t>
            </a:r>
            <a:r>
              <a:rPr lang="hu-HU" altLang="hu-HU" b="0" dirty="0" smtClean="0">
                <a:cs typeface="Arial" charset="0"/>
              </a:rPr>
              <a:t>re megtervezte a vásárlását</a:t>
            </a:r>
            <a:r>
              <a:rPr lang="hu-HU" altLang="hu-HU" dirty="0" smtClean="0">
                <a:cs typeface="Arial" charset="0"/>
              </a:rPr>
              <a:t>, ez azonban éppen fordított, a vásárlások többségénél az eladóhely befolyása tetten érhető.</a:t>
            </a:r>
            <a:r>
              <a:rPr lang="hu-HU" altLang="hu-HU" dirty="0" smtClean="0"/>
              <a:t> </a:t>
            </a:r>
          </a:p>
        </p:txBody>
      </p:sp>
      <p:pic>
        <p:nvPicPr>
          <p:cNvPr id="15365" name="Picture 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54426" y="2852738"/>
            <a:ext cx="1585913" cy="23764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type="none" w="sm" len="sm"/>
                <a:tailEnd type="none" w="sm" len="sm"/>
              </a14:hiddenLine>
            </a:ext>
          </a:extLst>
        </p:spPr>
      </p:pic>
      <p:pic>
        <p:nvPicPr>
          <p:cNvPr id="15366" name="Kép 20" descr="supermarket.jp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06426" y="3364705"/>
            <a:ext cx="2657475" cy="21097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7"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0863" y="3364705"/>
            <a:ext cx="2498725" cy="210978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44969377"/>
      </p:ext>
    </p:extLst>
  </p:cSld>
  <p:clrMapOvr>
    <a:masterClrMapping/>
  </p:clrMapOvr>
  <p:timing>
    <p:tnLst>
      <p:par>
        <p:cTn xmlns:p14="http://schemas.microsoft.com/office/powerpoint/2010/mai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Dia számának helye 2"/>
          <p:cNvSpPr>
            <a:spLocks noGrp="1"/>
          </p:cNvSpPr>
          <p:nvPr>
            <p:ph type="sldNum" sz="quarter" idx="10"/>
          </p:nvPr>
        </p:nvSpPr>
        <p:spPr>
          <a:noFill/>
        </p:spPr>
        <p:txBody>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fld id="{3755CBCD-1069-47C2-BEFE-7FF2A5041423}" type="slidenum">
              <a:rPr lang="en-GB" altLang="hu-HU" sz="1400"/>
              <a:pPr eaLnBrk="1" hangingPunct="1"/>
              <a:t>15</a:t>
            </a:fld>
            <a:r>
              <a:rPr lang="en-GB" altLang="hu-HU" sz="1400"/>
              <a:t> </a:t>
            </a:r>
          </a:p>
        </p:txBody>
      </p:sp>
      <p:sp>
        <p:nvSpPr>
          <p:cNvPr id="16387" name="Rectangle 2"/>
          <p:cNvSpPr>
            <a:spLocks noGrp="1" noChangeArrowheads="1"/>
          </p:cNvSpPr>
          <p:nvPr>
            <p:ph type="title"/>
          </p:nvPr>
        </p:nvSpPr>
        <p:spPr>
          <a:xfrm>
            <a:off x="68240" y="-150127"/>
            <a:ext cx="9145617" cy="1031838"/>
          </a:xfrm>
        </p:spPr>
        <p:txBody>
          <a:bodyPr/>
          <a:lstStyle/>
          <a:p>
            <a:pPr eaLnBrk="1" hangingPunct="1"/>
            <a:r>
              <a:rPr lang="hu-HU" altLang="hu-HU" sz="2400" dirty="0" smtClean="0"/>
              <a:t>A fogyasztói és vásárlói akciók </a:t>
            </a:r>
            <a:br>
              <a:rPr lang="hu-HU" altLang="hu-HU" sz="2400" dirty="0" smtClean="0"/>
            </a:br>
            <a:r>
              <a:rPr lang="hu-HU" altLang="hu-HU" sz="2400" dirty="0" smtClean="0"/>
              <a:t>nem ugyanazt az üzleti célt szolgálják</a:t>
            </a:r>
            <a:endParaRPr lang="en-GB" altLang="hu-HU" sz="2400" dirty="0" smtClean="0"/>
          </a:p>
        </p:txBody>
      </p:sp>
      <p:sp>
        <p:nvSpPr>
          <p:cNvPr id="64517" name="Text Box 5"/>
          <p:cNvSpPr txBox="1">
            <a:spLocks noChangeArrowheads="1"/>
          </p:cNvSpPr>
          <p:nvPr/>
        </p:nvSpPr>
        <p:spPr bwMode="auto">
          <a:xfrm>
            <a:off x="1279525" y="4784725"/>
            <a:ext cx="15335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1600" b="1">
                <a:latin typeface="Tahoma" charset="0"/>
              </a:rPr>
              <a:t>A fogyasztót </a:t>
            </a:r>
          </a:p>
          <a:p>
            <a:r>
              <a:rPr lang="hu-HU" altLang="hu-HU" sz="1600" b="1">
                <a:latin typeface="Tahoma" charset="0"/>
              </a:rPr>
              <a:t>megismertük</a:t>
            </a:r>
            <a:endParaRPr lang="en-GB" altLang="hu-HU" sz="1600" b="1">
              <a:latin typeface="Tahoma" charset="0"/>
            </a:endParaRPr>
          </a:p>
        </p:txBody>
      </p:sp>
      <p:sp>
        <p:nvSpPr>
          <p:cNvPr id="64518" name="Text Box 6"/>
          <p:cNvSpPr txBox="1">
            <a:spLocks noChangeArrowheads="1"/>
          </p:cNvSpPr>
          <p:nvPr/>
        </p:nvSpPr>
        <p:spPr bwMode="auto">
          <a:xfrm>
            <a:off x="2209800" y="4114800"/>
            <a:ext cx="1306513"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1600" b="1">
                <a:latin typeface="Tahoma" charset="0"/>
              </a:rPr>
              <a:t>Vásárlási</a:t>
            </a:r>
            <a:endParaRPr lang="en-GB" altLang="hu-HU" sz="1600" b="1">
              <a:latin typeface="Tahoma" charset="0"/>
            </a:endParaRPr>
          </a:p>
          <a:p>
            <a:r>
              <a:rPr lang="hu-HU" altLang="hu-HU" sz="1600" b="1">
                <a:latin typeface="Tahoma" charset="0"/>
              </a:rPr>
              <a:t>motivációk</a:t>
            </a:r>
            <a:endParaRPr lang="en-GB" altLang="hu-HU" sz="1600" b="1">
              <a:latin typeface="Tahoma" charset="0"/>
            </a:endParaRPr>
          </a:p>
        </p:txBody>
      </p:sp>
      <p:sp>
        <p:nvSpPr>
          <p:cNvPr id="64519" name="Text Box 7"/>
          <p:cNvSpPr txBox="1">
            <a:spLocks noChangeArrowheads="1"/>
          </p:cNvSpPr>
          <p:nvPr/>
        </p:nvSpPr>
        <p:spPr bwMode="auto">
          <a:xfrm>
            <a:off x="3505200" y="3124200"/>
            <a:ext cx="1881188" cy="825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1600" b="1">
                <a:latin typeface="Tahoma" charset="0"/>
              </a:rPr>
              <a:t>Vásárláshoz</a:t>
            </a:r>
          </a:p>
          <a:p>
            <a:r>
              <a:rPr lang="hu-HU" altLang="hu-HU" sz="1600" b="1">
                <a:latin typeface="Tahoma" charset="0"/>
              </a:rPr>
              <a:t>fűződő alapvető </a:t>
            </a:r>
          </a:p>
          <a:p>
            <a:r>
              <a:rPr lang="hu-HU" altLang="hu-HU" sz="1600" b="1">
                <a:latin typeface="Tahoma" charset="0"/>
              </a:rPr>
              <a:t>elvárások</a:t>
            </a:r>
            <a:endParaRPr lang="en-GB" altLang="hu-HU" sz="1600" b="1">
              <a:latin typeface="Tahoma" charset="0"/>
            </a:endParaRPr>
          </a:p>
        </p:txBody>
      </p:sp>
      <p:sp>
        <p:nvSpPr>
          <p:cNvPr id="64520" name="Text Box 8"/>
          <p:cNvSpPr txBox="1">
            <a:spLocks noChangeArrowheads="1"/>
          </p:cNvSpPr>
          <p:nvPr/>
        </p:nvSpPr>
        <p:spPr bwMode="auto">
          <a:xfrm>
            <a:off x="6324600" y="1905000"/>
            <a:ext cx="22415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1600" b="1">
                <a:latin typeface="Tahoma" charset="0"/>
              </a:rPr>
              <a:t>Vásárlói magatartás</a:t>
            </a:r>
            <a:endParaRPr lang="en-GB" altLang="hu-HU" sz="1600" b="1">
              <a:latin typeface="Tahoma" charset="0"/>
            </a:endParaRPr>
          </a:p>
        </p:txBody>
      </p:sp>
      <p:sp>
        <p:nvSpPr>
          <p:cNvPr id="64521" name="Text Box 9"/>
          <p:cNvSpPr txBox="1">
            <a:spLocks noChangeArrowheads="1"/>
          </p:cNvSpPr>
          <p:nvPr/>
        </p:nvSpPr>
        <p:spPr bwMode="auto">
          <a:xfrm>
            <a:off x="5394325" y="2574925"/>
            <a:ext cx="162877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1600" b="1">
                <a:latin typeface="Tahoma" charset="0"/>
              </a:rPr>
              <a:t>Bolt, bolttípus</a:t>
            </a:r>
            <a:endParaRPr lang="en-GB" altLang="hu-HU" sz="1600" b="1">
              <a:latin typeface="Tahoma" charset="0"/>
            </a:endParaRPr>
          </a:p>
          <a:p>
            <a:r>
              <a:rPr lang="hu-HU" altLang="hu-HU" sz="1600" b="1">
                <a:latin typeface="Tahoma" charset="0"/>
              </a:rPr>
              <a:t>választás</a:t>
            </a:r>
            <a:endParaRPr lang="en-GB" altLang="hu-HU" sz="1600" b="1">
              <a:latin typeface="Tahoma" charset="0"/>
            </a:endParaRPr>
          </a:p>
        </p:txBody>
      </p:sp>
      <p:sp>
        <p:nvSpPr>
          <p:cNvPr id="64524" name="Text Box 12"/>
          <p:cNvSpPr txBox="1">
            <a:spLocks noChangeArrowheads="1"/>
          </p:cNvSpPr>
          <p:nvPr/>
        </p:nvSpPr>
        <p:spPr bwMode="auto">
          <a:xfrm>
            <a:off x="2971800" y="5537245"/>
            <a:ext cx="320632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2000" b="1" dirty="0">
                <a:solidFill>
                  <a:srgbClr val="1822CD"/>
                </a:solidFill>
                <a:latin typeface="Tahoma" charset="0"/>
              </a:rPr>
              <a:t>Befolyásolni a </a:t>
            </a:r>
            <a:r>
              <a:rPr lang="hu-HU" altLang="hu-HU" sz="2000" b="1" dirty="0" smtClean="0">
                <a:solidFill>
                  <a:srgbClr val="1822CD"/>
                </a:solidFill>
                <a:latin typeface="Tahoma" charset="0"/>
              </a:rPr>
              <a:t>vásárlót</a:t>
            </a:r>
            <a:endParaRPr lang="en-GB" altLang="hu-HU" sz="2000" b="1" dirty="0">
              <a:solidFill>
                <a:srgbClr val="1822CD"/>
              </a:solidFill>
              <a:latin typeface="Tahoma" charset="0"/>
            </a:endParaRPr>
          </a:p>
        </p:txBody>
      </p:sp>
      <p:sp>
        <p:nvSpPr>
          <p:cNvPr id="64525" name="Text Box 13"/>
          <p:cNvSpPr txBox="1">
            <a:spLocks noChangeArrowheads="1"/>
          </p:cNvSpPr>
          <p:nvPr/>
        </p:nvSpPr>
        <p:spPr bwMode="auto">
          <a:xfrm>
            <a:off x="7467600" y="1143000"/>
            <a:ext cx="14795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1800" b="1">
                <a:latin typeface="Tahoma" charset="0"/>
              </a:rPr>
              <a:t>Eladáshelyi</a:t>
            </a:r>
          </a:p>
          <a:p>
            <a:r>
              <a:rPr lang="hu-HU" altLang="hu-HU" sz="1800" b="1">
                <a:latin typeface="Tahoma" charset="0"/>
              </a:rPr>
              <a:t>effektusok</a:t>
            </a:r>
            <a:endParaRPr lang="en-GB" altLang="hu-HU" sz="1800" b="1">
              <a:latin typeface="Tahoma" charset="0"/>
            </a:endParaRPr>
          </a:p>
        </p:txBody>
      </p:sp>
      <p:grpSp>
        <p:nvGrpSpPr>
          <p:cNvPr id="64530" name="Group 18"/>
          <p:cNvGrpSpPr>
            <a:grpSpLocks/>
          </p:cNvGrpSpPr>
          <p:nvPr/>
        </p:nvGrpSpPr>
        <p:grpSpPr bwMode="auto">
          <a:xfrm>
            <a:off x="323850" y="696905"/>
            <a:ext cx="8437563" cy="5265737"/>
            <a:chOff x="204" y="439"/>
            <a:chExt cx="5315" cy="3317"/>
          </a:xfrm>
        </p:grpSpPr>
        <p:grpSp>
          <p:nvGrpSpPr>
            <p:cNvPr id="16396" name="Group 17"/>
            <p:cNvGrpSpPr>
              <a:grpSpLocks/>
            </p:cNvGrpSpPr>
            <p:nvPr/>
          </p:nvGrpSpPr>
          <p:grpSpPr bwMode="auto">
            <a:xfrm>
              <a:off x="204" y="439"/>
              <a:ext cx="5315" cy="3317"/>
              <a:chOff x="204" y="439"/>
              <a:chExt cx="5315" cy="3317"/>
            </a:xfrm>
          </p:grpSpPr>
          <p:sp>
            <p:nvSpPr>
              <p:cNvPr id="16399" name="Line 3"/>
              <p:cNvSpPr>
                <a:spLocks noChangeShapeType="1"/>
              </p:cNvSpPr>
              <p:nvPr/>
            </p:nvSpPr>
            <p:spPr bwMode="auto">
              <a:xfrm flipV="1">
                <a:off x="672" y="775"/>
                <a:ext cx="4704" cy="2640"/>
              </a:xfrm>
              <a:prstGeom prst="line">
                <a:avLst/>
              </a:prstGeom>
              <a:noFill/>
              <a:ln w="25400">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16400" name="Line 4"/>
              <p:cNvSpPr>
                <a:spLocks noChangeShapeType="1"/>
              </p:cNvSpPr>
              <p:nvPr/>
            </p:nvSpPr>
            <p:spPr bwMode="auto">
              <a:xfrm>
                <a:off x="671" y="3428"/>
                <a:ext cx="4848"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16401" name="Line 10"/>
              <p:cNvSpPr>
                <a:spLocks noChangeShapeType="1"/>
              </p:cNvSpPr>
              <p:nvPr/>
            </p:nvSpPr>
            <p:spPr bwMode="auto">
              <a:xfrm flipV="1">
                <a:off x="672" y="1008"/>
                <a:ext cx="0" cy="2400"/>
              </a:xfrm>
              <a:prstGeom prst="line">
                <a:avLst/>
              </a:prstGeom>
              <a:noFill/>
              <a:ln w="254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16402" name="Text Box 11"/>
              <p:cNvSpPr txBox="1">
                <a:spLocks noChangeArrowheads="1"/>
              </p:cNvSpPr>
              <p:nvPr/>
            </p:nvSpPr>
            <p:spPr bwMode="auto">
              <a:xfrm rot="16200000">
                <a:off x="-1330" y="1973"/>
                <a:ext cx="3317"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2000" b="1" dirty="0">
                    <a:solidFill>
                      <a:srgbClr val="1822CD"/>
                    </a:solidFill>
                    <a:latin typeface="Tahoma" charset="0"/>
                  </a:rPr>
                  <a:t>A fogyasztó megértése és befolyásolása</a:t>
                </a:r>
                <a:endParaRPr lang="en-GB" altLang="hu-HU" sz="2000" b="1" dirty="0">
                  <a:solidFill>
                    <a:srgbClr val="1822CD"/>
                  </a:solidFill>
                  <a:latin typeface="Tahoma" charset="0"/>
                </a:endParaRPr>
              </a:p>
            </p:txBody>
          </p:sp>
        </p:grpSp>
        <p:pic>
          <p:nvPicPr>
            <p:cNvPr id="16397" name="Picture 14" descr="officeman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8" y="845"/>
              <a:ext cx="854" cy="1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8" name="Picture 15" descr="Dart and boar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78" y="2251"/>
              <a:ext cx="1497" cy="11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683099556"/>
      </p:ext>
    </p:extLst>
  </p:cSld>
  <p:clrMapOvr>
    <a:masterClrMapping/>
  </p:clrMapOvr>
  <p:transition xmlns:p14="http://schemas.microsoft.com/office/powerpoint/2010/main">
    <p:cut/>
  </p:transitio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64530"/>
                                        </p:tgtEl>
                                        <p:attrNameLst>
                                          <p:attrName>style.visibility</p:attrName>
                                        </p:attrNameLst>
                                      </p:cBhvr>
                                      <p:to>
                                        <p:strVal val="visible"/>
                                      </p:to>
                                    </p:set>
                                    <p:animEffect transition="in" filter="randombar(horizontal)">
                                      <p:cBhvr>
                                        <p:cTn id="7" dur="500"/>
                                        <p:tgtEl>
                                          <p:spTgt spid="6453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7" presetClass="entr" presetSubtype="10" fill="hold" grpId="0" nodeType="clickEffect">
                                  <p:stCondLst>
                                    <p:cond delay="0"/>
                                  </p:stCondLst>
                                  <p:childTnLst>
                                    <p:set>
                                      <p:cBhvr>
                                        <p:cTn id="11" dur="1" fill="hold">
                                          <p:stCondLst>
                                            <p:cond delay="0"/>
                                          </p:stCondLst>
                                        </p:cTn>
                                        <p:tgtEl>
                                          <p:spTgt spid="64517"/>
                                        </p:tgtEl>
                                        <p:attrNameLst>
                                          <p:attrName>style.visibility</p:attrName>
                                        </p:attrNameLst>
                                      </p:cBhvr>
                                      <p:to>
                                        <p:strVal val="visible"/>
                                      </p:to>
                                    </p:set>
                                    <p:anim calcmode="lin" valueType="num">
                                      <p:cBhvr>
                                        <p:cTn id="12" dur="500" fill="hold"/>
                                        <p:tgtEl>
                                          <p:spTgt spid="64517"/>
                                        </p:tgtEl>
                                        <p:attrNameLst>
                                          <p:attrName>ppt_w</p:attrName>
                                        </p:attrNameLst>
                                      </p:cBhvr>
                                      <p:tavLst>
                                        <p:tav tm="0">
                                          <p:val>
                                            <p:fltVal val="0"/>
                                          </p:val>
                                        </p:tav>
                                        <p:tav tm="100000">
                                          <p:val>
                                            <p:strVal val="#ppt_w"/>
                                          </p:val>
                                        </p:tav>
                                      </p:tavLst>
                                    </p:anim>
                                    <p:anim calcmode="lin" valueType="num">
                                      <p:cBhvr>
                                        <p:cTn id="13" dur="500" fill="hold"/>
                                        <p:tgtEl>
                                          <p:spTgt spid="64517"/>
                                        </p:tgtEl>
                                        <p:attrNameLst>
                                          <p:attrName>ppt_h</p:attrName>
                                        </p:attrNameLst>
                                      </p:cBhvr>
                                      <p:tavLst>
                                        <p:tav tm="0">
                                          <p:val>
                                            <p:strVal val="#ppt_h"/>
                                          </p:val>
                                        </p:tav>
                                        <p:tav tm="100000">
                                          <p:val>
                                            <p:strVal val="#ppt_h"/>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7" presetClass="entr" presetSubtype="10" fill="hold" grpId="0" nodeType="clickEffect">
                                  <p:stCondLst>
                                    <p:cond delay="0"/>
                                  </p:stCondLst>
                                  <p:childTnLst>
                                    <p:set>
                                      <p:cBhvr>
                                        <p:cTn id="17" dur="1" fill="hold">
                                          <p:stCondLst>
                                            <p:cond delay="0"/>
                                          </p:stCondLst>
                                        </p:cTn>
                                        <p:tgtEl>
                                          <p:spTgt spid="64518"/>
                                        </p:tgtEl>
                                        <p:attrNameLst>
                                          <p:attrName>style.visibility</p:attrName>
                                        </p:attrNameLst>
                                      </p:cBhvr>
                                      <p:to>
                                        <p:strVal val="visible"/>
                                      </p:to>
                                    </p:set>
                                    <p:anim calcmode="lin" valueType="num">
                                      <p:cBhvr>
                                        <p:cTn id="18" dur="500" fill="hold"/>
                                        <p:tgtEl>
                                          <p:spTgt spid="64518"/>
                                        </p:tgtEl>
                                        <p:attrNameLst>
                                          <p:attrName>ppt_w</p:attrName>
                                        </p:attrNameLst>
                                      </p:cBhvr>
                                      <p:tavLst>
                                        <p:tav tm="0">
                                          <p:val>
                                            <p:fltVal val="0"/>
                                          </p:val>
                                        </p:tav>
                                        <p:tav tm="100000">
                                          <p:val>
                                            <p:strVal val="#ppt_w"/>
                                          </p:val>
                                        </p:tav>
                                      </p:tavLst>
                                    </p:anim>
                                    <p:anim calcmode="lin" valueType="num">
                                      <p:cBhvr>
                                        <p:cTn id="19" dur="500" fill="hold"/>
                                        <p:tgtEl>
                                          <p:spTgt spid="64518"/>
                                        </p:tgtEl>
                                        <p:attrNameLst>
                                          <p:attrName>ppt_h</p:attrName>
                                        </p:attrNameLst>
                                      </p:cBhvr>
                                      <p:tavLst>
                                        <p:tav tm="0">
                                          <p:val>
                                            <p:strVal val="#ppt_h"/>
                                          </p:val>
                                        </p:tav>
                                        <p:tav tm="100000">
                                          <p:val>
                                            <p:strVal val="#ppt_h"/>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17" presetClass="entr" presetSubtype="10" fill="hold" grpId="0" nodeType="clickEffect">
                                  <p:stCondLst>
                                    <p:cond delay="0"/>
                                  </p:stCondLst>
                                  <p:childTnLst>
                                    <p:set>
                                      <p:cBhvr>
                                        <p:cTn id="23" dur="1" fill="hold">
                                          <p:stCondLst>
                                            <p:cond delay="0"/>
                                          </p:stCondLst>
                                        </p:cTn>
                                        <p:tgtEl>
                                          <p:spTgt spid="64519"/>
                                        </p:tgtEl>
                                        <p:attrNameLst>
                                          <p:attrName>style.visibility</p:attrName>
                                        </p:attrNameLst>
                                      </p:cBhvr>
                                      <p:to>
                                        <p:strVal val="visible"/>
                                      </p:to>
                                    </p:set>
                                    <p:anim calcmode="lin" valueType="num">
                                      <p:cBhvr>
                                        <p:cTn id="24" dur="500" fill="hold"/>
                                        <p:tgtEl>
                                          <p:spTgt spid="64519"/>
                                        </p:tgtEl>
                                        <p:attrNameLst>
                                          <p:attrName>ppt_w</p:attrName>
                                        </p:attrNameLst>
                                      </p:cBhvr>
                                      <p:tavLst>
                                        <p:tav tm="0">
                                          <p:val>
                                            <p:fltVal val="0"/>
                                          </p:val>
                                        </p:tav>
                                        <p:tav tm="100000">
                                          <p:val>
                                            <p:strVal val="#ppt_w"/>
                                          </p:val>
                                        </p:tav>
                                      </p:tavLst>
                                    </p:anim>
                                    <p:anim calcmode="lin" valueType="num">
                                      <p:cBhvr>
                                        <p:cTn id="25" dur="500" fill="hold"/>
                                        <p:tgtEl>
                                          <p:spTgt spid="64519"/>
                                        </p:tgtEl>
                                        <p:attrNameLst>
                                          <p:attrName>ppt_h</p:attrName>
                                        </p:attrNameLst>
                                      </p:cBhvr>
                                      <p:tavLst>
                                        <p:tav tm="0">
                                          <p:val>
                                            <p:strVal val="#ppt_h"/>
                                          </p:val>
                                        </p:tav>
                                        <p:tav tm="100000">
                                          <p:val>
                                            <p:strVal val="#ppt_h"/>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17" presetClass="entr" presetSubtype="10" fill="hold" grpId="0" nodeType="clickEffect">
                                  <p:stCondLst>
                                    <p:cond delay="0"/>
                                  </p:stCondLst>
                                  <p:childTnLst>
                                    <p:set>
                                      <p:cBhvr>
                                        <p:cTn id="29" dur="1" fill="hold">
                                          <p:stCondLst>
                                            <p:cond delay="0"/>
                                          </p:stCondLst>
                                        </p:cTn>
                                        <p:tgtEl>
                                          <p:spTgt spid="64521"/>
                                        </p:tgtEl>
                                        <p:attrNameLst>
                                          <p:attrName>style.visibility</p:attrName>
                                        </p:attrNameLst>
                                      </p:cBhvr>
                                      <p:to>
                                        <p:strVal val="visible"/>
                                      </p:to>
                                    </p:set>
                                    <p:anim calcmode="lin" valueType="num">
                                      <p:cBhvr>
                                        <p:cTn id="30" dur="500" fill="hold"/>
                                        <p:tgtEl>
                                          <p:spTgt spid="64521"/>
                                        </p:tgtEl>
                                        <p:attrNameLst>
                                          <p:attrName>ppt_w</p:attrName>
                                        </p:attrNameLst>
                                      </p:cBhvr>
                                      <p:tavLst>
                                        <p:tav tm="0">
                                          <p:val>
                                            <p:fltVal val="0"/>
                                          </p:val>
                                        </p:tav>
                                        <p:tav tm="100000">
                                          <p:val>
                                            <p:strVal val="#ppt_w"/>
                                          </p:val>
                                        </p:tav>
                                      </p:tavLst>
                                    </p:anim>
                                    <p:anim calcmode="lin" valueType="num">
                                      <p:cBhvr>
                                        <p:cTn id="31" dur="500" fill="hold"/>
                                        <p:tgtEl>
                                          <p:spTgt spid="64521"/>
                                        </p:tgtEl>
                                        <p:attrNameLst>
                                          <p:attrName>ppt_h</p:attrName>
                                        </p:attrNameLst>
                                      </p:cBhvr>
                                      <p:tavLst>
                                        <p:tav tm="0">
                                          <p:val>
                                            <p:strVal val="#ppt_h"/>
                                          </p:val>
                                        </p:tav>
                                        <p:tav tm="100000">
                                          <p:val>
                                            <p:strVal val="#ppt_h"/>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17" presetClass="entr" presetSubtype="10" fill="hold" grpId="0" nodeType="clickEffect">
                                  <p:stCondLst>
                                    <p:cond delay="0"/>
                                  </p:stCondLst>
                                  <p:childTnLst>
                                    <p:set>
                                      <p:cBhvr>
                                        <p:cTn id="35" dur="1" fill="hold">
                                          <p:stCondLst>
                                            <p:cond delay="0"/>
                                          </p:stCondLst>
                                        </p:cTn>
                                        <p:tgtEl>
                                          <p:spTgt spid="64520"/>
                                        </p:tgtEl>
                                        <p:attrNameLst>
                                          <p:attrName>style.visibility</p:attrName>
                                        </p:attrNameLst>
                                      </p:cBhvr>
                                      <p:to>
                                        <p:strVal val="visible"/>
                                      </p:to>
                                    </p:set>
                                    <p:anim calcmode="lin" valueType="num">
                                      <p:cBhvr>
                                        <p:cTn id="36" dur="500" fill="hold"/>
                                        <p:tgtEl>
                                          <p:spTgt spid="64520"/>
                                        </p:tgtEl>
                                        <p:attrNameLst>
                                          <p:attrName>ppt_w</p:attrName>
                                        </p:attrNameLst>
                                      </p:cBhvr>
                                      <p:tavLst>
                                        <p:tav tm="0">
                                          <p:val>
                                            <p:fltVal val="0"/>
                                          </p:val>
                                        </p:tav>
                                        <p:tav tm="100000">
                                          <p:val>
                                            <p:strVal val="#ppt_w"/>
                                          </p:val>
                                        </p:tav>
                                      </p:tavLst>
                                    </p:anim>
                                    <p:anim calcmode="lin" valueType="num">
                                      <p:cBhvr>
                                        <p:cTn id="37" dur="500" fill="hold"/>
                                        <p:tgtEl>
                                          <p:spTgt spid="64520"/>
                                        </p:tgtEl>
                                        <p:attrNameLst>
                                          <p:attrName>ppt_h</p:attrName>
                                        </p:attrNameLst>
                                      </p:cBhvr>
                                      <p:tavLst>
                                        <p:tav tm="0">
                                          <p:val>
                                            <p:strVal val="#ppt_h"/>
                                          </p:val>
                                        </p:tav>
                                        <p:tav tm="100000">
                                          <p:val>
                                            <p:strVal val="#ppt_h"/>
                                          </p:val>
                                        </p:tav>
                                      </p:tavLst>
                                    </p:anim>
                                  </p:childTnLst>
                                </p:cTn>
                              </p:par>
                            </p:childTnLst>
                          </p:cTn>
                        </p:par>
                      </p:childTnLst>
                    </p:cTn>
                  </p:par>
                  <p:par>
                    <p:cTn id="38" fill="hold" nodeType="clickPar">
                      <p:stCondLst>
                        <p:cond delay="indefinite"/>
                      </p:stCondLst>
                      <p:childTnLst>
                        <p:par>
                          <p:cTn id="39" fill="hold" nodeType="withGroup">
                            <p:stCondLst>
                              <p:cond delay="0"/>
                            </p:stCondLst>
                            <p:childTnLst>
                              <p:par>
                                <p:cTn id="40" presetID="17" presetClass="entr" presetSubtype="10" fill="hold" grpId="0" nodeType="clickEffect">
                                  <p:stCondLst>
                                    <p:cond delay="0"/>
                                  </p:stCondLst>
                                  <p:childTnLst>
                                    <p:set>
                                      <p:cBhvr>
                                        <p:cTn id="41" dur="1" fill="hold">
                                          <p:stCondLst>
                                            <p:cond delay="0"/>
                                          </p:stCondLst>
                                        </p:cTn>
                                        <p:tgtEl>
                                          <p:spTgt spid="64525"/>
                                        </p:tgtEl>
                                        <p:attrNameLst>
                                          <p:attrName>style.visibility</p:attrName>
                                        </p:attrNameLst>
                                      </p:cBhvr>
                                      <p:to>
                                        <p:strVal val="visible"/>
                                      </p:to>
                                    </p:set>
                                    <p:anim calcmode="lin" valueType="num">
                                      <p:cBhvr>
                                        <p:cTn id="42" dur="500" fill="hold"/>
                                        <p:tgtEl>
                                          <p:spTgt spid="64525"/>
                                        </p:tgtEl>
                                        <p:attrNameLst>
                                          <p:attrName>ppt_w</p:attrName>
                                        </p:attrNameLst>
                                      </p:cBhvr>
                                      <p:tavLst>
                                        <p:tav tm="0">
                                          <p:val>
                                            <p:fltVal val="0"/>
                                          </p:val>
                                        </p:tav>
                                        <p:tav tm="100000">
                                          <p:val>
                                            <p:strVal val="#ppt_w"/>
                                          </p:val>
                                        </p:tav>
                                      </p:tavLst>
                                    </p:anim>
                                    <p:anim calcmode="lin" valueType="num">
                                      <p:cBhvr>
                                        <p:cTn id="43" dur="500" fill="hold"/>
                                        <p:tgtEl>
                                          <p:spTgt spid="64525"/>
                                        </p:tgtEl>
                                        <p:attrNameLst>
                                          <p:attrName>ppt_h</p:attrName>
                                        </p:attrNameLst>
                                      </p:cBhvr>
                                      <p:tavLst>
                                        <p:tav tm="0">
                                          <p:val>
                                            <p:strVal val="#ppt_h"/>
                                          </p:val>
                                        </p:tav>
                                        <p:tav tm="100000">
                                          <p:val>
                                            <p:strVal val="#ppt_h"/>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15" presetClass="entr" presetSubtype="0" fill="hold" grpId="0" nodeType="clickEffect">
                                  <p:stCondLst>
                                    <p:cond delay="0"/>
                                  </p:stCondLst>
                                  <p:childTnLst>
                                    <p:set>
                                      <p:cBhvr>
                                        <p:cTn id="47" dur="1" fill="hold">
                                          <p:stCondLst>
                                            <p:cond delay="0"/>
                                          </p:stCondLst>
                                        </p:cTn>
                                        <p:tgtEl>
                                          <p:spTgt spid="64524"/>
                                        </p:tgtEl>
                                        <p:attrNameLst>
                                          <p:attrName>style.visibility</p:attrName>
                                        </p:attrNameLst>
                                      </p:cBhvr>
                                      <p:to>
                                        <p:strVal val="visible"/>
                                      </p:to>
                                    </p:set>
                                    <p:anim calcmode="lin" valueType="num">
                                      <p:cBhvr>
                                        <p:cTn id="48" dur="1000" fill="hold"/>
                                        <p:tgtEl>
                                          <p:spTgt spid="64524"/>
                                        </p:tgtEl>
                                        <p:attrNameLst>
                                          <p:attrName>ppt_w</p:attrName>
                                        </p:attrNameLst>
                                      </p:cBhvr>
                                      <p:tavLst>
                                        <p:tav tm="0">
                                          <p:val>
                                            <p:fltVal val="0"/>
                                          </p:val>
                                        </p:tav>
                                        <p:tav tm="100000">
                                          <p:val>
                                            <p:strVal val="#ppt_w"/>
                                          </p:val>
                                        </p:tav>
                                      </p:tavLst>
                                    </p:anim>
                                    <p:anim calcmode="lin" valueType="num">
                                      <p:cBhvr>
                                        <p:cTn id="49" dur="1000" fill="hold"/>
                                        <p:tgtEl>
                                          <p:spTgt spid="64524"/>
                                        </p:tgtEl>
                                        <p:attrNameLst>
                                          <p:attrName>ppt_h</p:attrName>
                                        </p:attrNameLst>
                                      </p:cBhvr>
                                      <p:tavLst>
                                        <p:tav tm="0">
                                          <p:val>
                                            <p:fltVal val="0"/>
                                          </p:val>
                                        </p:tav>
                                        <p:tav tm="100000">
                                          <p:val>
                                            <p:strVal val="#ppt_h"/>
                                          </p:val>
                                        </p:tav>
                                      </p:tavLst>
                                    </p:anim>
                                    <p:anim calcmode="lin" valueType="num">
                                      <p:cBhvr>
                                        <p:cTn id="50" dur="1000" fill="hold"/>
                                        <p:tgtEl>
                                          <p:spTgt spid="64524"/>
                                        </p:tgtEl>
                                        <p:attrNameLst>
                                          <p:attrName>ppt_x</p:attrName>
                                        </p:attrNameLst>
                                      </p:cBhvr>
                                      <p:tavLst>
                                        <p:tav tm="0" fmla="#ppt_x+(cos(-2*pi*(1-$))*-#ppt_x-sin(-2*pi*(1-$))*(1-#ppt_y))*(1-$)">
                                          <p:val>
                                            <p:fltVal val="0"/>
                                          </p:val>
                                        </p:tav>
                                        <p:tav tm="100000">
                                          <p:val>
                                            <p:fltVal val="1"/>
                                          </p:val>
                                        </p:tav>
                                      </p:tavLst>
                                    </p:anim>
                                    <p:anim calcmode="lin" valueType="num">
                                      <p:cBhvr>
                                        <p:cTn id="51" dur="1000" fill="hold"/>
                                        <p:tgtEl>
                                          <p:spTgt spid="645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7" grpId="0" autoUpdateAnimBg="0"/>
      <p:bldP spid="64518" grpId="0" autoUpdateAnimBg="0"/>
      <p:bldP spid="64519" grpId="0" autoUpdateAnimBg="0"/>
      <p:bldP spid="64520" grpId="0" autoUpdateAnimBg="0"/>
      <p:bldP spid="64521" grpId="0" autoUpdateAnimBg="0"/>
      <p:bldP spid="64524" grpId="0" autoUpdateAnimBg="0"/>
      <p:bldP spid="6452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p:txBody>
          <a:bodyPr/>
          <a:lstStyle/>
          <a:p>
            <a:r>
              <a:rPr lang="hu-HU" altLang="hu-HU" dirty="0" smtClean="0"/>
              <a:t>A vásárlással összefüggő igények és profilok gyakran függetlenek a márkaértékektől, így az előzetes márkapreferencia időről időre eltéríthető</a:t>
            </a:r>
            <a:endParaRPr lang="nl-NL" altLang="hu-HU" dirty="0"/>
          </a:p>
        </p:txBody>
      </p:sp>
      <p:grpSp>
        <p:nvGrpSpPr>
          <p:cNvPr id="65548" name="Group 12"/>
          <p:cNvGrpSpPr>
            <a:grpSpLocks/>
          </p:cNvGrpSpPr>
          <p:nvPr/>
        </p:nvGrpSpPr>
        <p:grpSpPr bwMode="auto">
          <a:xfrm>
            <a:off x="4792663" y="2894013"/>
            <a:ext cx="2598737" cy="722312"/>
            <a:chOff x="2880" y="1296"/>
            <a:chExt cx="1776" cy="576"/>
          </a:xfrm>
        </p:grpSpPr>
        <p:sp>
          <p:nvSpPr>
            <p:cNvPr id="65549" name="Oval 13"/>
            <p:cNvSpPr>
              <a:spLocks noChangeArrowheads="1"/>
            </p:cNvSpPr>
            <p:nvPr/>
          </p:nvSpPr>
          <p:spPr bwMode="auto">
            <a:xfrm>
              <a:off x="2880" y="1296"/>
              <a:ext cx="1776" cy="576"/>
            </a:xfrm>
            <a:prstGeom prst="ellipse">
              <a:avLst/>
            </a:prstGeom>
            <a:solidFill>
              <a:srgbClr val="FF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65550" name="Text Box 14"/>
            <p:cNvSpPr txBox="1">
              <a:spLocks noChangeArrowheads="1"/>
            </p:cNvSpPr>
            <p:nvPr/>
          </p:nvSpPr>
          <p:spPr bwMode="auto">
            <a:xfrm>
              <a:off x="3316" y="1339"/>
              <a:ext cx="905" cy="491"/>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hu-HU" altLang="hu-HU" sz="1800" dirty="0" smtClean="0"/>
                <a:t>Kényelem</a:t>
              </a:r>
            </a:p>
            <a:p>
              <a:pPr algn="ctr"/>
              <a:r>
                <a:rPr lang="hu-HU" altLang="hu-HU" sz="1600" dirty="0" smtClean="0"/>
                <a:t>(15-20%)</a:t>
              </a:r>
              <a:endParaRPr lang="nl-NL" altLang="hu-HU" sz="1600" dirty="0"/>
            </a:p>
          </p:txBody>
        </p:sp>
      </p:grpSp>
      <p:grpSp>
        <p:nvGrpSpPr>
          <p:cNvPr id="65564" name="Group 28"/>
          <p:cNvGrpSpPr>
            <a:grpSpLocks/>
          </p:cNvGrpSpPr>
          <p:nvPr/>
        </p:nvGrpSpPr>
        <p:grpSpPr bwMode="auto">
          <a:xfrm>
            <a:off x="1906588" y="2894013"/>
            <a:ext cx="2597150" cy="722312"/>
            <a:chOff x="1201" y="1823"/>
            <a:chExt cx="1636" cy="455"/>
          </a:xfrm>
        </p:grpSpPr>
        <p:sp>
          <p:nvSpPr>
            <p:cNvPr id="65552" name="Oval 16"/>
            <p:cNvSpPr>
              <a:spLocks noChangeArrowheads="1"/>
            </p:cNvSpPr>
            <p:nvPr/>
          </p:nvSpPr>
          <p:spPr bwMode="auto">
            <a:xfrm>
              <a:off x="1201" y="1823"/>
              <a:ext cx="1636" cy="455"/>
            </a:xfrm>
            <a:prstGeom prst="ellipse">
              <a:avLst/>
            </a:prstGeom>
            <a:solidFill>
              <a:srgbClr val="FF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65553" name="Text Box 17"/>
            <p:cNvSpPr txBox="1">
              <a:spLocks noChangeArrowheads="1"/>
            </p:cNvSpPr>
            <p:nvPr/>
          </p:nvSpPr>
          <p:spPr bwMode="auto">
            <a:xfrm>
              <a:off x="1639" y="1857"/>
              <a:ext cx="759" cy="388"/>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hu-HU" altLang="hu-HU" sz="1800" dirty="0" smtClean="0"/>
                <a:t>Élvezet </a:t>
              </a:r>
            </a:p>
            <a:p>
              <a:pPr algn="ctr"/>
              <a:r>
                <a:rPr lang="hu-HU" altLang="hu-HU" sz="1600" dirty="0" smtClean="0"/>
                <a:t>(10-30%)</a:t>
              </a:r>
              <a:endParaRPr lang="nl-NL" altLang="hu-HU" sz="1600" dirty="0"/>
            </a:p>
          </p:txBody>
        </p:sp>
      </p:grpSp>
      <p:grpSp>
        <p:nvGrpSpPr>
          <p:cNvPr id="65566" name="Group 30"/>
          <p:cNvGrpSpPr>
            <a:grpSpLocks/>
          </p:cNvGrpSpPr>
          <p:nvPr/>
        </p:nvGrpSpPr>
        <p:grpSpPr bwMode="auto">
          <a:xfrm>
            <a:off x="4794250" y="3845886"/>
            <a:ext cx="2638425" cy="877602"/>
            <a:chOff x="3020" y="2425"/>
            <a:chExt cx="1636" cy="523"/>
          </a:xfrm>
        </p:grpSpPr>
        <p:sp>
          <p:nvSpPr>
            <p:cNvPr id="65555" name="Oval 19"/>
            <p:cNvSpPr>
              <a:spLocks noChangeArrowheads="1"/>
            </p:cNvSpPr>
            <p:nvPr/>
          </p:nvSpPr>
          <p:spPr bwMode="auto">
            <a:xfrm>
              <a:off x="3020" y="2467"/>
              <a:ext cx="1636" cy="456"/>
            </a:xfrm>
            <a:prstGeom prst="ellipse">
              <a:avLst/>
            </a:prstGeom>
            <a:solidFill>
              <a:srgbClr val="FF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65556" name="Text Box 20"/>
            <p:cNvSpPr txBox="1">
              <a:spLocks noChangeArrowheads="1"/>
            </p:cNvSpPr>
            <p:nvPr/>
          </p:nvSpPr>
          <p:spPr bwMode="auto">
            <a:xfrm>
              <a:off x="3136" y="2425"/>
              <a:ext cx="1431" cy="523"/>
            </a:xfrm>
            <a:prstGeom prst="rect">
              <a:avLst/>
            </a:prstGeom>
            <a:noFill/>
            <a:ln>
              <a:noFill/>
            </a:ln>
            <a:effectLst/>
            <a:extLst>
              <a:ext uri="{909E8E84-426E-40dd-AFC4-6F175D3DCCD1}">
                <a14:hiddenFill xmlns:a14="http://schemas.microsoft.com/office/drawing/2010/main">
                  <a:solidFill>
                    <a:srgbClr val="FFFF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p>
              <a:pPr algn="ctr"/>
              <a:r>
                <a:rPr lang="hu-HU" altLang="hu-HU" sz="1700" dirty="0"/>
                <a:t>Árérzékenység / </a:t>
              </a:r>
              <a:r>
                <a:rPr lang="hu-HU" altLang="hu-HU" sz="1700" dirty="0" err="1" smtClean="0"/>
                <a:t>helyhezkötöttség</a:t>
              </a:r>
              <a:endParaRPr lang="hu-HU" altLang="hu-HU" sz="1700" dirty="0" smtClean="0"/>
            </a:p>
            <a:p>
              <a:pPr algn="ctr"/>
              <a:r>
                <a:rPr lang="hu-HU" altLang="hu-HU" sz="1600" dirty="0" smtClean="0"/>
                <a:t>(20-80%)</a:t>
              </a:r>
              <a:endParaRPr lang="nl-NL" altLang="hu-HU" sz="1600" dirty="0"/>
            </a:p>
          </p:txBody>
        </p:sp>
      </p:grpSp>
      <p:grpSp>
        <p:nvGrpSpPr>
          <p:cNvPr id="65557" name="Group 21"/>
          <p:cNvGrpSpPr>
            <a:grpSpLocks/>
          </p:cNvGrpSpPr>
          <p:nvPr/>
        </p:nvGrpSpPr>
        <p:grpSpPr bwMode="auto">
          <a:xfrm>
            <a:off x="1906588" y="3916363"/>
            <a:ext cx="2597150" cy="723900"/>
            <a:chOff x="1104" y="2208"/>
            <a:chExt cx="1776" cy="576"/>
          </a:xfrm>
        </p:grpSpPr>
        <p:sp>
          <p:nvSpPr>
            <p:cNvPr id="65558" name="Oval 22"/>
            <p:cNvSpPr>
              <a:spLocks noChangeArrowheads="1"/>
            </p:cNvSpPr>
            <p:nvPr/>
          </p:nvSpPr>
          <p:spPr bwMode="auto">
            <a:xfrm>
              <a:off x="1104" y="2208"/>
              <a:ext cx="1776" cy="576"/>
            </a:xfrm>
            <a:prstGeom prst="ellipse">
              <a:avLst/>
            </a:prstGeom>
            <a:solidFill>
              <a:srgbClr val="FFFF00"/>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65559" name="Text Box 23"/>
            <p:cNvSpPr txBox="1">
              <a:spLocks noChangeArrowheads="1"/>
            </p:cNvSpPr>
            <p:nvPr/>
          </p:nvSpPr>
          <p:spPr bwMode="auto">
            <a:xfrm>
              <a:off x="1492" y="2250"/>
              <a:ext cx="1000" cy="490"/>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hu-HU" altLang="hu-HU" sz="1800" dirty="0" smtClean="0"/>
                <a:t>Árvadászat</a:t>
              </a:r>
            </a:p>
            <a:p>
              <a:pPr algn="ctr"/>
              <a:r>
                <a:rPr lang="hu-HU" altLang="hu-HU" sz="1600" dirty="0" smtClean="0"/>
                <a:t>(20-60%)</a:t>
              </a:r>
              <a:endParaRPr lang="nl-NL" altLang="hu-HU" sz="1600" dirty="0"/>
            </a:p>
          </p:txBody>
        </p:sp>
      </p:grpSp>
      <p:grpSp>
        <p:nvGrpSpPr>
          <p:cNvPr id="65565" name="Group 29"/>
          <p:cNvGrpSpPr>
            <a:grpSpLocks/>
          </p:cNvGrpSpPr>
          <p:nvPr/>
        </p:nvGrpSpPr>
        <p:grpSpPr bwMode="auto">
          <a:xfrm>
            <a:off x="188913" y="1143000"/>
            <a:ext cx="8805862" cy="4398963"/>
            <a:chOff x="119" y="720"/>
            <a:chExt cx="5547" cy="2771"/>
          </a:xfrm>
        </p:grpSpPr>
        <p:sp>
          <p:nvSpPr>
            <p:cNvPr id="65540" name="Text Box 4"/>
            <p:cNvSpPr txBox="1">
              <a:spLocks noChangeArrowheads="1"/>
            </p:cNvSpPr>
            <p:nvPr/>
          </p:nvSpPr>
          <p:spPr bwMode="auto">
            <a:xfrm>
              <a:off x="2430" y="1315"/>
              <a:ext cx="1002" cy="256"/>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hu-HU" altLang="hu-HU" sz="2000"/>
                <a:t>Költi a pénzt</a:t>
              </a:r>
              <a:endParaRPr lang="nl-NL" altLang="hu-HU" sz="2000"/>
            </a:p>
          </p:txBody>
        </p:sp>
        <p:sp>
          <p:nvSpPr>
            <p:cNvPr id="65542" name="Line 6"/>
            <p:cNvSpPr>
              <a:spLocks noChangeShapeType="1"/>
            </p:cNvSpPr>
            <p:nvPr/>
          </p:nvSpPr>
          <p:spPr bwMode="auto">
            <a:xfrm>
              <a:off x="1401" y="2396"/>
              <a:ext cx="3232" cy="0"/>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sp>
          <p:nvSpPr>
            <p:cNvPr id="65543" name="Line 7"/>
            <p:cNvSpPr>
              <a:spLocks noChangeShapeType="1"/>
            </p:cNvSpPr>
            <p:nvPr/>
          </p:nvSpPr>
          <p:spPr bwMode="auto">
            <a:xfrm>
              <a:off x="2931" y="1568"/>
              <a:ext cx="0" cy="1669"/>
            </a:xfrm>
            <a:prstGeom prst="line">
              <a:avLst/>
            </a:prstGeom>
            <a:noFill/>
            <a:ln w="9525">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hu-HU"/>
            </a:p>
          </p:txBody>
        </p:sp>
        <p:pic>
          <p:nvPicPr>
            <p:cNvPr id="65544" name="Picture 8"/>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52" y="1339"/>
              <a:ext cx="619" cy="531"/>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45" name="Picture 9"/>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9" y="1339"/>
              <a:ext cx="620" cy="531"/>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46" name="Picture 10"/>
            <p:cNvPicPr>
              <a:picLocks noChangeAspect="1" noChangeArrowheads="1"/>
            </p:cNvPicPr>
            <p:nvPr/>
          </p:nvPicPr>
          <p:blipFill>
            <a:blip r:embed="rId6">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452" y="2942"/>
              <a:ext cx="619" cy="531"/>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5547" name="Picture 11"/>
            <p:cNvPicPr>
              <a:picLocks noChangeAspect="1" noChangeArrowheads="1"/>
            </p:cNvPicPr>
            <p:nvPr/>
          </p:nvPicPr>
          <p:blipFill>
            <a:blip r:embed="rId7">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869" y="2942"/>
              <a:ext cx="620" cy="531"/>
            </a:xfrm>
            <a:prstGeom prst="rect">
              <a:avLst/>
            </a:prstGeom>
            <a:solidFill>
              <a:srgbClr val="FFFF0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65560" name="Object 24"/>
            <p:cNvGraphicFramePr>
              <a:graphicFrameLocks noChangeAspect="1"/>
            </p:cNvGraphicFramePr>
            <p:nvPr/>
          </p:nvGraphicFramePr>
          <p:xfrm>
            <a:off x="3948" y="720"/>
            <a:ext cx="474" cy="538"/>
          </p:xfrm>
          <a:graphic>
            <a:graphicData uri="http://schemas.openxmlformats.org/presentationml/2006/ole">
              <mc:AlternateContent xmlns:mc="http://schemas.openxmlformats.org/markup-compatibility/2006">
                <mc:Choice xmlns:v="urn:schemas-microsoft-com:vml" Requires="v">
                  <p:oleObj spid="_x0000_s1253" name="Clip" r:id="rId8" imgW="1572840" imgH="1816920" progId="MS_ClipArt_Gallery.5">
                    <p:embed/>
                  </p:oleObj>
                </mc:Choice>
                <mc:Fallback>
                  <p:oleObj name="Clip" r:id="rId8" imgW="1572840" imgH="1816920" progId="MS_ClipArt_Gallery.5">
                    <p:embed/>
                    <p:pic>
                      <p:nvPicPr>
                        <p:cNvPr id="0" name=""/>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948" y="720"/>
                          <a:ext cx="474" cy="5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
          <p:nvSpPr>
            <p:cNvPr id="65561" name="Text Box 25"/>
            <p:cNvSpPr txBox="1">
              <a:spLocks noChangeArrowheads="1"/>
            </p:cNvSpPr>
            <p:nvPr/>
          </p:nvSpPr>
          <p:spPr bwMode="auto">
            <a:xfrm>
              <a:off x="119" y="2268"/>
              <a:ext cx="1304" cy="256"/>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hu-HU" altLang="hu-HU" sz="2000"/>
                <a:t>Rászánja az időt</a:t>
              </a:r>
              <a:endParaRPr lang="nl-NL" altLang="hu-HU" sz="2000"/>
            </a:p>
          </p:txBody>
        </p:sp>
        <p:sp>
          <p:nvSpPr>
            <p:cNvPr id="65562" name="Text Box 26"/>
            <p:cNvSpPr txBox="1">
              <a:spLocks noChangeArrowheads="1"/>
            </p:cNvSpPr>
            <p:nvPr/>
          </p:nvSpPr>
          <p:spPr bwMode="auto">
            <a:xfrm>
              <a:off x="4521" y="2268"/>
              <a:ext cx="1145" cy="256"/>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hu-HU" altLang="hu-HU" sz="2000"/>
                <a:t>Spórol az időn</a:t>
              </a:r>
              <a:endParaRPr lang="nl-NL" altLang="hu-HU" sz="2000"/>
            </a:p>
          </p:txBody>
        </p:sp>
        <p:sp>
          <p:nvSpPr>
            <p:cNvPr id="65541" name="Text Box 5"/>
            <p:cNvSpPr txBox="1">
              <a:spLocks noChangeArrowheads="1"/>
            </p:cNvSpPr>
            <p:nvPr/>
          </p:nvSpPr>
          <p:spPr bwMode="auto">
            <a:xfrm>
              <a:off x="2426" y="3235"/>
              <a:ext cx="1011" cy="256"/>
            </a:xfrm>
            <a:prstGeom prst="rect">
              <a:avLst/>
            </a:prstGeom>
            <a:solidFill>
              <a:srgbClr val="CCECFF"/>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hu-HU" altLang="hu-HU" sz="2000"/>
                <a:t>Pénzt spórol</a:t>
              </a:r>
              <a:endParaRPr lang="nl-NL" altLang="hu-HU" sz="2000"/>
            </a:p>
          </p:txBody>
        </p:sp>
      </p:grpSp>
    </p:spTree>
    <p:extLst>
      <p:ext uri="{BB962C8B-B14F-4D97-AF65-F5344CB8AC3E}">
        <p14:creationId xmlns:p14="http://schemas.microsoft.com/office/powerpoint/2010/main" val="4176693350"/>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65565"/>
                                        </p:tgtEl>
                                        <p:attrNameLst>
                                          <p:attrName>style.visibility</p:attrName>
                                        </p:attrNameLst>
                                      </p:cBhvr>
                                      <p:to>
                                        <p:strVal val="visible"/>
                                      </p:to>
                                    </p:set>
                                    <p:anim calcmode="lin" valueType="num">
                                      <p:cBhvr>
                                        <p:cTn id="7" dur="500" fill="hold"/>
                                        <p:tgtEl>
                                          <p:spTgt spid="65565"/>
                                        </p:tgtEl>
                                        <p:attrNameLst>
                                          <p:attrName>ppt_w</p:attrName>
                                        </p:attrNameLst>
                                      </p:cBhvr>
                                      <p:tavLst>
                                        <p:tav tm="0">
                                          <p:val>
                                            <p:fltVal val="0"/>
                                          </p:val>
                                        </p:tav>
                                        <p:tav tm="100000">
                                          <p:val>
                                            <p:strVal val="#ppt_w"/>
                                          </p:val>
                                        </p:tav>
                                      </p:tavLst>
                                    </p:anim>
                                    <p:anim calcmode="lin" valueType="num">
                                      <p:cBhvr>
                                        <p:cTn id="8" dur="500" fill="hold"/>
                                        <p:tgtEl>
                                          <p:spTgt spid="65565"/>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65564"/>
                                        </p:tgtEl>
                                        <p:attrNameLst>
                                          <p:attrName>style.visibility</p:attrName>
                                        </p:attrNameLst>
                                      </p:cBhvr>
                                      <p:to>
                                        <p:strVal val="visible"/>
                                      </p:to>
                                    </p:set>
                                    <p:anim calcmode="lin" valueType="num">
                                      <p:cBhvr additive="base">
                                        <p:cTn id="13" dur="500" fill="hold"/>
                                        <p:tgtEl>
                                          <p:spTgt spid="65564"/>
                                        </p:tgtEl>
                                        <p:attrNameLst>
                                          <p:attrName>ppt_x</p:attrName>
                                        </p:attrNameLst>
                                      </p:cBhvr>
                                      <p:tavLst>
                                        <p:tav tm="0">
                                          <p:val>
                                            <p:strVal val="0-#ppt_w/2"/>
                                          </p:val>
                                        </p:tav>
                                        <p:tav tm="100000">
                                          <p:val>
                                            <p:strVal val="#ppt_x"/>
                                          </p:val>
                                        </p:tav>
                                      </p:tavLst>
                                    </p:anim>
                                    <p:anim calcmode="lin" valueType="num">
                                      <p:cBhvr additive="base">
                                        <p:cTn id="14" dur="500" fill="hold"/>
                                        <p:tgtEl>
                                          <p:spTgt spid="65564"/>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65548"/>
                                        </p:tgtEl>
                                        <p:attrNameLst>
                                          <p:attrName>style.visibility</p:attrName>
                                        </p:attrNameLst>
                                      </p:cBhvr>
                                      <p:to>
                                        <p:strVal val="visible"/>
                                      </p:to>
                                    </p:set>
                                    <p:anim calcmode="lin" valueType="num">
                                      <p:cBhvr additive="base">
                                        <p:cTn id="19" dur="500" fill="hold"/>
                                        <p:tgtEl>
                                          <p:spTgt spid="65548"/>
                                        </p:tgtEl>
                                        <p:attrNameLst>
                                          <p:attrName>ppt_x</p:attrName>
                                        </p:attrNameLst>
                                      </p:cBhvr>
                                      <p:tavLst>
                                        <p:tav tm="0">
                                          <p:val>
                                            <p:strVal val="0-#ppt_w/2"/>
                                          </p:val>
                                        </p:tav>
                                        <p:tav tm="100000">
                                          <p:val>
                                            <p:strVal val="#ppt_x"/>
                                          </p:val>
                                        </p:tav>
                                      </p:tavLst>
                                    </p:anim>
                                    <p:anim calcmode="lin" valueType="num">
                                      <p:cBhvr additive="base">
                                        <p:cTn id="20" dur="500" fill="hold"/>
                                        <p:tgtEl>
                                          <p:spTgt spid="65548"/>
                                        </p:tgtEl>
                                        <p:attrNameLst>
                                          <p:attrName>ppt_y</p:attrName>
                                        </p:attrNameLst>
                                      </p:cBhvr>
                                      <p:tavLst>
                                        <p:tav tm="0">
                                          <p:val>
                                            <p:strVal val="#ppt_y"/>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8" fill="hold" nodeType="clickEffect">
                                  <p:stCondLst>
                                    <p:cond delay="0"/>
                                  </p:stCondLst>
                                  <p:childTnLst>
                                    <p:set>
                                      <p:cBhvr>
                                        <p:cTn id="24" dur="1" fill="hold">
                                          <p:stCondLst>
                                            <p:cond delay="0"/>
                                          </p:stCondLst>
                                        </p:cTn>
                                        <p:tgtEl>
                                          <p:spTgt spid="65557"/>
                                        </p:tgtEl>
                                        <p:attrNameLst>
                                          <p:attrName>style.visibility</p:attrName>
                                        </p:attrNameLst>
                                      </p:cBhvr>
                                      <p:to>
                                        <p:strVal val="visible"/>
                                      </p:to>
                                    </p:set>
                                    <p:anim calcmode="lin" valueType="num">
                                      <p:cBhvr additive="base">
                                        <p:cTn id="25" dur="500" fill="hold"/>
                                        <p:tgtEl>
                                          <p:spTgt spid="65557"/>
                                        </p:tgtEl>
                                        <p:attrNameLst>
                                          <p:attrName>ppt_x</p:attrName>
                                        </p:attrNameLst>
                                      </p:cBhvr>
                                      <p:tavLst>
                                        <p:tav tm="0">
                                          <p:val>
                                            <p:strVal val="0-#ppt_w/2"/>
                                          </p:val>
                                        </p:tav>
                                        <p:tav tm="100000">
                                          <p:val>
                                            <p:strVal val="#ppt_x"/>
                                          </p:val>
                                        </p:tav>
                                      </p:tavLst>
                                    </p:anim>
                                    <p:anim calcmode="lin" valueType="num">
                                      <p:cBhvr additive="base">
                                        <p:cTn id="26" dur="500" fill="hold"/>
                                        <p:tgtEl>
                                          <p:spTgt spid="65557"/>
                                        </p:tgtEl>
                                        <p:attrNameLst>
                                          <p:attrName>ppt_y</p:attrName>
                                        </p:attrNameLst>
                                      </p:cBhvr>
                                      <p:tavLst>
                                        <p:tav tm="0">
                                          <p:val>
                                            <p:strVal val="#ppt_y"/>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5566"/>
                                        </p:tgtEl>
                                        <p:attrNameLst>
                                          <p:attrName>style.visibility</p:attrName>
                                        </p:attrNameLst>
                                      </p:cBhvr>
                                      <p:to>
                                        <p:strVal val="visible"/>
                                      </p:to>
                                    </p:set>
                                    <p:anim calcmode="lin" valueType="num">
                                      <p:cBhvr additive="base">
                                        <p:cTn id="31" dur="500" fill="hold"/>
                                        <p:tgtEl>
                                          <p:spTgt spid="65566"/>
                                        </p:tgtEl>
                                        <p:attrNameLst>
                                          <p:attrName>ppt_x</p:attrName>
                                        </p:attrNameLst>
                                      </p:cBhvr>
                                      <p:tavLst>
                                        <p:tav tm="0">
                                          <p:val>
                                            <p:strVal val="#ppt_x"/>
                                          </p:val>
                                        </p:tav>
                                        <p:tav tm="100000">
                                          <p:val>
                                            <p:strVal val="#ppt_x"/>
                                          </p:val>
                                        </p:tav>
                                      </p:tavLst>
                                    </p:anim>
                                    <p:anim calcmode="lin" valueType="num">
                                      <p:cBhvr additive="base">
                                        <p:cTn id="32" dur="500" fill="hold"/>
                                        <p:tgtEl>
                                          <p:spTgt spid="655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8487" y="-38672"/>
            <a:ext cx="8713788" cy="685800"/>
          </a:xfrm>
        </p:spPr>
        <p:txBody>
          <a:bodyPr/>
          <a:lstStyle/>
          <a:p>
            <a:pPr eaLnBrk="1" hangingPunct="1"/>
            <a:r>
              <a:rPr lang="hu-HU" altLang="hu-HU" dirty="0" smtClean="0"/>
              <a:t>Ráadásul eltérően viselkedünk különböző helyzetekben és perszónákban</a:t>
            </a:r>
            <a:endParaRPr lang="en-US" altLang="hu-HU" dirty="0" smtClean="0"/>
          </a:p>
        </p:txBody>
      </p:sp>
      <p:pic>
        <p:nvPicPr>
          <p:cNvPr id="66563" name="Picture 3" descr="mad6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94763" y="3016274"/>
            <a:ext cx="1424584" cy="22002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6564" name="Picture 4" descr="oscar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80051" y="3654689"/>
            <a:ext cx="1718664" cy="2213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8438" name="Group 5"/>
          <p:cNvGrpSpPr>
            <a:grpSpLocks/>
          </p:cNvGrpSpPr>
          <p:nvPr/>
        </p:nvGrpSpPr>
        <p:grpSpPr bwMode="auto">
          <a:xfrm>
            <a:off x="304800" y="916518"/>
            <a:ext cx="8274050" cy="4320471"/>
            <a:chOff x="114" y="814"/>
            <a:chExt cx="5646" cy="3370"/>
          </a:xfrm>
        </p:grpSpPr>
        <p:pic>
          <p:nvPicPr>
            <p:cNvPr id="18440" name="Picture 6" descr="Madonna 199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51" y="841"/>
              <a:ext cx="1082" cy="19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7" descr="MAdonna and child"/>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079" y="1317"/>
              <a:ext cx="1382" cy="2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2" name="Picture 8" descr="mad01"/>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489" y="834"/>
              <a:ext cx="1271" cy="20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3" name="Picture 9" descr="Madonna cap"/>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048" y="814"/>
              <a:ext cx="1067" cy="15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4" name="Picture 10" descr="Madonna 1"/>
            <p:cNvPicPr>
              <a:picLocks noChangeAspect="1" noChangeArrowheads="1"/>
            </p:cNvPicPr>
            <p:nvPr/>
          </p:nvPicPr>
          <p:blipFill>
            <a:blip r:embed="rId9">
              <a:extLst>
                <a:ext uri="{28A0092B-C50C-407E-A947-70E740481C1C}">
                  <a14:useLocalDpi xmlns:a14="http://schemas.microsoft.com/office/drawing/2010/main" val="0"/>
                </a:ext>
              </a:extLst>
            </a:blip>
            <a:srcRect t="-1173" r="82341"/>
            <a:stretch>
              <a:fillRect/>
            </a:stretch>
          </p:blipFill>
          <p:spPr bwMode="auto">
            <a:xfrm>
              <a:off x="114" y="841"/>
              <a:ext cx="812" cy="3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66571" name="Picture 11" descr="0402_madonna_b"/>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7315200" y="3743326"/>
            <a:ext cx="1567526" cy="2036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7590009"/>
      </p:ext>
    </p:extLst>
  </p:cSld>
  <p:clrMapOvr>
    <a:masterClrMapping/>
  </p:clrMapOvr>
  <p:transition xmlns:p14="http://schemas.microsoft.com/office/powerpoint/2010/main"/>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nodeType="afterEffect">
                                  <p:stCondLst>
                                    <p:cond delay="0"/>
                                  </p:stCondLst>
                                  <p:childTnLst>
                                    <p:set>
                                      <p:cBhvr>
                                        <p:cTn id="6" dur="1" fill="hold">
                                          <p:stCondLst>
                                            <p:cond delay="0"/>
                                          </p:stCondLst>
                                        </p:cTn>
                                        <p:tgtEl>
                                          <p:spTgt spid="66571"/>
                                        </p:tgtEl>
                                        <p:attrNameLst>
                                          <p:attrName>style.visibility</p:attrName>
                                        </p:attrNameLst>
                                      </p:cBhvr>
                                      <p:to>
                                        <p:strVal val="visible"/>
                                      </p:to>
                                    </p:set>
                                    <p:animEffect transition="in" filter="dissolve">
                                      <p:cBhvr>
                                        <p:cTn id="7" dur="500"/>
                                        <p:tgtEl>
                                          <p:spTgt spid="66571"/>
                                        </p:tgtEl>
                                      </p:cBhvr>
                                    </p:animEffect>
                                  </p:childTnLst>
                                </p:cTn>
                              </p:par>
                            </p:childTnLst>
                          </p:cTn>
                        </p:par>
                        <p:par>
                          <p:cTn id="8" fill="hold" nodeType="afterGroup">
                            <p:stCondLst>
                              <p:cond delay="500"/>
                            </p:stCondLst>
                            <p:childTnLst>
                              <p:par>
                                <p:cTn id="9" presetID="9" presetClass="entr" presetSubtype="0" fill="hold" nodeType="afterEffect">
                                  <p:stCondLst>
                                    <p:cond delay="0"/>
                                  </p:stCondLst>
                                  <p:childTnLst>
                                    <p:set>
                                      <p:cBhvr>
                                        <p:cTn id="10" dur="1" fill="hold">
                                          <p:stCondLst>
                                            <p:cond delay="0"/>
                                          </p:stCondLst>
                                        </p:cTn>
                                        <p:tgtEl>
                                          <p:spTgt spid="66563"/>
                                        </p:tgtEl>
                                        <p:attrNameLst>
                                          <p:attrName>style.visibility</p:attrName>
                                        </p:attrNameLst>
                                      </p:cBhvr>
                                      <p:to>
                                        <p:strVal val="visible"/>
                                      </p:to>
                                    </p:set>
                                    <p:animEffect transition="in" filter="dissolve">
                                      <p:cBhvr>
                                        <p:cTn id="11" dur="500"/>
                                        <p:tgtEl>
                                          <p:spTgt spid="66563"/>
                                        </p:tgtEl>
                                      </p:cBhvr>
                                    </p:animEffect>
                                  </p:childTnLst>
                                </p:cTn>
                              </p:par>
                            </p:childTnLst>
                          </p:cTn>
                        </p:par>
                        <p:par>
                          <p:cTn id="12" fill="hold" nodeType="afterGroup">
                            <p:stCondLst>
                              <p:cond delay="1000"/>
                            </p:stCondLst>
                            <p:childTnLst>
                              <p:par>
                                <p:cTn id="13" presetID="9" presetClass="entr" presetSubtype="0" fill="hold" nodeType="afterEffect">
                                  <p:stCondLst>
                                    <p:cond delay="0"/>
                                  </p:stCondLst>
                                  <p:childTnLst>
                                    <p:set>
                                      <p:cBhvr>
                                        <p:cTn id="14" dur="1" fill="hold">
                                          <p:stCondLst>
                                            <p:cond delay="0"/>
                                          </p:stCondLst>
                                        </p:cTn>
                                        <p:tgtEl>
                                          <p:spTgt spid="66564"/>
                                        </p:tgtEl>
                                        <p:attrNameLst>
                                          <p:attrName>style.visibility</p:attrName>
                                        </p:attrNameLst>
                                      </p:cBhvr>
                                      <p:to>
                                        <p:strVal val="visible"/>
                                      </p:to>
                                    </p:set>
                                    <p:animEffect transition="in" filter="dissolve">
                                      <p:cBhvr>
                                        <p:cTn id="15" dur="500"/>
                                        <p:tgtEl>
                                          <p:spTgt spid="665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Rectangle 2"/>
          <p:cNvSpPr>
            <a:spLocks noGrp="1" noChangeArrowheads="1"/>
          </p:cNvSpPr>
          <p:nvPr>
            <p:ph type="title"/>
          </p:nvPr>
        </p:nvSpPr>
        <p:spPr/>
        <p:txBody>
          <a:bodyPr/>
          <a:lstStyle/>
          <a:p>
            <a:pPr eaLnBrk="1" hangingPunct="1"/>
            <a:r>
              <a:rPr lang="hu-HU" altLang="hu-HU" sz="2400" dirty="0" smtClean="0"/>
              <a:t>Miután megismertük a márka elsődleges fogyasztóit, még figyelembe kell vennünk:</a:t>
            </a:r>
            <a:endParaRPr lang="en-GB" altLang="hu-HU" sz="2400" dirty="0" smtClean="0"/>
          </a:p>
        </p:txBody>
      </p:sp>
      <p:grpSp>
        <p:nvGrpSpPr>
          <p:cNvPr id="68619" name="Group 11"/>
          <p:cNvGrpSpPr>
            <a:grpSpLocks/>
          </p:cNvGrpSpPr>
          <p:nvPr/>
        </p:nvGrpSpPr>
        <p:grpSpPr bwMode="auto">
          <a:xfrm>
            <a:off x="900113" y="4500563"/>
            <a:ext cx="6135687" cy="1887537"/>
            <a:chOff x="567" y="2835"/>
            <a:chExt cx="3865" cy="1189"/>
          </a:xfrm>
        </p:grpSpPr>
        <p:sp>
          <p:nvSpPr>
            <p:cNvPr id="19467" name="Rectangle 8"/>
            <p:cNvSpPr>
              <a:spLocks noChangeArrowheads="1"/>
            </p:cNvSpPr>
            <p:nvPr/>
          </p:nvSpPr>
          <p:spPr bwMode="auto">
            <a:xfrm>
              <a:off x="567" y="2835"/>
              <a:ext cx="2585" cy="11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Font typeface="Wingdings" pitchFamily="2" charset="2"/>
                <a:buChar char="§"/>
                <a:defRPr sz="2200">
                  <a:solidFill>
                    <a:srgbClr val="171D45"/>
                  </a:solidFill>
                  <a:latin typeface="Arial" charset="0"/>
                </a:defRPr>
              </a:lvl1pPr>
              <a:lvl2pPr marL="742950" indent="-285750" eaLnBrk="0" hangingPunct="0">
                <a:spcBef>
                  <a:spcPct val="20000"/>
                </a:spcBef>
                <a:buFont typeface="Wingdings" pitchFamily="2" charset="2"/>
                <a:buChar char="§"/>
                <a:defRPr sz="2000">
                  <a:solidFill>
                    <a:srgbClr val="171D45"/>
                  </a:solidFill>
                  <a:latin typeface="Arial" charset="0"/>
                </a:defRPr>
              </a:lvl2pPr>
              <a:lvl3pPr marL="1143000" indent="-228600" eaLnBrk="0" hangingPunct="0">
                <a:spcBef>
                  <a:spcPct val="20000"/>
                </a:spcBef>
                <a:buFont typeface="Wingdings" pitchFamily="2" charset="2"/>
                <a:buChar char="§"/>
                <a:defRPr>
                  <a:solidFill>
                    <a:srgbClr val="171D45"/>
                  </a:solidFill>
                  <a:latin typeface="Arial" charset="0"/>
                </a:defRPr>
              </a:lvl3pPr>
              <a:lvl4pPr marL="1562100" indent="-228600" eaLnBrk="0" hangingPunct="0">
                <a:spcBef>
                  <a:spcPct val="20000"/>
                </a:spcBef>
                <a:buFont typeface="Wingdings" pitchFamily="2" charset="2"/>
                <a:buChar char="§"/>
                <a:defRPr>
                  <a:solidFill>
                    <a:srgbClr val="171D45"/>
                  </a:solidFill>
                  <a:latin typeface="Arial" charset="0"/>
                </a:defRPr>
              </a:lvl4pPr>
              <a:lvl5pPr marL="1981200" indent="-228600" eaLnBrk="0" hangingPunct="0">
                <a:spcBef>
                  <a:spcPct val="20000"/>
                </a:spcBef>
                <a:buFont typeface="Wingdings" pitchFamily="2" charset="2"/>
                <a:buChar char="§"/>
                <a:defRPr>
                  <a:solidFill>
                    <a:srgbClr val="171D45"/>
                  </a:solidFill>
                  <a:latin typeface="Arial" charset="0"/>
                </a:defRPr>
              </a:lvl5pPr>
              <a:lvl6pPr marL="2438400" indent="-228600" eaLnBrk="0" fontAlgn="base" hangingPunct="0">
                <a:spcBef>
                  <a:spcPct val="20000"/>
                </a:spcBef>
                <a:spcAft>
                  <a:spcPct val="0"/>
                </a:spcAft>
                <a:buFont typeface="Wingdings" pitchFamily="2" charset="2"/>
                <a:buChar char="§"/>
                <a:defRPr>
                  <a:solidFill>
                    <a:srgbClr val="171D45"/>
                  </a:solidFill>
                  <a:latin typeface="Arial" charset="0"/>
                </a:defRPr>
              </a:lvl6pPr>
              <a:lvl7pPr marL="2895600" indent="-228600" eaLnBrk="0" fontAlgn="base" hangingPunct="0">
                <a:spcBef>
                  <a:spcPct val="20000"/>
                </a:spcBef>
                <a:spcAft>
                  <a:spcPct val="0"/>
                </a:spcAft>
                <a:buFont typeface="Wingdings" pitchFamily="2" charset="2"/>
                <a:buChar char="§"/>
                <a:defRPr>
                  <a:solidFill>
                    <a:srgbClr val="171D45"/>
                  </a:solidFill>
                  <a:latin typeface="Arial" charset="0"/>
                </a:defRPr>
              </a:lvl7pPr>
              <a:lvl8pPr marL="3352800" indent="-228600" eaLnBrk="0" fontAlgn="base" hangingPunct="0">
                <a:spcBef>
                  <a:spcPct val="20000"/>
                </a:spcBef>
                <a:spcAft>
                  <a:spcPct val="0"/>
                </a:spcAft>
                <a:buFont typeface="Wingdings" pitchFamily="2" charset="2"/>
                <a:buChar char="§"/>
                <a:defRPr>
                  <a:solidFill>
                    <a:srgbClr val="171D45"/>
                  </a:solidFill>
                  <a:latin typeface="Arial" charset="0"/>
                </a:defRPr>
              </a:lvl8pPr>
              <a:lvl9pPr marL="3810000" indent="-228600" eaLnBrk="0" fontAlgn="base" hangingPunct="0">
                <a:spcBef>
                  <a:spcPct val="20000"/>
                </a:spcBef>
                <a:spcAft>
                  <a:spcPct val="0"/>
                </a:spcAft>
                <a:buFont typeface="Wingdings" pitchFamily="2" charset="2"/>
                <a:buChar char="§"/>
                <a:defRPr>
                  <a:solidFill>
                    <a:srgbClr val="171D45"/>
                  </a:solidFill>
                  <a:latin typeface="Arial" charset="0"/>
                </a:defRPr>
              </a:lvl9pPr>
            </a:lstStyle>
            <a:p>
              <a:pPr algn="just" eaLnBrk="1" hangingPunct="1"/>
              <a:r>
                <a:rPr lang="hu-HU" altLang="hu-HU"/>
                <a:t>Az egyes márkáknak csupán röpke idejük van, hogy a megmutassák magukat a vásárlónak.</a:t>
              </a:r>
            </a:p>
            <a:p>
              <a:pPr eaLnBrk="1" hangingPunct="1"/>
              <a:endParaRPr lang="en-GB" altLang="hu-HU"/>
            </a:p>
          </p:txBody>
        </p:sp>
        <p:pic>
          <p:nvPicPr>
            <p:cNvPr id="19468" name="Picture 5" descr="homokor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49" y="3021"/>
              <a:ext cx="383"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68621" name="Group 13"/>
          <p:cNvGrpSpPr>
            <a:grpSpLocks/>
          </p:cNvGrpSpPr>
          <p:nvPr/>
        </p:nvGrpSpPr>
        <p:grpSpPr bwMode="auto">
          <a:xfrm>
            <a:off x="900113" y="2921000"/>
            <a:ext cx="6696075" cy="1662113"/>
            <a:chOff x="567" y="1840"/>
            <a:chExt cx="4218" cy="1047"/>
          </a:xfrm>
        </p:grpSpPr>
        <p:pic>
          <p:nvPicPr>
            <p:cNvPr id="19465" name="Picture 4" descr="fogyasztas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96" y="1909"/>
              <a:ext cx="1089" cy="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6" name="Rectangle 9"/>
            <p:cNvSpPr>
              <a:spLocks noChangeArrowheads="1"/>
            </p:cNvSpPr>
            <p:nvPr/>
          </p:nvSpPr>
          <p:spPr bwMode="auto">
            <a:xfrm>
              <a:off x="567" y="1840"/>
              <a:ext cx="2585" cy="1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Font typeface="Wingdings" pitchFamily="2" charset="2"/>
                <a:buChar char="§"/>
                <a:defRPr sz="2200">
                  <a:solidFill>
                    <a:srgbClr val="171D45"/>
                  </a:solidFill>
                  <a:latin typeface="Arial" charset="0"/>
                </a:defRPr>
              </a:lvl1pPr>
              <a:lvl2pPr marL="742950" indent="-285750" eaLnBrk="0" hangingPunct="0">
                <a:spcBef>
                  <a:spcPct val="20000"/>
                </a:spcBef>
                <a:buFont typeface="Wingdings" pitchFamily="2" charset="2"/>
                <a:buChar char="§"/>
                <a:defRPr sz="2000">
                  <a:solidFill>
                    <a:srgbClr val="171D45"/>
                  </a:solidFill>
                  <a:latin typeface="Arial" charset="0"/>
                </a:defRPr>
              </a:lvl2pPr>
              <a:lvl3pPr marL="1143000" indent="-228600" eaLnBrk="0" hangingPunct="0">
                <a:spcBef>
                  <a:spcPct val="20000"/>
                </a:spcBef>
                <a:buFont typeface="Wingdings" pitchFamily="2" charset="2"/>
                <a:buChar char="§"/>
                <a:defRPr>
                  <a:solidFill>
                    <a:srgbClr val="171D45"/>
                  </a:solidFill>
                  <a:latin typeface="Arial" charset="0"/>
                </a:defRPr>
              </a:lvl3pPr>
              <a:lvl4pPr marL="1562100" indent="-228600" eaLnBrk="0" hangingPunct="0">
                <a:spcBef>
                  <a:spcPct val="20000"/>
                </a:spcBef>
                <a:buFont typeface="Wingdings" pitchFamily="2" charset="2"/>
                <a:buChar char="§"/>
                <a:defRPr>
                  <a:solidFill>
                    <a:srgbClr val="171D45"/>
                  </a:solidFill>
                  <a:latin typeface="Arial" charset="0"/>
                </a:defRPr>
              </a:lvl4pPr>
              <a:lvl5pPr marL="1981200" indent="-228600" eaLnBrk="0" hangingPunct="0">
                <a:spcBef>
                  <a:spcPct val="20000"/>
                </a:spcBef>
                <a:buFont typeface="Wingdings" pitchFamily="2" charset="2"/>
                <a:buChar char="§"/>
                <a:defRPr>
                  <a:solidFill>
                    <a:srgbClr val="171D45"/>
                  </a:solidFill>
                  <a:latin typeface="Arial" charset="0"/>
                </a:defRPr>
              </a:lvl5pPr>
              <a:lvl6pPr marL="2438400" indent="-228600" eaLnBrk="0" fontAlgn="base" hangingPunct="0">
                <a:spcBef>
                  <a:spcPct val="20000"/>
                </a:spcBef>
                <a:spcAft>
                  <a:spcPct val="0"/>
                </a:spcAft>
                <a:buFont typeface="Wingdings" pitchFamily="2" charset="2"/>
                <a:buChar char="§"/>
                <a:defRPr>
                  <a:solidFill>
                    <a:srgbClr val="171D45"/>
                  </a:solidFill>
                  <a:latin typeface="Arial" charset="0"/>
                </a:defRPr>
              </a:lvl6pPr>
              <a:lvl7pPr marL="2895600" indent="-228600" eaLnBrk="0" fontAlgn="base" hangingPunct="0">
                <a:spcBef>
                  <a:spcPct val="20000"/>
                </a:spcBef>
                <a:spcAft>
                  <a:spcPct val="0"/>
                </a:spcAft>
                <a:buFont typeface="Wingdings" pitchFamily="2" charset="2"/>
                <a:buChar char="§"/>
                <a:defRPr>
                  <a:solidFill>
                    <a:srgbClr val="171D45"/>
                  </a:solidFill>
                  <a:latin typeface="Arial" charset="0"/>
                </a:defRPr>
              </a:lvl7pPr>
              <a:lvl8pPr marL="3352800" indent="-228600" eaLnBrk="0" fontAlgn="base" hangingPunct="0">
                <a:spcBef>
                  <a:spcPct val="20000"/>
                </a:spcBef>
                <a:spcAft>
                  <a:spcPct val="0"/>
                </a:spcAft>
                <a:buFont typeface="Wingdings" pitchFamily="2" charset="2"/>
                <a:buChar char="§"/>
                <a:defRPr>
                  <a:solidFill>
                    <a:srgbClr val="171D45"/>
                  </a:solidFill>
                  <a:latin typeface="Arial" charset="0"/>
                </a:defRPr>
              </a:lvl8pPr>
              <a:lvl9pPr marL="3810000" indent="-228600" eaLnBrk="0" fontAlgn="base" hangingPunct="0">
                <a:spcBef>
                  <a:spcPct val="20000"/>
                </a:spcBef>
                <a:spcAft>
                  <a:spcPct val="0"/>
                </a:spcAft>
                <a:buFont typeface="Wingdings" pitchFamily="2" charset="2"/>
                <a:buChar char="§"/>
                <a:defRPr>
                  <a:solidFill>
                    <a:srgbClr val="171D45"/>
                  </a:solidFill>
                  <a:latin typeface="Arial" charset="0"/>
                </a:defRPr>
              </a:lvl9pPr>
            </a:lstStyle>
            <a:p>
              <a:pPr algn="just" eaLnBrk="1" hangingPunct="1"/>
              <a:r>
                <a:rPr lang="hu-HU" altLang="hu-HU"/>
                <a:t>A nagybevásárlások kb. egyötödében a vásárlásnál a „kényelem” dominál: minél gyorsabban túl lenni rajta.</a:t>
              </a:r>
            </a:p>
            <a:p>
              <a:pPr algn="just" eaLnBrk="1" hangingPunct="1"/>
              <a:endParaRPr lang="hu-HU" altLang="hu-HU"/>
            </a:p>
          </p:txBody>
        </p:sp>
      </p:grpSp>
      <p:grpSp>
        <p:nvGrpSpPr>
          <p:cNvPr id="68623" name="Group 15"/>
          <p:cNvGrpSpPr>
            <a:grpSpLocks/>
          </p:cNvGrpSpPr>
          <p:nvPr/>
        </p:nvGrpSpPr>
        <p:grpSpPr bwMode="auto">
          <a:xfrm>
            <a:off x="900113" y="1412875"/>
            <a:ext cx="6554787" cy="1662113"/>
            <a:chOff x="567" y="890"/>
            <a:chExt cx="4129" cy="1047"/>
          </a:xfrm>
        </p:grpSpPr>
        <p:pic>
          <p:nvPicPr>
            <p:cNvPr id="19463" name="Picture 6" descr="1000 forint = 3,89203 EUR - 69.8 k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84" y="935"/>
              <a:ext cx="912" cy="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4" name="Rectangle 12"/>
            <p:cNvSpPr>
              <a:spLocks noChangeArrowheads="1"/>
            </p:cNvSpPr>
            <p:nvPr/>
          </p:nvSpPr>
          <p:spPr bwMode="auto">
            <a:xfrm>
              <a:off x="567" y="890"/>
              <a:ext cx="2585" cy="1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eaLnBrk="0" hangingPunct="0">
                <a:spcBef>
                  <a:spcPct val="20000"/>
                </a:spcBef>
                <a:buFont typeface="Wingdings" pitchFamily="2" charset="2"/>
                <a:buChar char="§"/>
                <a:defRPr sz="2200">
                  <a:solidFill>
                    <a:srgbClr val="171D45"/>
                  </a:solidFill>
                  <a:latin typeface="Arial" charset="0"/>
                </a:defRPr>
              </a:lvl1pPr>
              <a:lvl2pPr marL="742950" indent="-285750" eaLnBrk="0" hangingPunct="0">
                <a:spcBef>
                  <a:spcPct val="20000"/>
                </a:spcBef>
                <a:buFont typeface="Wingdings" pitchFamily="2" charset="2"/>
                <a:buChar char="§"/>
                <a:defRPr sz="2000">
                  <a:solidFill>
                    <a:srgbClr val="171D45"/>
                  </a:solidFill>
                  <a:latin typeface="Arial" charset="0"/>
                </a:defRPr>
              </a:lvl2pPr>
              <a:lvl3pPr marL="1143000" indent="-228600" eaLnBrk="0" hangingPunct="0">
                <a:spcBef>
                  <a:spcPct val="20000"/>
                </a:spcBef>
                <a:buFont typeface="Wingdings" pitchFamily="2" charset="2"/>
                <a:buChar char="§"/>
                <a:defRPr>
                  <a:solidFill>
                    <a:srgbClr val="171D45"/>
                  </a:solidFill>
                  <a:latin typeface="Arial" charset="0"/>
                </a:defRPr>
              </a:lvl3pPr>
              <a:lvl4pPr marL="1562100" indent="-228600" eaLnBrk="0" hangingPunct="0">
                <a:spcBef>
                  <a:spcPct val="20000"/>
                </a:spcBef>
                <a:buFont typeface="Wingdings" pitchFamily="2" charset="2"/>
                <a:buChar char="§"/>
                <a:defRPr>
                  <a:solidFill>
                    <a:srgbClr val="171D45"/>
                  </a:solidFill>
                  <a:latin typeface="Arial" charset="0"/>
                </a:defRPr>
              </a:lvl4pPr>
              <a:lvl5pPr marL="1981200" indent="-228600" eaLnBrk="0" hangingPunct="0">
                <a:spcBef>
                  <a:spcPct val="20000"/>
                </a:spcBef>
                <a:buFont typeface="Wingdings" pitchFamily="2" charset="2"/>
                <a:buChar char="§"/>
                <a:defRPr>
                  <a:solidFill>
                    <a:srgbClr val="171D45"/>
                  </a:solidFill>
                  <a:latin typeface="Arial" charset="0"/>
                </a:defRPr>
              </a:lvl5pPr>
              <a:lvl6pPr marL="2438400" indent="-228600" eaLnBrk="0" fontAlgn="base" hangingPunct="0">
                <a:spcBef>
                  <a:spcPct val="20000"/>
                </a:spcBef>
                <a:spcAft>
                  <a:spcPct val="0"/>
                </a:spcAft>
                <a:buFont typeface="Wingdings" pitchFamily="2" charset="2"/>
                <a:buChar char="§"/>
                <a:defRPr>
                  <a:solidFill>
                    <a:srgbClr val="171D45"/>
                  </a:solidFill>
                  <a:latin typeface="Arial" charset="0"/>
                </a:defRPr>
              </a:lvl6pPr>
              <a:lvl7pPr marL="2895600" indent="-228600" eaLnBrk="0" fontAlgn="base" hangingPunct="0">
                <a:spcBef>
                  <a:spcPct val="20000"/>
                </a:spcBef>
                <a:spcAft>
                  <a:spcPct val="0"/>
                </a:spcAft>
                <a:buFont typeface="Wingdings" pitchFamily="2" charset="2"/>
                <a:buChar char="§"/>
                <a:defRPr>
                  <a:solidFill>
                    <a:srgbClr val="171D45"/>
                  </a:solidFill>
                  <a:latin typeface="Arial" charset="0"/>
                </a:defRPr>
              </a:lvl7pPr>
              <a:lvl8pPr marL="3352800" indent="-228600" eaLnBrk="0" fontAlgn="base" hangingPunct="0">
                <a:spcBef>
                  <a:spcPct val="20000"/>
                </a:spcBef>
                <a:spcAft>
                  <a:spcPct val="0"/>
                </a:spcAft>
                <a:buFont typeface="Wingdings" pitchFamily="2" charset="2"/>
                <a:buChar char="§"/>
                <a:defRPr>
                  <a:solidFill>
                    <a:srgbClr val="171D45"/>
                  </a:solidFill>
                  <a:latin typeface="Arial" charset="0"/>
                </a:defRPr>
              </a:lvl8pPr>
              <a:lvl9pPr marL="3810000" indent="-228600" eaLnBrk="0" fontAlgn="base" hangingPunct="0">
                <a:spcBef>
                  <a:spcPct val="20000"/>
                </a:spcBef>
                <a:spcAft>
                  <a:spcPct val="0"/>
                </a:spcAft>
                <a:buFont typeface="Wingdings" pitchFamily="2" charset="2"/>
                <a:buChar char="§"/>
                <a:defRPr>
                  <a:solidFill>
                    <a:srgbClr val="171D45"/>
                  </a:solidFill>
                  <a:latin typeface="Arial" charset="0"/>
                </a:defRPr>
              </a:lvl9pPr>
            </a:lstStyle>
            <a:p>
              <a:pPr algn="just" eaLnBrk="1" hangingPunct="1"/>
              <a:r>
                <a:rPr lang="hu-HU" altLang="hu-HU"/>
                <a:t>Sok olyan kategória van, ahol a vásárlások több, mint fele kizárólag ár- és promóció-érzékeny.</a:t>
              </a:r>
            </a:p>
            <a:p>
              <a:pPr algn="just" eaLnBrk="1" hangingPunct="1"/>
              <a:endParaRPr lang="hu-HU" altLang="hu-HU"/>
            </a:p>
          </p:txBody>
        </p:sp>
      </p:grpSp>
    </p:spTree>
    <p:extLst>
      <p:ext uri="{BB962C8B-B14F-4D97-AF65-F5344CB8AC3E}">
        <p14:creationId xmlns:p14="http://schemas.microsoft.com/office/powerpoint/2010/main" val="4181979618"/>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nodeType="clickEffect">
                                  <p:stCondLst>
                                    <p:cond delay="0"/>
                                  </p:stCondLst>
                                  <p:childTnLst>
                                    <p:set>
                                      <p:cBhvr>
                                        <p:cTn id="6" dur="1" fill="hold">
                                          <p:stCondLst>
                                            <p:cond delay="0"/>
                                          </p:stCondLst>
                                        </p:cTn>
                                        <p:tgtEl>
                                          <p:spTgt spid="68623"/>
                                        </p:tgtEl>
                                        <p:attrNameLst>
                                          <p:attrName>style.visibility</p:attrName>
                                        </p:attrNameLst>
                                      </p:cBhvr>
                                      <p:to>
                                        <p:strVal val="visible"/>
                                      </p:to>
                                    </p:set>
                                    <p:anim calcmode="lin" valueType="num">
                                      <p:cBhvr additive="base">
                                        <p:cTn id="7" dur="500" fill="hold"/>
                                        <p:tgtEl>
                                          <p:spTgt spid="68623"/>
                                        </p:tgtEl>
                                        <p:attrNameLst>
                                          <p:attrName>ppt_x</p:attrName>
                                        </p:attrNameLst>
                                      </p:cBhvr>
                                      <p:tavLst>
                                        <p:tav tm="0">
                                          <p:val>
                                            <p:strVal val="0-#ppt_w/2"/>
                                          </p:val>
                                        </p:tav>
                                        <p:tav tm="100000">
                                          <p:val>
                                            <p:strVal val="#ppt_x"/>
                                          </p:val>
                                        </p:tav>
                                      </p:tavLst>
                                    </p:anim>
                                    <p:anim calcmode="lin" valueType="num">
                                      <p:cBhvr additive="base">
                                        <p:cTn id="8" dur="500" fill="hold"/>
                                        <p:tgtEl>
                                          <p:spTgt spid="68623"/>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8" fill="hold" nodeType="clickEffect">
                                  <p:stCondLst>
                                    <p:cond delay="0"/>
                                  </p:stCondLst>
                                  <p:childTnLst>
                                    <p:set>
                                      <p:cBhvr>
                                        <p:cTn id="12" dur="1" fill="hold">
                                          <p:stCondLst>
                                            <p:cond delay="0"/>
                                          </p:stCondLst>
                                        </p:cTn>
                                        <p:tgtEl>
                                          <p:spTgt spid="68621"/>
                                        </p:tgtEl>
                                        <p:attrNameLst>
                                          <p:attrName>style.visibility</p:attrName>
                                        </p:attrNameLst>
                                      </p:cBhvr>
                                      <p:to>
                                        <p:strVal val="visible"/>
                                      </p:to>
                                    </p:set>
                                    <p:anim calcmode="lin" valueType="num">
                                      <p:cBhvr additive="base">
                                        <p:cTn id="13" dur="500" fill="hold"/>
                                        <p:tgtEl>
                                          <p:spTgt spid="68621"/>
                                        </p:tgtEl>
                                        <p:attrNameLst>
                                          <p:attrName>ppt_x</p:attrName>
                                        </p:attrNameLst>
                                      </p:cBhvr>
                                      <p:tavLst>
                                        <p:tav tm="0">
                                          <p:val>
                                            <p:strVal val="0-#ppt_w/2"/>
                                          </p:val>
                                        </p:tav>
                                        <p:tav tm="100000">
                                          <p:val>
                                            <p:strVal val="#ppt_x"/>
                                          </p:val>
                                        </p:tav>
                                      </p:tavLst>
                                    </p:anim>
                                    <p:anim calcmode="lin" valueType="num">
                                      <p:cBhvr additive="base">
                                        <p:cTn id="14" dur="500" fill="hold"/>
                                        <p:tgtEl>
                                          <p:spTgt spid="68621"/>
                                        </p:tgtEl>
                                        <p:attrNameLst>
                                          <p:attrName>ppt_y</p:attrName>
                                        </p:attrNameLst>
                                      </p:cBhvr>
                                      <p:tavLst>
                                        <p:tav tm="0">
                                          <p:val>
                                            <p:strVal val="#ppt_y"/>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8" fill="hold" nodeType="clickEffect">
                                  <p:stCondLst>
                                    <p:cond delay="0"/>
                                  </p:stCondLst>
                                  <p:childTnLst>
                                    <p:set>
                                      <p:cBhvr>
                                        <p:cTn id="18" dur="1" fill="hold">
                                          <p:stCondLst>
                                            <p:cond delay="0"/>
                                          </p:stCondLst>
                                        </p:cTn>
                                        <p:tgtEl>
                                          <p:spTgt spid="68619"/>
                                        </p:tgtEl>
                                        <p:attrNameLst>
                                          <p:attrName>style.visibility</p:attrName>
                                        </p:attrNameLst>
                                      </p:cBhvr>
                                      <p:to>
                                        <p:strVal val="visible"/>
                                      </p:to>
                                    </p:set>
                                    <p:anim calcmode="lin" valueType="num">
                                      <p:cBhvr additive="base">
                                        <p:cTn id="19" dur="500" fill="hold"/>
                                        <p:tgtEl>
                                          <p:spTgt spid="68619"/>
                                        </p:tgtEl>
                                        <p:attrNameLst>
                                          <p:attrName>ppt_x</p:attrName>
                                        </p:attrNameLst>
                                      </p:cBhvr>
                                      <p:tavLst>
                                        <p:tav tm="0">
                                          <p:val>
                                            <p:strVal val="0-#ppt_w/2"/>
                                          </p:val>
                                        </p:tav>
                                        <p:tav tm="100000">
                                          <p:val>
                                            <p:strVal val="#ppt_x"/>
                                          </p:val>
                                        </p:tav>
                                      </p:tavLst>
                                    </p:anim>
                                    <p:anim calcmode="lin" valueType="num">
                                      <p:cBhvr additive="base">
                                        <p:cTn id="20" dur="500" fill="hold"/>
                                        <p:tgtEl>
                                          <p:spTgt spid="686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483" name="Group 2"/>
          <p:cNvGrpSpPr>
            <a:grpSpLocks/>
          </p:cNvGrpSpPr>
          <p:nvPr/>
        </p:nvGrpSpPr>
        <p:grpSpPr bwMode="auto">
          <a:xfrm>
            <a:off x="471488" y="1143000"/>
            <a:ext cx="8443912" cy="4343400"/>
            <a:chOff x="297" y="720"/>
            <a:chExt cx="5319" cy="2736"/>
          </a:xfrm>
        </p:grpSpPr>
        <p:sp>
          <p:nvSpPr>
            <p:cNvPr id="20484" name="Rectangle 3"/>
            <p:cNvSpPr>
              <a:spLocks noChangeArrowheads="1"/>
            </p:cNvSpPr>
            <p:nvPr/>
          </p:nvSpPr>
          <p:spPr bwMode="auto">
            <a:xfrm>
              <a:off x="297" y="816"/>
              <a:ext cx="2352" cy="3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tx1"/>
                    </a:outerShdw>
                  </a:effectLst>
                </a14:hiddenEffects>
              </a:ext>
            </a:extLst>
          </p:spPr>
          <p:txBody>
            <a:bodyPr lIns="73728" tIns="36864" rIns="73728" bIns="36864" anchor="ctr"/>
            <a:lstStyle>
              <a:lvl1pPr defTabSz="908050" eaLnBrk="0" hangingPunct="0">
                <a:defRPr sz="2400">
                  <a:solidFill>
                    <a:schemeClr val="tx1"/>
                  </a:solidFill>
                  <a:latin typeface="Arial" charset="0"/>
                </a:defRPr>
              </a:lvl1pPr>
              <a:lvl2pPr marL="742950" indent="-285750" defTabSz="908050" eaLnBrk="0" hangingPunct="0">
                <a:defRPr sz="2400">
                  <a:solidFill>
                    <a:schemeClr val="tx1"/>
                  </a:solidFill>
                  <a:latin typeface="Arial" charset="0"/>
                </a:defRPr>
              </a:lvl2pPr>
              <a:lvl3pPr marL="1143000" indent="-228600" defTabSz="908050" eaLnBrk="0" hangingPunct="0">
                <a:defRPr sz="2400">
                  <a:solidFill>
                    <a:schemeClr val="tx1"/>
                  </a:solidFill>
                  <a:latin typeface="Arial" charset="0"/>
                </a:defRPr>
              </a:lvl3pPr>
              <a:lvl4pPr marL="1600200" indent="-228600" defTabSz="908050" eaLnBrk="0" hangingPunct="0">
                <a:defRPr sz="2400">
                  <a:solidFill>
                    <a:schemeClr val="tx1"/>
                  </a:solidFill>
                  <a:latin typeface="Arial" charset="0"/>
                </a:defRPr>
              </a:lvl4pPr>
              <a:lvl5pPr marL="2057400" indent="-228600" defTabSz="908050" eaLnBrk="0" hangingPunct="0">
                <a:defRPr sz="2400">
                  <a:solidFill>
                    <a:schemeClr val="tx1"/>
                  </a:solidFill>
                  <a:latin typeface="Arial" charset="0"/>
                </a:defRPr>
              </a:lvl5pPr>
              <a:lvl6pPr marL="2514600" indent="-228600" defTabSz="908050" eaLnBrk="0" fontAlgn="base" hangingPunct="0">
                <a:spcBef>
                  <a:spcPct val="0"/>
                </a:spcBef>
                <a:spcAft>
                  <a:spcPct val="0"/>
                </a:spcAft>
                <a:defRPr sz="2400">
                  <a:solidFill>
                    <a:schemeClr val="tx1"/>
                  </a:solidFill>
                  <a:latin typeface="Arial" charset="0"/>
                </a:defRPr>
              </a:lvl6pPr>
              <a:lvl7pPr marL="2971800" indent="-228600" defTabSz="908050" eaLnBrk="0" fontAlgn="base" hangingPunct="0">
                <a:spcBef>
                  <a:spcPct val="0"/>
                </a:spcBef>
                <a:spcAft>
                  <a:spcPct val="0"/>
                </a:spcAft>
                <a:defRPr sz="2400">
                  <a:solidFill>
                    <a:schemeClr val="tx1"/>
                  </a:solidFill>
                  <a:latin typeface="Arial" charset="0"/>
                </a:defRPr>
              </a:lvl7pPr>
              <a:lvl8pPr marL="3429000" indent="-228600" defTabSz="908050" eaLnBrk="0" fontAlgn="base" hangingPunct="0">
                <a:spcBef>
                  <a:spcPct val="0"/>
                </a:spcBef>
                <a:spcAft>
                  <a:spcPct val="0"/>
                </a:spcAft>
                <a:defRPr sz="2400">
                  <a:solidFill>
                    <a:schemeClr val="tx1"/>
                  </a:solidFill>
                  <a:latin typeface="Arial" charset="0"/>
                </a:defRPr>
              </a:lvl8pPr>
              <a:lvl9pPr marL="3886200" indent="-228600" defTabSz="908050" eaLnBrk="0" fontAlgn="base" hangingPunct="0">
                <a:spcBef>
                  <a:spcPct val="0"/>
                </a:spcBef>
                <a:spcAft>
                  <a:spcPct val="0"/>
                </a:spcAft>
                <a:defRPr sz="2400">
                  <a:solidFill>
                    <a:schemeClr val="tx1"/>
                  </a:solidFill>
                  <a:latin typeface="Arial" charset="0"/>
                </a:defRPr>
              </a:lvl9pPr>
            </a:lstStyle>
            <a:p>
              <a:pPr algn="ctr" eaLnBrk="1" hangingPunct="1">
                <a:lnSpc>
                  <a:spcPct val="105000"/>
                </a:lnSpc>
              </a:pPr>
              <a:r>
                <a:rPr lang="hu-HU" altLang="hu-HU" sz="3300" b="1">
                  <a:solidFill>
                    <a:srgbClr val="FF6600"/>
                  </a:solidFill>
                </a:rPr>
                <a:t>A fogyasztó megértése</a:t>
              </a:r>
              <a:endParaRPr lang="en-US" altLang="hu-HU" sz="3300" b="1">
                <a:solidFill>
                  <a:srgbClr val="FF6600"/>
                </a:solidFill>
              </a:endParaRPr>
            </a:p>
          </p:txBody>
        </p:sp>
        <p:sp>
          <p:nvSpPr>
            <p:cNvPr id="20485" name="Rectangle 4"/>
            <p:cNvSpPr>
              <a:spLocks noChangeArrowheads="1"/>
            </p:cNvSpPr>
            <p:nvPr/>
          </p:nvSpPr>
          <p:spPr bwMode="auto">
            <a:xfrm>
              <a:off x="3487" y="960"/>
              <a:ext cx="2129" cy="1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71842" dir="2700000" algn="ctr" rotWithShape="0">
                      <a:schemeClr val="tx1"/>
                    </a:outerShdw>
                  </a:effectLst>
                </a14:hiddenEffects>
              </a:ext>
            </a:extLst>
          </p:spPr>
          <p:txBody>
            <a:bodyPr lIns="73728" tIns="36864" rIns="73728" bIns="36864" anchor="ctr"/>
            <a:lstStyle>
              <a:lvl1pPr defTabSz="908050" eaLnBrk="0" hangingPunct="0">
                <a:defRPr sz="2400">
                  <a:solidFill>
                    <a:schemeClr val="tx1"/>
                  </a:solidFill>
                  <a:latin typeface="Arial" charset="0"/>
                </a:defRPr>
              </a:lvl1pPr>
              <a:lvl2pPr marL="742950" indent="-285750" defTabSz="908050" eaLnBrk="0" hangingPunct="0">
                <a:defRPr sz="2400">
                  <a:solidFill>
                    <a:schemeClr val="tx1"/>
                  </a:solidFill>
                  <a:latin typeface="Arial" charset="0"/>
                </a:defRPr>
              </a:lvl2pPr>
              <a:lvl3pPr marL="1143000" indent="-228600" defTabSz="908050" eaLnBrk="0" hangingPunct="0">
                <a:defRPr sz="2400">
                  <a:solidFill>
                    <a:schemeClr val="tx1"/>
                  </a:solidFill>
                  <a:latin typeface="Arial" charset="0"/>
                </a:defRPr>
              </a:lvl3pPr>
              <a:lvl4pPr marL="1600200" indent="-228600" defTabSz="908050" eaLnBrk="0" hangingPunct="0">
                <a:defRPr sz="2400">
                  <a:solidFill>
                    <a:schemeClr val="tx1"/>
                  </a:solidFill>
                  <a:latin typeface="Arial" charset="0"/>
                </a:defRPr>
              </a:lvl4pPr>
              <a:lvl5pPr marL="2057400" indent="-228600" defTabSz="908050" eaLnBrk="0" hangingPunct="0">
                <a:defRPr sz="2400">
                  <a:solidFill>
                    <a:schemeClr val="tx1"/>
                  </a:solidFill>
                  <a:latin typeface="Arial" charset="0"/>
                </a:defRPr>
              </a:lvl5pPr>
              <a:lvl6pPr marL="2514600" indent="-228600" defTabSz="908050" eaLnBrk="0" fontAlgn="base" hangingPunct="0">
                <a:spcBef>
                  <a:spcPct val="0"/>
                </a:spcBef>
                <a:spcAft>
                  <a:spcPct val="0"/>
                </a:spcAft>
                <a:defRPr sz="2400">
                  <a:solidFill>
                    <a:schemeClr val="tx1"/>
                  </a:solidFill>
                  <a:latin typeface="Arial" charset="0"/>
                </a:defRPr>
              </a:lvl6pPr>
              <a:lvl7pPr marL="2971800" indent="-228600" defTabSz="908050" eaLnBrk="0" fontAlgn="base" hangingPunct="0">
                <a:spcBef>
                  <a:spcPct val="0"/>
                </a:spcBef>
                <a:spcAft>
                  <a:spcPct val="0"/>
                </a:spcAft>
                <a:defRPr sz="2400">
                  <a:solidFill>
                    <a:schemeClr val="tx1"/>
                  </a:solidFill>
                  <a:latin typeface="Arial" charset="0"/>
                </a:defRPr>
              </a:lvl7pPr>
              <a:lvl8pPr marL="3429000" indent="-228600" defTabSz="908050" eaLnBrk="0" fontAlgn="base" hangingPunct="0">
                <a:spcBef>
                  <a:spcPct val="0"/>
                </a:spcBef>
                <a:spcAft>
                  <a:spcPct val="0"/>
                </a:spcAft>
                <a:defRPr sz="2400">
                  <a:solidFill>
                    <a:schemeClr val="tx1"/>
                  </a:solidFill>
                  <a:latin typeface="Arial" charset="0"/>
                </a:defRPr>
              </a:lvl8pPr>
              <a:lvl9pPr marL="3886200" indent="-228600" defTabSz="908050" eaLnBrk="0" fontAlgn="base" hangingPunct="0">
                <a:spcBef>
                  <a:spcPct val="0"/>
                </a:spcBef>
                <a:spcAft>
                  <a:spcPct val="0"/>
                </a:spcAft>
                <a:defRPr sz="2400">
                  <a:solidFill>
                    <a:schemeClr val="tx1"/>
                  </a:solidFill>
                  <a:latin typeface="Arial" charset="0"/>
                </a:defRPr>
              </a:lvl9pPr>
            </a:lstStyle>
            <a:p>
              <a:pPr algn="ctr" eaLnBrk="1" hangingPunct="1">
                <a:lnSpc>
                  <a:spcPct val="105000"/>
                </a:lnSpc>
              </a:pPr>
              <a:r>
                <a:rPr lang="hu-HU" altLang="hu-HU" sz="3300" b="1" dirty="0">
                  <a:solidFill>
                    <a:srgbClr val="FF6600"/>
                  </a:solidFill>
                </a:rPr>
                <a:t>Vásárlói </a:t>
              </a:r>
              <a:br>
                <a:rPr lang="hu-HU" altLang="hu-HU" sz="3300" b="1" dirty="0">
                  <a:solidFill>
                    <a:srgbClr val="FF6600"/>
                  </a:solidFill>
                </a:rPr>
              </a:br>
              <a:r>
                <a:rPr lang="hu-HU" altLang="hu-HU" sz="3300" b="1" dirty="0">
                  <a:solidFill>
                    <a:srgbClr val="FF6600"/>
                  </a:solidFill>
                </a:rPr>
                <a:t>magatartás</a:t>
              </a:r>
              <a:endParaRPr lang="en-US" altLang="hu-HU" sz="3300" b="1" dirty="0">
                <a:solidFill>
                  <a:srgbClr val="FF6600"/>
                </a:solidFill>
              </a:endParaRPr>
            </a:p>
          </p:txBody>
        </p:sp>
        <p:pic>
          <p:nvPicPr>
            <p:cNvPr id="20486"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1" y="1592"/>
              <a:ext cx="2225" cy="1852"/>
            </a:xfrm>
            <a:prstGeom prst="rect">
              <a:avLst/>
            </a:prstGeom>
            <a:noFill/>
            <a:ln w="9525">
              <a:solidFill>
                <a:srgbClr val="FFFFFF"/>
              </a:solidFill>
              <a:miter lim="800000"/>
              <a:headEnd/>
              <a:tailEnd/>
            </a:ln>
            <a:effectLst>
              <a:outerShdw dist="107763" dir="13500000" algn="ctr" rotWithShape="0">
                <a:srgbClr val="FF6600"/>
              </a:outerShdw>
            </a:effectLst>
            <a:extLst>
              <a:ext uri="{909E8E84-426E-40dd-AFC4-6F175D3DCCD1}">
                <a14:hiddenFill xmlns:a14="http://schemas.microsoft.com/office/drawing/2010/main">
                  <a:solidFill>
                    <a:srgbClr val="FFFFFF"/>
                  </a:solidFill>
                </a14:hiddenFill>
              </a:ext>
            </a:extLst>
          </p:spPr>
        </p:pic>
        <p:pic>
          <p:nvPicPr>
            <p:cNvPr id="20487" name="Picture 6"/>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03" y="1569"/>
              <a:ext cx="1679" cy="1887"/>
            </a:xfrm>
            <a:prstGeom prst="rect">
              <a:avLst/>
            </a:prstGeom>
            <a:noFill/>
            <a:ln>
              <a:noFill/>
            </a:ln>
            <a:effectLst>
              <a:outerShdw dist="107763" dir="18900000" algn="ctr" rotWithShape="0">
                <a:srgbClr val="FF6600">
                  <a:alpha val="5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Lst>
          </p:spPr>
        </p:pic>
        <p:sp>
          <p:nvSpPr>
            <p:cNvPr id="20488" name="Text Box 7"/>
            <p:cNvSpPr txBox="1">
              <a:spLocks noChangeArrowheads="1"/>
            </p:cNvSpPr>
            <p:nvPr/>
          </p:nvSpPr>
          <p:spPr bwMode="auto">
            <a:xfrm>
              <a:off x="2508" y="720"/>
              <a:ext cx="1039"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r>
                <a:rPr lang="hu-HU" altLang="hu-HU" sz="3200" b="1" dirty="0">
                  <a:solidFill>
                    <a:srgbClr val="00CC99"/>
                  </a:solidFill>
                </a:rPr>
                <a:t>Egyben</a:t>
              </a:r>
              <a:endParaRPr lang="en-GB" altLang="hu-HU" sz="3200" b="1" dirty="0">
                <a:solidFill>
                  <a:srgbClr val="00CC99"/>
                </a:solidFill>
              </a:endParaRPr>
            </a:p>
          </p:txBody>
        </p:sp>
        <p:sp>
          <p:nvSpPr>
            <p:cNvPr id="20489" name="AutoShape 8"/>
            <p:cNvSpPr>
              <a:spLocks noChangeArrowheads="1"/>
            </p:cNvSpPr>
            <p:nvPr/>
          </p:nvSpPr>
          <p:spPr bwMode="auto">
            <a:xfrm>
              <a:off x="2631" y="1104"/>
              <a:ext cx="672" cy="576"/>
            </a:xfrm>
            <a:prstGeom prst="leftRightArrow">
              <a:avLst>
                <a:gd name="adj1" fmla="val 50000"/>
                <a:gd name="adj2" fmla="val 23333"/>
              </a:avLst>
            </a:prstGeom>
            <a:solidFill>
              <a:srgbClr val="00CC99"/>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Arial" charset="0"/>
                </a:defRPr>
              </a:lvl1pPr>
              <a:lvl2pPr marL="742950" indent="-285750" eaLnBrk="0" hangingPunct="0">
                <a:defRPr sz="2400">
                  <a:solidFill>
                    <a:schemeClr val="tx1"/>
                  </a:solidFill>
                  <a:latin typeface="Arial" charset="0"/>
                </a:defRPr>
              </a:lvl2pPr>
              <a:lvl3pPr marL="1143000" indent="-228600" eaLnBrk="0" hangingPunct="0">
                <a:defRPr sz="2400">
                  <a:solidFill>
                    <a:schemeClr val="tx1"/>
                  </a:solidFill>
                  <a:latin typeface="Arial" charset="0"/>
                </a:defRPr>
              </a:lvl3pPr>
              <a:lvl4pPr marL="1600200" indent="-228600" eaLnBrk="0" hangingPunct="0">
                <a:defRPr sz="2400">
                  <a:solidFill>
                    <a:schemeClr val="tx1"/>
                  </a:solidFill>
                  <a:latin typeface="Arial" charset="0"/>
                </a:defRPr>
              </a:lvl4pPr>
              <a:lvl5pPr marL="2057400" indent="-228600" eaLnBrk="0" hangingPunct="0">
                <a:defRPr sz="2400">
                  <a:solidFill>
                    <a:schemeClr val="tx1"/>
                  </a:solidFill>
                  <a:latin typeface="Arial" charset="0"/>
                </a:defRPr>
              </a:lvl5pPr>
              <a:lvl6pPr marL="2514600" indent="-228600" eaLnBrk="0" fontAlgn="base" hangingPunct="0">
                <a:spcBef>
                  <a:spcPct val="0"/>
                </a:spcBef>
                <a:spcAft>
                  <a:spcPct val="0"/>
                </a:spcAft>
                <a:defRPr sz="2400">
                  <a:solidFill>
                    <a:schemeClr val="tx1"/>
                  </a:solidFill>
                  <a:latin typeface="Arial" charset="0"/>
                </a:defRPr>
              </a:lvl6pPr>
              <a:lvl7pPr marL="2971800" indent="-228600" eaLnBrk="0" fontAlgn="base" hangingPunct="0">
                <a:spcBef>
                  <a:spcPct val="0"/>
                </a:spcBef>
                <a:spcAft>
                  <a:spcPct val="0"/>
                </a:spcAft>
                <a:defRPr sz="2400">
                  <a:solidFill>
                    <a:schemeClr val="tx1"/>
                  </a:solidFill>
                  <a:latin typeface="Arial" charset="0"/>
                </a:defRPr>
              </a:lvl7pPr>
              <a:lvl8pPr marL="3429000" indent="-228600" eaLnBrk="0" fontAlgn="base" hangingPunct="0">
                <a:spcBef>
                  <a:spcPct val="0"/>
                </a:spcBef>
                <a:spcAft>
                  <a:spcPct val="0"/>
                </a:spcAft>
                <a:defRPr sz="2400">
                  <a:solidFill>
                    <a:schemeClr val="tx1"/>
                  </a:solidFill>
                  <a:latin typeface="Arial" charset="0"/>
                </a:defRPr>
              </a:lvl8pPr>
              <a:lvl9pPr marL="3886200" indent="-228600" eaLnBrk="0" fontAlgn="base" hangingPunct="0">
                <a:spcBef>
                  <a:spcPct val="0"/>
                </a:spcBef>
                <a:spcAft>
                  <a:spcPct val="0"/>
                </a:spcAft>
                <a:defRPr sz="2400">
                  <a:solidFill>
                    <a:schemeClr val="tx1"/>
                  </a:solidFill>
                  <a:latin typeface="Arial" charset="0"/>
                </a:defRPr>
              </a:lvl9pPr>
            </a:lstStyle>
            <a:p>
              <a:pPr eaLnBrk="1" hangingPunct="1"/>
              <a:endParaRPr lang="hu-HU" altLang="hu-HU"/>
            </a:p>
          </p:txBody>
        </p:sp>
      </p:grpSp>
    </p:spTree>
    <p:extLst>
      <p:ext uri="{BB962C8B-B14F-4D97-AF65-F5344CB8AC3E}">
        <p14:creationId xmlns:p14="http://schemas.microsoft.com/office/powerpoint/2010/main" val="2781862606"/>
      </p:ext>
    </p:extLst>
  </p:cSld>
  <p:clrMapOvr>
    <a:masterClrMapping/>
  </p:clrMapOvr>
  <p:transition xmlns:p14="http://schemas.microsoft.com/office/powerpoint/2010/main" spd="med">
    <p:wipe dir="r"/>
  </p:transition>
  <p:timing>
    <p:tnLst>
      <p:par>
        <p:cTn xmlns:p14="http://schemas.microsoft.com/office/powerpoint/2010/mai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7" name="Rectangle 2"/>
          <p:cNvSpPr>
            <a:spLocks noGrp="1" noChangeArrowheads="1"/>
          </p:cNvSpPr>
          <p:nvPr>
            <p:ph type="title"/>
          </p:nvPr>
        </p:nvSpPr>
        <p:spPr>
          <a:xfrm>
            <a:off x="0" y="-15454"/>
            <a:ext cx="8382000" cy="685800"/>
          </a:xfrm>
        </p:spPr>
        <p:txBody>
          <a:bodyPr/>
          <a:lstStyle/>
          <a:p>
            <a:pPr eaLnBrk="1" hangingPunct="1"/>
            <a:r>
              <a:rPr lang="hu-HU" altLang="hu-HU" sz="2400" dirty="0" smtClean="0"/>
              <a:t>A márka nem lehet sikeres, ha csak a fogyasztóra fókuszál – a vásárló nem csak a közvetítő, hanem önállóan meggyőzendő célcsoport</a:t>
            </a:r>
            <a:endParaRPr lang="en-GB" altLang="hu-HU" sz="2400" dirty="0" smtClean="0"/>
          </a:p>
        </p:txBody>
      </p:sp>
      <p:sp>
        <p:nvSpPr>
          <p:cNvPr id="71683" name="Rectangle 3"/>
          <p:cNvSpPr>
            <a:spLocks noGrp="1" noChangeArrowheads="1"/>
          </p:cNvSpPr>
          <p:nvPr>
            <p:ph type="body" idx="1"/>
          </p:nvPr>
        </p:nvSpPr>
        <p:spPr>
          <a:xfrm>
            <a:off x="250825" y="1484313"/>
            <a:ext cx="7086600" cy="4103687"/>
          </a:xfrm>
        </p:spPr>
        <p:txBody>
          <a:bodyPr/>
          <a:lstStyle/>
          <a:p>
            <a:pPr eaLnBrk="1" hangingPunct="1"/>
            <a:r>
              <a:rPr lang="hu-HU" altLang="hu-HU" smtClean="0"/>
              <a:t>Kényelmi szempontok</a:t>
            </a:r>
          </a:p>
          <a:p>
            <a:pPr lvl="1" eaLnBrk="1" hangingPunct="1"/>
            <a:r>
              <a:rPr lang="hu-HU" altLang="hu-HU" smtClean="0"/>
              <a:t>Praktikus vásárlási körülmények</a:t>
            </a:r>
          </a:p>
          <a:p>
            <a:pPr eaLnBrk="1" hangingPunct="1"/>
            <a:r>
              <a:rPr lang="hu-HU" altLang="hu-HU" smtClean="0"/>
              <a:t>Sikeresnek érezze magát a</a:t>
            </a:r>
            <a:br>
              <a:rPr lang="hu-HU" altLang="hu-HU" smtClean="0"/>
            </a:br>
            <a:r>
              <a:rPr lang="hu-HU" altLang="hu-HU" smtClean="0"/>
              <a:t>vásárlás végén</a:t>
            </a:r>
          </a:p>
          <a:p>
            <a:pPr lvl="1" eaLnBrk="1" hangingPunct="1"/>
            <a:r>
              <a:rPr lang="hu-HU" altLang="hu-HU" smtClean="0"/>
              <a:t>Jó üzletet kötött</a:t>
            </a:r>
          </a:p>
          <a:p>
            <a:pPr eaLnBrk="1" hangingPunct="1"/>
            <a:r>
              <a:rPr lang="hu-HU" altLang="hu-HU" smtClean="0"/>
              <a:t>A bolt jó imázsa</a:t>
            </a:r>
          </a:p>
          <a:p>
            <a:pPr lvl="1" eaLnBrk="1" hangingPunct="1"/>
            <a:r>
              <a:rPr lang="hu-HU" altLang="hu-HU" smtClean="0"/>
              <a:t>Hajlandó legyen jelentős</a:t>
            </a:r>
            <a:br>
              <a:rPr lang="hu-HU" altLang="hu-HU" smtClean="0"/>
            </a:br>
            <a:r>
              <a:rPr lang="hu-HU" altLang="hu-HU" smtClean="0"/>
              <a:t>időt tölteni ott és körbenézni</a:t>
            </a:r>
          </a:p>
          <a:p>
            <a:pPr eaLnBrk="1" hangingPunct="1"/>
            <a:r>
              <a:rPr lang="hu-HU" altLang="hu-HU" smtClean="0"/>
              <a:t>Partnernak tekintsék</a:t>
            </a:r>
          </a:p>
          <a:p>
            <a:pPr lvl="1" eaLnBrk="1" hangingPunct="1"/>
            <a:r>
              <a:rPr lang="hu-HU" altLang="hu-HU" smtClean="0"/>
              <a:t>Megszólítva érezze magát</a:t>
            </a:r>
          </a:p>
          <a:p>
            <a:pPr lvl="1" eaLnBrk="1" hangingPunct="1"/>
            <a:r>
              <a:rPr lang="hu-HU" altLang="hu-HU" smtClean="0"/>
              <a:t>Érthető bolti üzenet</a:t>
            </a:r>
          </a:p>
          <a:p>
            <a:pPr eaLnBrk="1" hangingPunct="1"/>
            <a:endParaRPr lang="hu-HU" altLang="hu-HU" smtClean="0"/>
          </a:p>
          <a:p>
            <a:pPr eaLnBrk="1" hangingPunct="1"/>
            <a:endParaRPr lang="en-GB" altLang="hu-HU" smtClean="0"/>
          </a:p>
        </p:txBody>
      </p:sp>
      <p:sp>
        <p:nvSpPr>
          <p:cNvPr id="2" name="AutoShape 2" descr="data:image/jpeg;base64,/9j/4AAQSkZJRgABAQAAAQABAAD/2wCEAAkGBhQSEREUEhQVFRUUFRoWFxUYFxgXFRYaHhsXHBggFBcZGyYeGhojGh0VITAkIyc1LC0wGx4xNTAqNScrLikBCQoKBQUFDQUFDSkYEhgpKSkpKSkpKSkpKSkpKSkpKSkpKSkpKSkpKSkpKSkpKSkpKSkpKSkpKSkpKSkpKSkpKf/AABEIAN0A5QMBIgACEQEDEQH/xAAcAAEAAwADAQEAAAAAAAAAAAAABQYHAQMECAL/xABOEAACAQMDAgQEAwMGCAsJAAABAgMABBEFEiEGMQcTIkEUMlFhI0JxCFKBFRczkZOhJFRidIKxstIWNURTc4Ois8HR4RglNDZDVXKS1P/EABQBAQAAAAAAAAAAAAAAAAAAAAD/xAAUEQEAAAAAAAAAAAAAAAAAAAAA/9oADAMBAAIRAxEAPwDcaUpQKUpQKUpQKUpQKUpQKUpQKUpQKUpQKUpQKj5+oLZJfJe4hWXG7y2kQPj67Sc4qC8S+uF0yzaQFTNJ6IULAEt7sBg5CA5PGOw9xXy3b2lzfTvsSW4mfLttDSOfqWx/roN56h/aEtre5MUMLXEaNteZZAq59/KG07wOecgHHGRzUlrHjzpkK5jeS4Y9ljRl+vzNJtA7e2TyOKxbpvwg1G8wVgMKc/iT5jXj/JwXP8Fx966OqOmX0m6Ecd1DNNtZSI1LPHuUqQ6spUMVY4wdw78cGg2nR/2gNPlWQzeZblcYVl37wf3SmeR75x7d/a5dKdYW2oxNLauWVXKMGBVlOAeQfYggg/8AiDj5r0jS7rSTFfXVgjxMdqLcBeWPIKxk71cBSQSvHepro3qK+sUk1JDB8LPdL8RAMZG4ychVBaJR6gOf3eGFB9K0rhTkZrmgUpSgUpSgUpSgUpSgUpSgUpSgUpSgUpSgUpXGaDmlKUClKUHzh+0NpTx6jHM0m5ZohsTd6o9mFYbc8KSdwPuS/wBDm6+AvQ09pHNc3AKG4VBHGcZ2jJ3MPbORgfT9ah/2gepbKaOKCN0kuoZvUVGTGm1w6l8YBLbMrn8vOK13pfXIry1hngZmjdeCy7WyPSwZcAAhgQccfTjFBK1C2nR1pFdS3aQqLiX5pMsTyMHaCcLn32gZry9U6XfST2cllcJEsTnzonztlQ7c9lPIAYDt82cjFWSgoGp+EMN1qL3d3NLPGeUtmyEQ4UY3BslMgnaAO4yTznOvFroDyLhI9Ntpo4pYC85UsLU7CSN7M21SoUsdxA5Ujkmt7v8AU4oAGmljiDHaC7qgJ+gLEZPB4qA6ri+MMumtFMqXFszfFBQYkYMAFOfzcbsZHGMd8gP34ddQyX2nW9xMgR3DAheFO1mUFRkkAge/vn2xVlrx6Npot7eCFTkRRpGDjGdqgZwO2cZr2UClKUClKUClKUClKUClKUClKUEZ1D1HBYwNPcyCOMEDPJLMewVRyzHngfQnsCaoCeNEt1n+TNMubkKcM7YRB9sruGcFTgkHntUZ+0H1BbSWiW6TRtOlwjNGrZZV2Sg7gOAcleDzyPrV+8PdUs5bOJLN4SIo0EiR4GxiozvUYIJIbk9yD3waClW991PdA4jt7RWxhmCZXnBwrGRvY/MvY8e1d383etzAmfWSjFs7YlYLxjGNvl4/TGP1rVqUGSzeBcsu34jVbqUqPfccEjnaXkOBnH9VfpPAQR+W0Oo3ccq53OCOcjHoCspTjP5j3rWKUGWzeHGsRc22tSMVKlVmViDjHzkl+O/G059+5rqX/hPbhiTaXe05x6FZh29O0RDHvzz+vatXpQZcvi3eW6qb/SLmNfzSRAuo7AcEADLexf3Heva/iJb6rZXUFlKIruSJ0jhm/DkLFeyHcAW5IBDcEZIwK0TFVnqzw9tb9SXjEc/dLhBtlRwPSdy4LYOOD9PbvQYJoPhzeG6tkk06UIsgjuS+fLkUv6iGx6QEPzITyMgg19KaNo0NrCkFugjiQelRk4ycnkkkknJJJzXV07pklvbQxSzNcSIuGmb5nOScnJJ+3f2qraHqcr9QalE0rmOG2gCQ5GwbgjMwXHzZJ5/ysHOFwF7pSqt4lxy/yfM8N2bNovxDLzjAzlTtBbkkdgTnHBoOPEbpWK+tSs77Eh8ybPtkQyqpJ3DAVmD8nB24PBNeLwa1OSfSLVpdxZd8YZvzKrMFI45AXC/6JqidI9KanrVsJNQvZ0tWChI1ChplU8lgABj6MwJJ55AGdj0PRYrS3it4F2xxDCjOT3JJJ9ySST9yaD30pSgUpSgUpSgUpSgUpSgUpSg4ZsDJ7Cstm1G61+S4is5za6fEwQ3CqxkujxuEZONqjB7HsVyDnAnPF3qB7bTykO7zrt1totvcF8559vSGA+5FWHpXQFsrO3tkOREgXdjG48ljjJxlixxn3oKtq3hLZJpt1BbWymVojskb1StKq5Q+Y3K5YDIXA5PHNc+Cd2kulxNhfNTMEpx+J+GSIxIcZOIyuAew4q/Vk2kE6T1DNAcLban+JFyQqy8kgZHzFyy4B/On2FBrNKUoFKUoFKV4dS1uG3MKzSKjTSCKIHu7scAKB9yPsMjNB7qUpQKz/r3pS7FzHqWmMDdRJ5TwNjZNFknAyRyCexPOBgggZ0Co9+obdROWmjUW7bJWZgqxsVDYZjgZwR/XQUCPxR1MMI20K5L5wSrMI8/Z/JKgffdj71VuqNW1HU7qLSZjCjSukk0cIYi3RQX2yyFsOwUqxA43BADkkVP6r4k3WpSfDaHG2M4kvZFIjTg5A3KdvGOT6j2C+9W7oPw7t9Mj9H4k7gebO3zOe5C/upn2HfjJJ5oLLZ2ixRpHGoVEUIqjsFAwAP0AFd1KUClKUClKUClKUClKUClKUClKUGbdYlJuoNFgcgiNJrjbjswVihJI/ei/7PtWk1lmvf8Azdpv+ZP/AKrytToFZ/40dPmew+IiwJrFviEfjIVeZAM8dgrY9ygrQK6by1WWN43AZHUqynsQRgg/bFBVY/EJPgtMuSqt8bNDA2H2rE8gbfkkc7GVlx7n396tQvU8zyt6+Zt3+XuG/bnGduc7c4Ga+e7O8ddAv7VmAl0y9RgOVkUeaBleM58wvz3Hv7ZvHVFwItd0O75VbqJ4GG0e49G5iefVIv6BeM9qDUqVSOktYn/lXV7SZyyo0c8IJztR15CZGSoO3OOAcj3r0zdROmupaF/wpbDzFTC481ZXyQT6s+WDwPp24zQW6sg8OrA3ut6pfT+r4aVoYQxzsO519PIwAi47fnJ7jJu/UHXC21/YWWws90xyeQETDBSDjDEuO2eAD9Rmj+AF3k6mJJEaVrjecMpL/NuZcd1ye445FBsFKUoFZXN4Z6bf6tfs7TM8RiaWIEJDvkQnhh6yfTuOCME9zyBqlUno1gmp61EyBZGlhmDcZeNowFx7kKwf7Av9c0Fr0rSYraJYoI1jjUYCqMD9T7k/Unk+9eulKBSlKBSlKBSlKBSlKBSlKBSlKBSlKDN+r4vL6h0WY5IkSaDGeAQrcgf9ZyffA+laRWfeMU5ghsLsZ/wW+hkbAPyHcGDMoJVTwDxzkCtAU8UHNK8dlpixPO6s585xIwZsqpCKnoGOAQq8fWvZQfNXixHNYX2ooI1EOpKjBtpxhXR22kYG/wAwHd3+YH3FXnxThL6Vpt9EXU2jwSgMmCAwQZZWGQQwTvxye+RVp8Xenvi9KuFUAvEPOTOO6ctg44JTeOPrjOKzbQeitQ1qwW4udSZYWUqkCqSn4ZKr5kalEHKk5wT2P6BY+peobe31nT9QFzGLeW3aG42sGbayNLAWjUmTDExnIXA2jJ5qJ618T9Nlu7G6hmuWls3cjyogEkVgNysZWUqG+XcAeC3p7V1eEfhdp99ZJc3CSySb3R1LlI8g8bQmGxtK9z33e2K1XT+gdPgwYrO3BB3BjErMD9mYEj+BoMiv+udR1iRDY6bGDA+Yrh0EjwtjORJIBEpIAOCDggEc7TX68CulRHqV6bglbmz9AQONp371cnB9YGB9vUD3xjesViniTpOpW+r+fpSTbryBY3dEVl3A7SCzAiPCrEdxIxzg8HAad1N1vZ2Ck3Myo23cIwcyuOw2IOTk8Z7fcYNZP1R4lazJGby0t3tbJQBudInZwWO1yHXOCCo9IKj6murw06OLazdR6qPiLiCFJAZHMqkkJgtvH4hCsACTgEHvwRud7ZpLHJHIu5JFKOp7MrAhgf1BNBCdDW8wtVea8N4ZsSrJ5axgKyqQFA9u55+vYVSfEfqBLbU7KayJmv0BhltYwzGaE5O2QrkIVIJAwTkqcYFRPRsF7LbXOjwXXwstlclWk2ne9uzNnyjncrBssCMZDoNw5NaN0b4fW+mwssQ3zOv4tw/9JITyc99q59h9BnJ5oOjw367/AJShl8xBFcQP5c0YztB52lSfrhhjJIKn6irfWZeAUPl2FxERiSK8kSTgj1BYx7gHjHv2rTaBSlQ/U3VlvYRiS4fG44RFG6WRuOI0HLHkfpnmgmK4zWdR2Op6j+Pc3D6ZaEAi3iIFztAzulmIBjJ5yPbHIByTB6x4g6VpTH4C2F1MuFMytuRc7vSblt7FiATheDzzwaDYqVSbLxQgSwt7m/aO3eZVcQq4lcq5IRlRfVgr6u3HI7irlb3CyIrowZHUMrA5VlIyCpHcEYNB2UpSgUpSgUpX5kkCgliAAMkk4AH3PtQfqlV2DxD055REl5Azs20ASDBPsA3ykn9ee1WKghOtNDN5YXduvzSxME7AbxymSQcDcFz9s1FeFfVBvdPjMn9PATBMpyGDpwCwYk5K7ST9d30wLhWPdU9L6pYX13c6MgMV1HvlUeWxWQbixWORss2csNoPzkY9qC2jrC/N9LbrpchhR9vxBlVFK5X1gsuGG052qS3t3BFXSso0z9oazMY+JinilHDqqBlz77TuBAz7EZH371+Lj9ou09QhtrmR8+kEIob+IZmHGT8tBrRrGekdfi0bVNR0+4kWO2ZvPhZiAqFgp2nHbKED/qxx6qjur/FHWTbmVLNrK3PHmshMnJwOXAAz9k+4Pap7pzwOtvLa4v5HvJpU3klpEQFgGzkESOfux5z8ooPz4G6sjT6vBDzbrcmaFvV8rs6jlvUcqiHnnvmtbrLv2epVOmSABcpcOCwABb0owJOATwffnGB9q1GgUpSgybri5XTdf0++YlYrqNreY54GMDc2fyjdEcD/AJsnk1rAOaherukoNRtmgnHB5Rx80bc4ZD9ft2IyKoHhn1XLYzfyRqfodDttZGzslXLAKrnuDj0HH1XggAh29ekaVq1pqgyIZ8211jJPb0HHPsoOB/zX1NalHIGUMpBBGQQcgg9iD7io/qTQI722lt5QCsikZwCVb8rLn8ynBFZh0Z1JdaPcR6ZqS/4OzFba6wdvfhcgcoSR35QtzxjASXSMws+odUtGyovNtzFkHDtgtJtJJ59Un29DdsAVqFUPxV6Wknhju7QYvLM+bEwxuZRyy9ju+oX65HvzY+kepo7+0huIyPWo3qDkxvj1K33B+vcYPvQe3WNVS2glnlOEiRnbtnAGcDJGSewHuSBVF6C6be7kGr3/AK5phutomwVtockx7fbcV5z989ycd/ifOs0thYSuqQXDvNcszBB5MC+YRkjGCwB+o2/TJEd1b1WL+KwsLJmhbUc7twAeO1UNuO0E43oCV+q57UHm6h1eTWPPCSG30i3JNxc8h7oKCXWDIxtBBGfuDz8tUzWtF83T/iTbiCCSQQabaKoX1SnHnXLMcs5jThicH0kEDFXfqPRUuLmw0S3ylrbxie6UZ9UakeWhYc7mJLH7uG7ivR4s25M+hQqkYhN4Ad6kxbl2CKNlX8rguMY9u4ANBRtC6Agiu9EJ3Mt8LxX34IZArCMoNuAGjdWB/Q8VI9DandWCQO00slsl++nTQuOIl9PlOi4zGQ5fdk85UfSrf1jpJbV9ARF8qGFpmV0IRchUYRKAMDKx9vzKWA7GqB4g3nkXGtW21t1zc2csW1R5W7BZtxOFVm+49W057Gg+haVwKUHNKUoFYnr6tr2tvY+bItlaKS/llcM4wrEHtncwQZzgK2AMmtJ8QeqBp9hPOT6tpSId8yMCE7+wPJ+wNQfg30t8DpyySqVmuPxpdw9QHPlg+/CerB7F2oPYng/pYhaIWq+oYMhLNKDjGVdiSp9+OM+1Z3ofinc6Tcy2eopPLbxuyRyOMzqoztIJwJVIKnvwDwSMCtO6V8SrLUJZYraQlo+wcbDIOfVEpO5gMc8DGRVnZQe4BoKTb+NWkuQBdYJ/eimUD9SUwK9f87Gl/wCOxf8Aa/3ak7nomxkGHs7Zuc/0Mff+C15v5udN/wARtv7JP/KgqHVHino5+WFL+fGERYA33/pJEwB9duT9q7fDLoaQXEup3cKW80oKxWyIESBMKM4B9LkAjH0J/ewL9p2g29v/AEEEUXG3KRqhx9CVGTXvoKb4wQbtGvhlRhFbLHA9MkbYB/eOMAe5IHvUz0bcNJp1g7nLPawMx45JjQntx3qmeP8ArYh0zyuN1zKqYzztX8RiBjnBVB/pCqjfeMmzT4LHTkkknS1ihM4DKFKxqrmJMbyRg4JAweeaCa/Z+YhtWXdlRcLjBO3P4oJUHGMgL7Z4Ge1bBWA+EfXlnpcM8V6s0M0r+aZGiYh1AAUDA38HeeRjluasFv1rqusSMNMQWlqrEfFSqGLAEdshhu7+lQcZwTQa9Ss5t/D/AFZCzDXJCXOTutlcDv8AKryEL37KB7fSvw/THUCkbdUgcZViXgVTnHK4WM+nP3yftQaTVV8Q+go9UtvLY7JY8tDL+6x7hvqh4yPsD7VCnp7X2RwdStlY8rttwcfLgAlOAfUTwT/Xx+l6L1lkw+t4JHqC2kXBxztbKn+OAf0oIjo7xIlsXGn63uimX+juXbckiHJHmSZPvwH7ex2lTm79TdNWurWmxyrow3RTRkNtPs0bDgj6jsRVR1HwVe7KG+1O5uNrFsbUVRk+rywSwjyMdhjgcVN9L+FNtp86TW01yoCbXiMoMcpxgNIoUZPJOO2cYA9wp9jr1708/kX6yXVgcCK5QEmIdlU7uBwB6CePyk9q9fhx1Ba/yjcLZXMPwt5+N8M4eOeO4xlxEpUIVIznBPYAcLz29W/E6PK08U8rWN1lJfMLTtZysGEckQbJ8sHbwc5xtPJUiJh6mv7K9jtZrO2vbyY77e8xHAZYyhz6tg5Cgr3GMY54yFq8RSt3d2GmgZM5MtwwHqW2XllD4ygkdAMgj5cHvU7J0av8pW97HJsENsbYw7AVKZJTYeNmCT9cgAcc5hui+oLXUL2Sdo5IL+CDyJLeU8om/dlQQM+o4J4PIBHIzfaCIh6YiW+kvV3CWSFYWGRsIVsg4xkNwB3xgds815rLQJ01C4uGuWe3ljQLbMMiN190Yn0j5jwOd/PyirBSg4IrrmtUfG9VbBDDIBwynKkZ7EHkH2qo+L+pGDSbl0kaOTMYjZGZW3+YhG0qQewP99WnSncwQmTO8xoXyMHdtG7I9jnPFB6qUpQKVCdYdVxadayXE3OOETODI5BKovB5ODzjgAn2rM+teo79IY4b2WK3OpuI2UbStjBkZLfnd3BIZidoCkcE+kJOKD+XdT83cTp2nuAi/kuJxyTg/lGQMkcjtjecWjxH62Gm2u5AHuJT5cEXcsx9yo5Kr9u5KrxuzUro+lW+m2axptjhgTLO2B2HqeQ8DJ5JNUHoKzXVtQuNWmy0cMhgs42BwirgiT6Z5JxzhmY+woPN094B27WqNemUXTnzHaKQLszyFUFSvAxk475wcYqQ/msv4Dmz1m5XaDhJgZFJOc5y+MY/yDzz+mnUoM0kTqS3GEaxvM4GWBjccckjMa9/uTXWvWOvkgfyRH/bDH+3Wn1m3in1bP5kOmaeT8XdfM4OPKjO7Pq/KSAxz3CgkckUFM6k8b9Ttbh4JIrNGX5lQmVk+oLiQrvHfBHHGRU/a/tGWzpGPhLgzMcGNCjDOeNjZBYnj8oq39IeGVnYQCMRpM55eWRFLOeccHIUDOAB/fVittGgjbdHDEjD8yxqp/rAzQZPo3S11rl6L3VIDDaRoVgtmLAsDnHba2OzFjjcQoAx21bSNDgtYxFbxJEg/Koxn7se7H7nk17qq/ibrQtdLvJM4JiMafXdJ6Bjkdt2eO2CfagoMlsOoNacNlrDT/SRkbZXJI4IwcMy/U+lOMbq2G1tEiRUjVURAFVVAVVA7AAcAVVPCfp5bTS7VduHlQTSHkEs4DDdn3Vdi/6NXCgUpSgUpSgUpSgg+uNIN1p95AoBaSFgoJ2jcBlefb1Afasi1rUGfpvS75jm5tZgIpedwCyOgz9crHHnPcit4YZ4NQsvRdm1tFamBfh4nEixDOzcGLeoZ9Q3Ekg8HPNBRdQuNnU+ntCPVcWZ+IVQMbcSFWZs9xtT2HCLjO7A1KaZUVmchVUFmYkAKBySSeAAPeouz6TtYrqW7jhVZ5V2u4zyOCfTnaCcDJAycV5uvemm1CwuLVGCNIF2s2doKurjOOcenFBOQTq6q6MGVgGVgcqwIyCCO4IwaonjaxXTGdbp7ZkdSuxmBmODiP0sO59WecbCcVXNV6g13SrbdcNprxx4UMSVeT052xqDGGIAxgLn3wRkjv6RsbvW7iC/1BFjtoBm3twpKSsc5dg5OQOMH3wuMAZIeXpXoPUNTS0m1e5Z7dCJUtSAWk49JmwAACMd8tgkenca2WlKBSlKCoeIfh//ACotvi4e3eCQurqC3JA/LvXDAhSGzkc/Wsp6w8N7qz1K1lsYLi82iOQyy5lDShj/AEhAG0cIcE/xr6Fpig+eNd6/1horjTLq1LXFwdqlYxu2H5lRUBVwR2YHj1cn21zww0W4tNNt4LvaJE3YVcehSSwVyOCwyckcfrjJtdKBSlKBWSeG4F3r2tXbEEwsIYxg/KWZM8ng7YQPvuPbtWtGsm/Z8LPDqEz4LS3WScAEtt3NwBgDL/66DWqUpQKy/wAcSZF0u27JcXyBjznj04xnkesn+ArUKyjxLn8zXdBgUOSshlO3PYuvI2nPAjcn2x/Gg0WLX4TdNZhvx0iExTacbC23IbGO+OPuKkqzzp7MnUequ3BgtoIUHGCrhJCW++4cfY8ivf0brEk+pa0HdtkM0MUcZbKIAjBioxwWILH9ffFBdKVCdLdULei5KoyfD3Mls2SDuMeOVx7EEVN0ClK/MkgUEsQABkknAAHck+woP1So3p3Xo722iuIgwSUEqGADYDFeQCcdvrUlQKi+pmuhaymxEZuQB5Yk+Q+pd2eRzt3Y9s4zUpURY9SRy3lxbINxt0jaRwcqGcv6D/lBVB/0qDPrHxK1S0UR6jpc8knG2WBchhgZ3hNy7s88Ed+wxXb/ADmapdEpY6TIjcfi3JKov1yCEH9TZ+1anSgzbQ/CqSWdbrWbgXky/JCAfh4zuyMDA3Dt6doHfO7itIRAAABgDgAdh+lc0oFKUoFKUoFKUoFKUoFKUoPHrJ/wef8A6J/9k1m/7Of/ABZN/nb/APdQVo+tf/D3H/RP/smqL4BQhdIQgAb5pGJHcnIXLffCgfoBQaPSlKBWIeJWoiPqXS2kOxI1hO4kKMGSTcSTgYHOefrW31h/7RF48stnaRRl22SXBIQFyFDD0n5sBVlYjt2POOAtvh/Jv1XXn4P4sIDZ3HAR8AH93AB747YFdfhxcD+VeoE/N8SjfbGJB/rrGdJ8SJ7CaRrOVGWZIQ+6AIFKIFwI1bAK8jIPq78Z4ntI6+KaleMdU8uK5CO90lnu3OigKqQuGKgKSuSO6/TkhovhlIY9T1+3wVVboTKpJ/8Aqb8kKfqApz7jb7YqVudakHUMFtvbyjp7SbBu2lzKRlh2yFTAJ+pGeaxjW+to4NZ+Ltrqa6ikVBMwX4aRwMAoSqJnhUOQo9h7Zru1rxGa41ezvbCCZvh4khEbjzJJMtLuBKlzllkKg5J96DZ+uerntJ9LhiKZu7tInDKSfLyofaQQAfWnf69u9R/jB10LCz2KqvLchowpYDYpRgX292AOB9PuKz7qfTta1ySCQ2fwscBYxl28pkJ2lmYuQ55RcFU44/WqronRU2o2uo309wzLaxuQ7bpGldE3Y3OQQu3byeeRxQfQ/hxbLHpWnBRgG2ib3PLKHY8/VmJ/jVjqieHZm/kC1+F2+d5DeX5udm/e+N23nbn/AMKtXT5uPh4vjPL8/H4nl52ZycYz9sfxzQSJrNfBaXzhqtyww89/Jn1FsKACi/6O9gOBxj7VpRrNPCCYxT6xZEBfIvGdFDE4Ry2AM5OAFU8nPq57UGl0pSgUpSgUpSgUpSgUpSgUpSgUpSg/EsYZSrDIYYIPYg8HP8Kyn9na8Y2V1EQcRXJIyTxuVcjB7AFSf1Y1rBr5P6R6v1NLl49PZi9xNvZAiyb2J7uzgkDnliw+pPvQfWNK+c+qfEzXLSc2s0kaS4Qjy4o2J3AEBSVIP07dwajR1H1DecI18wJ25jiMajOfmaNFA79yfp9KD6YurxIlLSOqKO7MwVRxnueOwP8AVWRza5FfdVWLWriZLeCRXdOUB2T5w3Zhl0GRxk+9UHovw/m1ae9jup5Y57dRxJl2L8qBJuO4AYA4qel8EbuwtJ7oXpSaOJ2aOBZPUq+raJQ6kggAn08Y98ZoJLo/puzm1nWrK4t45V3vNGxUKYwXG5VZSGUfiJjH7p7Z50Gz8I9Kizts4zn98ySf1eYxx/CoDwX6IjhhTUTJLJPdxercfSAzBm+7MWUHcT/66dQRNj0nZwlTFa26FRgMsSBhxg+rbntn3qTSFV7AD9Biv3Sgr/iBdmLTL9xuyLaXG0ZIJUgH9ATkn2AJ9qp3QWnCbpdoofU8tvcKQuCfMYyDGMgA/LwSO4rTpoQ6srAMrAgg8gg8EEfTFYT4n+G8WlW5vLCW5iJkEbIsuFVW+hGHIyoGCSTkHsKD1dC9fQHSxpr3ZsLpFZBM6YVD5pI9THAbBwc4xk47VcOmOorayhb4vW4bw+xMkHp5/KELSMcn3JwBwBUR0d4JWZt45r3fdTzosjlpHCqzeo7dhDE8gEsTnGcDOKyfQvDG5v7q6jt1SNIJmjcyPjy/UwAKcuThSO3t3oN4vPGfSo/+VBz9Ejkf6e4XH99VHw31VrzXtQu7UOLOWNQ5ZQmXCxhRgfn3CQ/pknvXt6e/Z5tIWV7mWS5K4OzAjiJ/ylBLEduN31znNSHhBP8ADm+0xyd9lOxQkEbopDlSobkc8/T1ggnOaDR6UpQKUpQKUpQKUpQKVE9WaybSyurhV3tDEzquMgkDjOPyg8n7A1S+hPFprk28V/D8PJcozwTD+gnAJGFySUbgjBJzj23KCGlV+XbAJPYcmofqLrO0sV3XM6IcZCZ3SN/+MYyx/XGKzPUut9R1sNBpMDwW7ErJdyHbkYXK7gCEPq5ClmIweOaDxdP9Xa9fvcXVkYXhjm2C3YIqEYyNpYKxwNpJ3g8/epjTfFLV4yy3ejTvhuXhjlQKo+bAZXDnuQQwB/vq89CdGx6ZaLbo285LySYxvc4BOMnAwFAH0AqB8QfF2HS5RCYJJZiiuBkRx7SWH9IQSTweykffvQcad446c7bJjLaycArNGRgkZ5K5AHbk471bdEmtH3yWht238u8Plndy3zlO/O7v96h9P6l0/UrWJpjauJFUtBK8TlHIGVIb8wzjtmou78ENNZg8KzWzA53QSsp7Y437sfwoPB1lGp6k0XcM/hyEcA+oCQrnP0PP2rT8VkWt+CEguLSezu5XaGRWYXUjOQFYNmN0UH2+X3/eFanfanFAu6aSONeeXdUHHJ5Yj2oM16WUx9U6sm4kPbLIRgY/5PjJznjcR98n6Cr51j/xfff5rN/3b1l3RGtxydQ6re+YPhfIZBcMdsQw1uFG9sAcKxA9wMivZ1t4yQzpLZabG93NOrRblVtgDKwbYPmdgM+wHvk4wQnfAq7D6NbqM5jeVGz9fMZ+Pth1/vrQKq3hjoMtlpltbzgLKm8sAQwG6R3AyOCcMO1WjNBzSma4zQc1lf7RMMjabEVXKLcqXOCSvokVTxwBk4Ofcr9a1PNRfU3T0V9ay202dkgxkfMpBBVl+4IBoO7QJ1e1tnQAK0MbKFOVAKKQAfcY96za61BdG164lnBS01GNSJQrFEmXGd+OOT5hOAT61PbNQdtfapoubOO602aJOUE88cboCScbGlRxyc4OR9D3qr9Xde3F+sLXTaf/AIK3miNfMfzWyBsIUurAj7heD6uRQfTatkZHINU7XOi3GoJqdq/40cLI9vjat0MNtVpNw2n5cEggFEOOKomhftGRLGiT2ZQrhfwCvlhRwNiNjbgcbc447j2l/wD2jbDP9DdY452RZ988eb+nv7/bkPfL1Dr8uPJ062gDNjM0wcqO2WCup478D+Brqj0XqN1YPe2cZ9ise4/3xYFRV7+0lbAHybWZz7b2SMHn3I3kcc9vt969dl49CWNWXTrxsj1FAHQN7hXA9Xt7D9KDsfpTqLBxqsJOOB5SjJ/XyeK8SeEN9IGZ9Zm+JyGcKX2KxGSOJQe+MHA4/LUkPG3g/wDuy/zkYHlcEc5yfb29vesw1/rhrXUxe2MNzatN654ZwRHM2Tu9OeVOf4EkjFBqvhZ1ZeSTXWn6gN1xaYPmgg71JGA2OCcEEN7g8jIydHrHdF8QLSCW4ubfSb8SXLh5ZBGWypOcjLEDLHOBwSRz2xOQ+Lcr/LpGongHiI9jnB7e+DQaNSs2HibqLFvL0K6Kj3eTyyf4GH/UTSgzrxP6Z1m8ufOltJChAWOOF/PSMDPfbzu7kkqM5/gPx0x4IX95ApuJGtUR2CRSqxYA7d7LHkbcke+M7R7YNfSNKDC38JLfTFDzTSTSyb1jK2BuokAK4LRepd2OPUcepscgMLVp/WOomNY7TTrmX0qFlulis0QYAXCLww4ycEd+ABitKpQZJ1F091HcQ7vioY2Yj/B7c+VtHGfxiN2cjkbj3ODg1+On/CiddrS22nK5GXkmE99KxPfcruse7gcg/WtepQZJqXgBHcTCR5oolwdyW1sYQx5wcPPIq8/RcYrrb9n7ZgW2pXEK9yu3IJ+vokQdgPY1r9KDHv5h7j/7vP8A2b//ANFdEv7OIeQtJqEj5zyYcv2wuXMpzjj25x7e20UoMlg/Z/j+HSCS+nZFdpNqoiJvIA3bTuOdoAySffGMmpSx8KJbS22WOoSwygcP5NvsbtndiPfg493Pt3xWjUoMfk8INUmZviNYl2tydplbnJIwnmKoAJPbt7Cp7T/A+xTcZWuZ3cAO7zOpbGOPwyuRwOCT2FaFSgpkfhFpwcyeXLvbhmNxPlhxw58zLDgcGv3/ADRaV/icf/7Sf79XClBUU8JtLXG20QYIIw8owR2Iw/cex9q4l8JtNYEG3OCVLKJptrFe25fMw38foPpVvpQUeHwW0lWLC1zn2aSVlH6AvVhtekLKLPl2lsme+2GMZx2zhfual6UEf/wftv8AF4f7JP8Adp/wftv8Xh/sk/3akKUHgGgWw7W8P9kn/lXvpSgUxSlApilKDjFc0pQf/9k=">
            <a:hlinkClick r:id="rId2"/>
          </p:cNvPr>
          <p:cNvSpPr>
            <a:spLocks noChangeAspect="1" noChangeArrowheads="1"/>
          </p:cNvSpPr>
          <p:nvPr/>
        </p:nvSpPr>
        <p:spPr bwMode="auto">
          <a:xfrm>
            <a:off x="46038" y="-1782763"/>
            <a:ext cx="3848100" cy="371475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31722" y="1791698"/>
            <a:ext cx="3178417" cy="3067381"/>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912150197"/>
      </p:ext>
    </p:extLst>
  </p:cSld>
  <p:clrMapOvr>
    <a:masterClrMapping/>
  </p:clrMapOvr>
  <p:timing>
    <p:tnLst>
      <p:par>
        <p:cTn xmlns:p14="http://schemas.microsoft.com/office/powerpoint/2010/mai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8" fill="hold" grpId="0" nodeType="clickEffect">
                                  <p:stCondLst>
                                    <p:cond delay="0"/>
                                  </p:stCondLst>
                                  <p:childTnLst>
                                    <p:set>
                                      <p:cBhvr>
                                        <p:cTn id="6" dur="1" fill="hold">
                                          <p:stCondLst>
                                            <p:cond delay="0"/>
                                          </p:stCondLst>
                                        </p:cTn>
                                        <p:tgtEl>
                                          <p:spTgt spid="71683">
                                            <p:txEl>
                                              <p:pRg st="0" end="0"/>
                                            </p:txEl>
                                          </p:spTgt>
                                        </p:tgtEl>
                                        <p:attrNameLst>
                                          <p:attrName>style.visibility</p:attrName>
                                        </p:attrNameLst>
                                      </p:cBhvr>
                                      <p:to>
                                        <p:strVal val="visible"/>
                                      </p:to>
                                    </p:set>
                                    <p:anim calcmode="lin" valueType="num">
                                      <p:cBhvr additive="base">
                                        <p:cTn id="7" dur="500" fill="hold"/>
                                        <p:tgtEl>
                                          <p:spTgt spid="71683">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71683">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71683">
                                            <p:txEl>
                                              <p:pRg st="1" end="1"/>
                                            </p:txEl>
                                          </p:spTgt>
                                        </p:tgtEl>
                                        <p:attrNameLst>
                                          <p:attrName>style.visibility</p:attrName>
                                        </p:attrNameLst>
                                      </p:cBhvr>
                                      <p:to>
                                        <p:strVal val="visible"/>
                                      </p:to>
                                    </p:set>
                                    <p:anim calcmode="lin" valueType="num">
                                      <p:cBhvr additive="base">
                                        <p:cTn id="11" dur="500" fill="hold"/>
                                        <p:tgtEl>
                                          <p:spTgt spid="7168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7168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71683">
                                            <p:txEl>
                                              <p:pRg st="2" end="2"/>
                                            </p:txEl>
                                          </p:spTgt>
                                        </p:tgtEl>
                                        <p:attrNameLst>
                                          <p:attrName>style.visibility</p:attrName>
                                        </p:attrNameLst>
                                      </p:cBhvr>
                                      <p:to>
                                        <p:strVal val="visible"/>
                                      </p:to>
                                    </p:set>
                                    <p:anim calcmode="lin" valueType="num">
                                      <p:cBhvr additive="base">
                                        <p:cTn id="17" dur="500" fill="hold"/>
                                        <p:tgtEl>
                                          <p:spTgt spid="7168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71683">
                                            <p:txEl>
                                              <p:pRg st="2" end="2"/>
                                            </p:txEl>
                                          </p:spTgt>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71683">
                                            <p:txEl>
                                              <p:pRg st="3" end="3"/>
                                            </p:txEl>
                                          </p:spTgt>
                                        </p:tgtEl>
                                        <p:attrNameLst>
                                          <p:attrName>style.visibility</p:attrName>
                                        </p:attrNameLst>
                                      </p:cBhvr>
                                      <p:to>
                                        <p:strVal val="visible"/>
                                      </p:to>
                                    </p:set>
                                    <p:anim calcmode="lin" valueType="num">
                                      <p:cBhvr additive="base">
                                        <p:cTn id="21" dur="500" fill="hold"/>
                                        <p:tgtEl>
                                          <p:spTgt spid="71683">
                                            <p:txEl>
                                              <p:pRg st="3" end="3"/>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7168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71683">
                                            <p:txEl>
                                              <p:pRg st="4" end="4"/>
                                            </p:txEl>
                                          </p:spTgt>
                                        </p:tgtEl>
                                        <p:attrNameLst>
                                          <p:attrName>style.visibility</p:attrName>
                                        </p:attrNameLst>
                                      </p:cBhvr>
                                      <p:to>
                                        <p:strVal val="visible"/>
                                      </p:to>
                                    </p:set>
                                    <p:anim calcmode="lin" valueType="num">
                                      <p:cBhvr additive="base">
                                        <p:cTn id="27" dur="500" fill="hold"/>
                                        <p:tgtEl>
                                          <p:spTgt spid="71683">
                                            <p:txEl>
                                              <p:pRg st="4" end="4"/>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71683">
                                            <p:txEl>
                                              <p:pRg st="4" end="4"/>
                                            </p:txEl>
                                          </p:spTgt>
                                        </p:tgtEl>
                                        <p:attrNameLst>
                                          <p:attrName>ppt_y</p:attrName>
                                        </p:attrNameLst>
                                      </p:cBhvr>
                                      <p:tavLst>
                                        <p:tav tm="0">
                                          <p:val>
                                            <p:strVal val="#ppt_y"/>
                                          </p:val>
                                        </p:tav>
                                        <p:tav tm="100000">
                                          <p:val>
                                            <p:strVal val="#ppt_y"/>
                                          </p:val>
                                        </p:tav>
                                      </p:tavLst>
                                    </p:anim>
                                  </p:childTnLst>
                                </p:cTn>
                              </p:par>
                              <p:par>
                                <p:cTn id="29" presetID="2" presetClass="entr" presetSubtype="8" fill="hold" grpId="0" nodeType="withEffect">
                                  <p:stCondLst>
                                    <p:cond delay="0"/>
                                  </p:stCondLst>
                                  <p:childTnLst>
                                    <p:set>
                                      <p:cBhvr>
                                        <p:cTn id="30" dur="1" fill="hold">
                                          <p:stCondLst>
                                            <p:cond delay="0"/>
                                          </p:stCondLst>
                                        </p:cTn>
                                        <p:tgtEl>
                                          <p:spTgt spid="71683">
                                            <p:txEl>
                                              <p:pRg st="5" end="5"/>
                                            </p:txEl>
                                          </p:spTgt>
                                        </p:tgtEl>
                                        <p:attrNameLst>
                                          <p:attrName>style.visibility</p:attrName>
                                        </p:attrNameLst>
                                      </p:cBhvr>
                                      <p:to>
                                        <p:strVal val="visible"/>
                                      </p:to>
                                    </p:set>
                                    <p:anim calcmode="lin" valueType="num">
                                      <p:cBhvr additive="base">
                                        <p:cTn id="31" dur="500" fill="hold"/>
                                        <p:tgtEl>
                                          <p:spTgt spid="71683">
                                            <p:txEl>
                                              <p:pRg st="5" end="5"/>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7168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8" fill="hold" grpId="0" nodeType="clickEffect">
                                  <p:stCondLst>
                                    <p:cond delay="0"/>
                                  </p:stCondLst>
                                  <p:childTnLst>
                                    <p:set>
                                      <p:cBhvr>
                                        <p:cTn id="36" dur="1" fill="hold">
                                          <p:stCondLst>
                                            <p:cond delay="0"/>
                                          </p:stCondLst>
                                        </p:cTn>
                                        <p:tgtEl>
                                          <p:spTgt spid="71683">
                                            <p:txEl>
                                              <p:pRg st="6" end="6"/>
                                            </p:txEl>
                                          </p:spTgt>
                                        </p:tgtEl>
                                        <p:attrNameLst>
                                          <p:attrName>style.visibility</p:attrName>
                                        </p:attrNameLst>
                                      </p:cBhvr>
                                      <p:to>
                                        <p:strVal val="visible"/>
                                      </p:to>
                                    </p:set>
                                    <p:anim calcmode="lin" valueType="num">
                                      <p:cBhvr additive="base">
                                        <p:cTn id="37" dur="500" fill="hold"/>
                                        <p:tgtEl>
                                          <p:spTgt spid="71683">
                                            <p:txEl>
                                              <p:pRg st="6" end="6"/>
                                            </p:tx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71683">
                                            <p:txEl>
                                              <p:pRg st="6" end="6"/>
                                            </p:txEl>
                                          </p:spTgt>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71683">
                                            <p:txEl>
                                              <p:pRg st="7" end="7"/>
                                            </p:txEl>
                                          </p:spTgt>
                                        </p:tgtEl>
                                        <p:attrNameLst>
                                          <p:attrName>style.visibility</p:attrName>
                                        </p:attrNameLst>
                                      </p:cBhvr>
                                      <p:to>
                                        <p:strVal val="visible"/>
                                      </p:to>
                                    </p:set>
                                    <p:anim calcmode="lin" valueType="num">
                                      <p:cBhvr additive="base">
                                        <p:cTn id="41" dur="500" fill="hold"/>
                                        <p:tgtEl>
                                          <p:spTgt spid="71683">
                                            <p:txEl>
                                              <p:pRg st="7" end="7"/>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71683">
                                            <p:txEl>
                                              <p:pRg st="7" end="7"/>
                                            </p:txEl>
                                          </p:spTgt>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71683">
                                            <p:txEl>
                                              <p:pRg st="8" end="8"/>
                                            </p:txEl>
                                          </p:spTgt>
                                        </p:tgtEl>
                                        <p:attrNameLst>
                                          <p:attrName>style.visibility</p:attrName>
                                        </p:attrNameLst>
                                      </p:cBhvr>
                                      <p:to>
                                        <p:strVal val="visible"/>
                                      </p:to>
                                    </p:set>
                                    <p:anim calcmode="lin" valueType="num">
                                      <p:cBhvr additive="base">
                                        <p:cTn id="45" dur="500" fill="hold"/>
                                        <p:tgtEl>
                                          <p:spTgt spid="71683">
                                            <p:txEl>
                                              <p:pRg st="8" end="8"/>
                                            </p:tx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71683">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3"/>
          <p:cNvSpPr>
            <a:spLocks noGrp="1"/>
          </p:cNvSpPr>
          <p:nvPr>
            <p:ph type="title"/>
          </p:nvPr>
        </p:nvSpPr>
        <p:spPr>
          <a:xfrm>
            <a:off x="0" y="1"/>
            <a:ext cx="9145617" cy="846160"/>
          </a:xfrm>
        </p:spPr>
        <p:txBody>
          <a:bodyPr/>
          <a:lstStyle/>
          <a:p>
            <a:r>
              <a:rPr lang="hu-HU" b="1" dirty="0">
                <a:solidFill>
                  <a:srgbClr val="3982BC"/>
                </a:solidFill>
                <a:latin typeface="Arial"/>
              </a:rPr>
              <a:t>Shopper Marketing</a:t>
            </a:r>
            <a:endParaRPr lang="hu-HU" b="1" i="0" dirty="0">
              <a:solidFill>
                <a:srgbClr val="3982BC"/>
              </a:solidFill>
              <a:effectLst/>
              <a:latin typeface="Arial"/>
            </a:endParaRPr>
          </a:p>
        </p:txBody>
      </p:sp>
      <p:sp>
        <p:nvSpPr>
          <p:cNvPr id="6" name="Téglalap 5"/>
          <p:cNvSpPr/>
          <p:nvPr/>
        </p:nvSpPr>
        <p:spPr>
          <a:xfrm>
            <a:off x="1214651" y="2349136"/>
            <a:ext cx="7206017" cy="1938992"/>
          </a:xfrm>
          <a:prstGeom prst="rect">
            <a:avLst/>
          </a:prstGeom>
        </p:spPr>
        <p:txBody>
          <a:bodyPr wrap="square">
            <a:spAutoFit/>
          </a:bodyPr>
          <a:lstStyle/>
          <a:p>
            <a:r>
              <a:rPr lang="hu-HU" altLang="hu-HU" sz="2400" dirty="0"/>
              <a:t>Köszönöm a figyelmet!</a:t>
            </a:r>
            <a:br>
              <a:rPr lang="hu-HU" altLang="hu-HU" sz="2400" dirty="0"/>
            </a:br>
            <a:endParaRPr lang="hu-HU" altLang="hu-HU" sz="2400" dirty="0"/>
          </a:p>
          <a:p>
            <a:r>
              <a:rPr lang="hu-HU" altLang="hu-HU" sz="2400" dirty="0" smtClean="0"/>
              <a:t>Falus </a:t>
            </a:r>
            <a:r>
              <a:rPr lang="hu-HU" altLang="hu-HU" sz="2400" dirty="0"/>
              <a:t>Tamás</a:t>
            </a:r>
            <a:br>
              <a:rPr lang="hu-HU" altLang="hu-HU" sz="2400" dirty="0"/>
            </a:br>
            <a:r>
              <a:rPr lang="hu-HU" altLang="hu-HU" sz="2400" dirty="0" err="1" smtClean="0">
                <a:hlinkClick r:id="rId2"/>
              </a:rPr>
              <a:t>tamas.falus</a:t>
            </a:r>
            <a:r>
              <a:rPr lang="hu-HU" altLang="hu-HU" sz="2400" dirty="0" smtClean="0">
                <a:hlinkClick r:id="rId2"/>
              </a:rPr>
              <a:t>@</a:t>
            </a:r>
            <a:r>
              <a:rPr lang="hu-HU" altLang="hu-HU" sz="2400" dirty="0" err="1" smtClean="0">
                <a:hlinkClick r:id="rId2"/>
              </a:rPr>
              <a:t>tns-hoffmann.hu</a:t>
            </a:r>
            <a:r>
              <a:rPr lang="hu-HU" altLang="hu-HU" sz="2400" dirty="0"/>
              <a:t/>
            </a:r>
            <a:br>
              <a:rPr lang="hu-HU" altLang="hu-HU" sz="2400" dirty="0"/>
            </a:br>
            <a:endParaRPr lang="hu-HU" sz="2400"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65" y="670755"/>
            <a:ext cx="3913187" cy="744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3298428"/>
      </p:ext>
    </p:extLst>
  </p:cSld>
  <p:clrMapOvr>
    <a:masterClrMapping/>
  </p:clrMapOvr>
  <p:timing>
    <p:tnLst>
      <p:par>
        <p:cTn xmlns:p14="http://schemas.microsoft.com/office/powerpoint/2010/mai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PRESENTATION" val="SLICKSLIDES"/>
</p:tagLst>
</file>

<file path=ppt/theme/theme1.xml><?xml version="1.0" encoding="utf-8"?>
<a:theme xmlns:a="http://schemas.openxmlformats.org/drawingml/2006/main" name="AJANLATI TEMPLATE_kepekkel_TARGYAK (2012)">
  <a:themeElements>
    <a:clrScheme name="TNS Master Colours">
      <a:dk1>
        <a:sysClr val="windowText" lastClr="000000"/>
      </a:dk1>
      <a:lt1>
        <a:sysClr val="window" lastClr="FFFFFF"/>
      </a:lt1>
      <a:dk2>
        <a:srgbClr val="3B0541"/>
      </a:dk2>
      <a:lt2>
        <a:srgbClr val="7A2280"/>
      </a:lt2>
      <a:accent1>
        <a:srgbClr val="F7911E"/>
      </a:accent1>
      <a:accent2>
        <a:srgbClr val="EF5205"/>
      </a:accent2>
      <a:accent3>
        <a:srgbClr val="C50017"/>
      </a:accent3>
      <a:accent4>
        <a:srgbClr val="3EB1CC"/>
      </a:accent4>
      <a:accent5>
        <a:srgbClr val="4655A5"/>
      </a:accent5>
      <a:accent6>
        <a:srgbClr val="131C6B"/>
      </a:accent6>
      <a:hlink>
        <a:srgbClr val="4F6128"/>
      </a:hlink>
      <a:folHlink>
        <a:srgbClr val="4F6128"/>
      </a:folHlink>
    </a:clrScheme>
    <a:fontScheme name="TNS Master Fonts">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3"/>
        </a:solidFill>
        <a:ln>
          <a:noFill/>
        </a:ln>
      </a:spPr>
      <a:bodyPr rtlCol="0" anchor="t"/>
      <a:lstStyle>
        <a:defPPr algn="l">
          <a:defRPr sz="1600" b="0" dirty="0" smtClean="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square" rtlCol="0">
        <a:spAutoFit/>
      </a:bodyPr>
      <a:lstStyle>
        <a:defPPr algn="l">
          <a:defRPr sz="1400" b="0" dirty="0" smtClean="0">
            <a:latin typeface="+mn-lt"/>
          </a:defRPr>
        </a:defPPr>
      </a:lstStyle>
    </a:txDef>
  </a:objectDefaults>
  <a:extraClrSchemeLst/>
</a:theme>
</file>

<file path=ppt/theme/theme2.xml><?xml version="1.0" encoding="utf-8"?>
<a:theme xmlns:a="http://schemas.openxmlformats.org/drawingml/2006/main" name="Office-tém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AJANLATI TEMPLATE_kepekkel_TARGYAK (2012)</Template>
  <TotalTime>15843</TotalTime>
  <Words>698</Words>
  <Application>Microsoft Macintosh PowerPoint</Application>
  <PresentationFormat>On-screen Show (4:3)</PresentationFormat>
  <Paragraphs>129</Paragraphs>
  <Slides>21</Slides>
  <Notes>6</Notes>
  <HiddenSlides>0</HiddenSlides>
  <MMClips>1</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21</vt:i4>
      </vt:variant>
    </vt:vector>
  </HeadingPairs>
  <TitlesOfParts>
    <vt:vector size="23" baseType="lpstr">
      <vt:lpstr>AJANLATI TEMPLATE_kepekkel_TARGYAK (2012)</vt:lpstr>
      <vt:lpstr>Clip</vt:lpstr>
      <vt:lpstr>Shopper Marketing Konferencia </vt:lpstr>
      <vt:lpstr>Lehetséges kontaktus a fogyasztó és a márka között</vt:lpstr>
      <vt:lpstr>PowerPoint Presentation</vt:lpstr>
      <vt:lpstr>Az EMBERT kell megérteni:  nem önmagában a fogyasztói vagy a vásárlói demográfiát</vt:lpstr>
      <vt:lpstr>PowerPoint Presentation</vt:lpstr>
      <vt:lpstr>PowerPoint Presentation</vt:lpstr>
      <vt:lpstr>PowerPoint Presentation</vt:lpstr>
      <vt:lpstr>PowerPoint Presentation</vt:lpstr>
      <vt:lpstr>PowerPoint Presentation</vt:lpstr>
      <vt:lpstr>PowerPoint Presentation</vt:lpstr>
      <vt:lpstr>Teljes körűen kell megértenünk a célcsoportot és a döntési motivációkat</vt:lpstr>
      <vt:lpstr>Egy egyszerű példa:  a férfitermékek jelentős részét is nők vásárolják</vt:lpstr>
      <vt:lpstr>Az egyes termékek fogyasztói profilja lehet nagyon változatos, de a vásárlói profil gyakran igen homogén</vt:lpstr>
      <vt:lpstr>Önállóan meg kell ismernünk és  megértenünk a vásárlókat, nem elég csak a márka fogyasztóira fókuszálni</vt:lpstr>
      <vt:lpstr>A fogyasztói és vásárlói akciók  nem ugyanazt az üzleti célt szolgálják</vt:lpstr>
      <vt:lpstr>A vásárlással összefüggő igények és profilok gyakran függetlenek a márkaértékektől, így az előzetes márkapreferencia időről időre eltéríthető</vt:lpstr>
      <vt:lpstr>Ráadásul eltérően viselkedünk különböző helyzetekben és perszónákban</vt:lpstr>
      <vt:lpstr>Miután megismertük a márka elsődleges fogyasztóit, még figyelembe kell vennünk:</vt:lpstr>
      <vt:lpstr>PowerPoint Presentation</vt:lpstr>
      <vt:lpstr>A márka nem lehet sikeres, ha csak a fogyasztóra fókuszál – a vásárló nem csak a közvetítő, hanem önállóan meggyőzendő célcsoport</vt:lpstr>
      <vt:lpstr>Shopper Marketing</vt:lpstr>
    </vt:vector>
  </TitlesOfParts>
  <Manager>Szeret Etel</Manager>
  <Company>HRI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Shopper Marketing</dc:title>
  <dc:creator>Falus Tamás</dc:creator>
  <cp:lastModifiedBy>provision</cp:lastModifiedBy>
  <cp:revision>604</cp:revision>
  <dcterms:created xsi:type="dcterms:W3CDTF">2012-05-29T07:36:37Z</dcterms:created>
  <dcterms:modified xsi:type="dcterms:W3CDTF">2014-11-06T08:29:46Z</dcterms:modified>
</cp:coreProperties>
</file>